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zansari/Documents/GitHub/mobile-test/Test%20Cases%20and%20Execution%20Report/Test%20Cases%20and%20Execution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zansari/Documents/GitHub/mobile-test/Test%20Cases%20and%20Execution%20Report/Test%20Cases%20and%20Execution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No. of test steps executed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484-234A-9FA6-A9D4131B5E4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484-234A-9FA6-A9D4131B5E43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84-234A-9FA6-A9D4131B5E4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84-234A-9FA6-A9D4131B5E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'Test Case Execution Report'!$H$7:$I$7</c:f>
              <c:strCache>
                <c:ptCount val="2"/>
                <c:pt idx="0">
                  <c:v>Test Steps Passed</c:v>
                </c:pt>
                <c:pt idx="1">
                  <c:v>Test Steps Failed</c:v>
                </c:pt>
              </c:strCache>
            </c:strRef>
          </c:cat>
          <c:val>
            <c:numRef>
              <c:f>'Test Case Execution Report'!$H$8:$I$8</c:f>
              <c:numCache>
                <c:formatCode>General</c:formatCode>
                <c:ptCount val="2"/>
                <c:pt idx="0">
                  <c:v>20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84-234A-9FA6-A9D4131B5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No. of defects found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B-1A49-9863-AD75D71941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B-1A49-9863-AD75D7194188}"/>
              </c:ext>
            </c:extLst>
          </c:dPt>
          <c:cat>
            <c:strRef>
              <c:f>'Test Case Execution Report'!$E$25:$H$25</c:f>
              <c:strCache>
                <c:ptCount val="4"/>
                <c:pt idx="0">
                  <c:v>Defects Found</c:v>
                </c:pt>
                <c:pt idx="1">
                  <c:v>Critical</c:v>
                </c:pt>
                <c:pt idx="2">
                  <c:v>Major</c:v>
                </c:pt>
                <c:pt idx="3">
                  <c:v>Minor</c:v>
                </c:pt>
              </c:strCache>
            </c:strRef>
          </c:cat>
          <c:val>
            <c:numRef>
              <c:f>'Test Case Execution Report'!$E$26:$H$26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1B-1A49-9863-AD75D719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949919"/>
        <c:axId val="147443391"/>
      </c:barChart>
      <c:catAx>
        <c:axId val="9494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43391"/>
        <c:crosses val="autoZero"/>
        <c:auto val="1"/>
        <c:lblAlgn val="ctr"/>
        <c:lblOffset val="100"/>
        <c:noMultiLvlLbl val="0"/>
      </c:catAx>
      <c:valAx>
        <c:axId val="14744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49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4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B22BC9-60BD-B246-841C-5E2539253DF2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D10C6D-18C7-0742-91EE-858FB304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207F-B911-D44B-8B69-6C1BF4069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Evaluation Report</a:t>
            </a:r>
          </a:p>
        </p:txBody>
      </p:sp>
    </p:spTree>
    <p:extLst>
      <p:ext uri="{BB962C8B-B14F-4D97-AF65-F5344CB8AC3E}">
        <p14:creationId xmlns:p14="http://schemas.microsoft.com/office/powerpoint/2010/main" val="258450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AC37-3476-B94F-B314-4F021474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603"/>
            <a:ext cx="8862391" cy="79775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Test Execution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C6F2-B96D-6F4C-B12E-D1768B4D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Application Under Test – Mobile Assignment v1.0</a:t>
            </a:r>
          </a:p>
          <a:p>
            <a:r>
              <a:rPr lang="en-US" sz="1600" dirty="0"/>
              <a:t>Device used for testing – Pixel 2XL Emulator (Android 9)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987AF-CBAA-D64C-A64B-FD10335F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94557"/>
              </p:ext>
            </p:extLst>
          </p:nvPr>
        </p:nvGraphicFramePr>
        <p:xfrm>
          <a:off x="1265582" y="2018378"/>
          <a:ext cx="5257800" cy="1153467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151512994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4112271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20110374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5637472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8560471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43170621"/>
                    </a:ext>
                  </a:extLst>
                </a:gridCol>
              </a:tblGrid>
              <a:tr h="26288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No. of test cases executed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3108"/>
                  </a:ext>
                </a:extLst>
              </a:tr>
              <a:tr h="639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Test Cases Executed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Test Cases Passed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Test Cases Failed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Test Steps Executed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Test Steps Passed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Test Steps Failed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6749"/>
                  </a:ext>
                </a:extLst>
              </a:tr>
              <a:tr h="2409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5768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988880-C856-964A-9F9B-AB18AF63F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438310"/>
              </p:ext>
            </p:extLst>
          </p:nvPr>
        </p:nvGraphicFramePr>
        <p:xfrm>
          <a:off x="7600121" y="1848679"/>
          <a:ext cx="3753679" cy="201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7397C5-2A62-D14E-BFC6-951835C3A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40860"/>
              </p:ext>
            </p:extLst>
          </p:nvPr>
        </p:nvGraphicFramePr>
        <p:xfrm>
          <a:off x="1562100" y="4839622"/>
          <a:ext cx="3810000" cy="87080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7717411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025921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4406483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18495678"/>
                    </a:ext>
                  </a:extLst>
                </a:gridCol>
              </a:tblGrid>
              <a:tr h="265946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>
                          <a:effectLst/>
                        </a:rPr>
                        <a:t>No. of defects found and their Severity</a:t>
                      </a:r>
                      <a:endParaRPr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62222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Defects Found</a:t>
                      </a:r>
                      <a:endParaRPr lang="en-I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Critical</a:t>
                      </a:r>
                      <a:endParaRPr lang="en-I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Major</a:t>
                      </a:r>
                      <a:endParaRPr lang="en-I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effectLst/>
                        </a:rPr>
                        <a:t>Minor</a:t>
                      </a:r>
                      <a:endParaRPr lang="en-IN" sz="12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20151549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effectLst/>
                        </a:rPr>
                        <a:t>4</a:t>
                      </a:r>
                      <a:endParaRPr lang="en-IN" sz="12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3</a:t>
                      </a:r>
                      <a:endParaRPr lang="en-I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1</a:t>
                      </a:r>
                      <a:endParaRPr lang="en-I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</a:t>
                      </a:r>
                      <a:endParaRPr lang="en-I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109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FD827A-C044-814E-88E8-7C7549DCC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874632"/>
              </p:ext>
            </p:extLst>
          </p:nvPr>
        </p:nvGraphicFramePr>
        <p:xfrm>
          <a:off x="7600122" y="4362788"/>
          <a:ext cx="3753678" cy="1700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714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245674-529A-C045-9769-23A35D04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8" y="642988"/>
            <a:ext cx="2785770" cy="55715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8A21-CFA2-6C46-9A6C-2B1438BB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12" y="642989"/>
            <a:ext cx="7125619" cy="557154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Issues with the Usability of the Application: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1800" dirty="0"/>
              <a:t>There is no Title defined and displayed on a screen, For example here we are on the Map landing screen but the title reads ‘Mobile Assignment’. </a:t>
            </a:r>
          </a:p>
          <a:p>
            <a:pPr marL="457200" indent="-457200">
              <a:buAutoNum type="arabicPeriod"/>
            </a:pPr>
            <a:r>
              <a:rPr lang="en-US" sz="1800" dirty="0"/>
              <a:t>On the other hand there is no breadcrumb on the screen as well, which can intern show the hierarchy of the application and which page the user is currently on.</a:t>
            </a:r>
          </a:p>
          <a:p>
            <a:pPr marL="457200" indent="-457200">
              <a:buAutoNum type="arabicPeriod"/>
            </a:pPr>
            <a:r>
              <a:rPr lang="en-US" sz="1800" dirty="0"/>
              <a:t>Map landing page should alternatively also display the the city or place that user has selected and also a few details about the place for a better user experience.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above points make the user experience of the application very confusing and the usability very poor.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811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081DB7-FBFE-4D91-AED4-63A5F28D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1" y="645106"/>
            <a:ext cx="6721435" cy="5247747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/>
              <a:t>Issues with the Design of the Application: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dirty="0"/>
              <a:t>The Design of the Application is very simplistic and not at all Intuitive.</a:t>
            </a:r>
          </a:p>
          <a:p>
            <a:pPr marL="457200" indent="-457200">
              <a:buAutoNum type="arabicPeriod" startAt="2"/>
            </a:pPr>
            <a:r>
              <a:rPr lang="en-US" dirty="0"/>
              <a:t>The Home page itself is not self explanatory, Simple details like a label for the search box “Search a city here” or a label for the list of cities like “cities in the country” would just make the design a little better and appealing.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points just suggest that the design of the application is not Interactive enough for the user.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6EF97-0E02-C94C-99FB-F9161023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297" y="645106"/>
            <a:ext cx="262387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883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E06D-5F98-AE4B-BBC9-E3F25493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24" y="390939"/>
            <a:ext cx="8857352" cy="6924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 Risks and Recommendations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EDE8EB-0B70-3443-B3F1-9514C9556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40434"/>
              </p:ext>
            </p:extLst>
          </p:nvPr>
        </p:nvGraphicFramePr>
        <p:xfrm>
          <a:off x="1667324" y="1313290"/>
          <a:ext cx="8857352" cy="499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676">
                  <a:extLst>
                    <a:ext uri="{9D8B030D-6E8A-4147-A177-3AD203B41FA5}">
                      <a16:colId xmlns:a16="http://schemas.microsoft.com/office/drawing/2014/main" val="1293634827"/>
                    </a:ext>
                  </a:extLst>
                </a:gridCol>
                <a:gridCol w="4428676">
                  <a:extLst>
                    <a:ext uri="{9D8B030D-6E8A-4147-A177-3AD203B41FA5}">
                      <a16:colId xmlns:a16="http://schemas.microsoft.com/office/drawing/2014/main" val="2220625426"/>
                    </a:ext>
                  </a:extLst>
                </a:gridCol>
              </a:tblGrid>
              <a:tr h="513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Risks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Recommendations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80013"/>
                  </a:ext>
                </a:extLst>
              </a:tr>
              <a:tr h="1136595">
                <a:tc>
                  <a:txBody>
                    <a:bodyPr/>
                    <a:lstStyle/>
                    <a:p>
                      <a:r>
                        <a:rPr lang="en-US" sz="1600" dirty="0"/>
                        <a:t>Poor </a:t>
                      </a:r>
                      <a:r>
                        <a:rPr lang="en-US" sz="1600" b="1" dirty="0"/>
                        <a:t>Usability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b="1" dirty="0"/>
                        <a:t>Design</a:t>
                      </a:r>
                      <a:r>
                        <a:rPr lang="en-US" sz="1600" dirty="0"/>
                        <a:t> will lead to a poor User experience and therefore poor User ratings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Usability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b="1" dirty="0"/>
                        <a:t>Design</a:t>
                      </a:r>
                      <a:r>
                        <a:rPr lang="en-US" sz="1600" dirty="0"/>
                        <a:t> of the application has to be thought through and should remain consistent on both platforms – iOS and Android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5825"/>
                  </a:ext>
                </a:extLst>
              </a:tr>
              <a:tr h="1136595">
                <a:tc>
                  <a:txBody>
                    <a:bodyPr/>
                    <a:lstStyle/>
                    <a:p>
                      <a:r>
                        <a:rPr lang="en-US" sz="1600" dirty="0"/>
                        <a:t>The Acceptance criteria also is not precise and therefore the test scenarios designed were based on Assumptions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Acceptance criteria should be bifurcated in user stories and have a concise Outcome/Expectation of a functionality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68030"/>
                  </a:ext>
                </a:extLst>
              </a:tr>
              <a:tr h="1136595">
                <a:tc>
                  <a:txBody>
                    <a:bodyPr/>
                    <a:lstStyle/>
                    <a:p>
                      <a:r>
                        <a:rPr lang="en-US" sz="1600" dirty="0"/>
                        <a:t>Since the design of the application is vague there will be inconsistency across screen sizes and OS’s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Design of the application should be developed and mapped to </a:t>
                      </a:r>
                      <a:r>
                        <a:rPr lang="en-US" sz="1600" dirty="0" err="1"/>
                        <a:t>invision</a:t>
                      </a:r>
                      <a:r>
                        <a:rPr lang="en-US" sz="1600" dirty="0"/>
                        <a:t> so that the screens can be developed accordingly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5413"/>
                  </a:ext>
                </a:extLst>
              </a:tr>
              <a:tr h="784142">
                <a:tc>
                  <a:txBody>
                    <a:bodyPr/>
                    <a:lstStyle/>
                    <a:p>
                      <a:r>
                        <a:rPr lang="en-US" sz="1600" dirty="0"/>
                        <a:t>Testing on Emulators and Simulators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Testing should be done on actual devices instead of Emulators to validate the actual performance and design of the application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86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643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433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Evaluation Report</vt:lpstr>
      <vt:lpstr>Test Execution of the application</vt:lpstr>
      <vt:lpstr>PowerPoint Presentation</vt:lpstr>
      <vt:lpstr>PowerPoint Presentation</vt:lpstr>
      <vt:lpstr>  Risks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Report</dc:title>
  <dc:creator>Ansari, Azman</dc:creator>
  <cp:lastModifiedBy>Ansari, Azman</cp:lastModifiedBy>
  <cp:revision>18</cp:revision>
  <dcterms:created xsi:type="dcterms:W3CDTF">2019-10-04T10:32:29Z</dcterms:created>
  <dcterms:modified xsi:type="dcterms:W3CDTF">2019-10-04T12:01:55Z</dcterms:modified>
</cp:coreProperties>
</file>