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72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878101533529354"/>
          <c:y val="3.9024395694522505E-2"/>
          <c:w val="0.4223892086630171"/>
          <c:h val="0.9219512086109550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498D-4185-AE8B-1708101B6F7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498D-4185-AE8B-1708101B6F7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5-498D-4185-AE8B-1708101B6F7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7-498D-4185-AE8B-1708101B6F7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</c:spPr>
            <c:extLst>
              <c:ext xmlns:c16="http://schemas.microsoft.com/office/drawing/2014/chart" uri="{C3380CC4-5D6E-409C-BE32-E72D297353CC}">
                <c16:uniqueId val="{00000009-498D-4185-AE8B-1708101B6F7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</c:spPr>
            <c:extLst>
              <c:ext xmlns:c16="http://schemas.microsoft.com/office/drawing/2014/chart" uri="{C3380CC4-5D6E-409C-BE32-E72D297353CC}">
                <c16:uniqueId val="{0000000B-498D-4185-AE8B-1708101B6F7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Failed</c:v>
                </c:pt>
                <c:pt idx="1">
                  <c:v>Passed</c:v>
                </c:pt>
                <c:pt idx="2">
                  <c:v>No Run</c:v>
                </c:pt>
                <c:pt idx="3">
                  <c:v>Not completed</c:v>
                </c:pt>
                <c:pt idx="4">
                  <c:v>Blocked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</c:v>
                </c:pt>
                <c:pt idx="1">
                  <c:v>1</c:v>
                </c:pt>
                <c:pt idx="2">
                  <c:v>3</c:v>
                </c:pt>
                <c:pt idx="3">
                  <c:v>0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98D-4185-AE8B-1708101B6F7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5380100961428698"/>
          <c:y val="0.322693121358821"/>
          <c:w val="0.16231798737469885"/>
          <c:h val="0.42201964795916658"/>
        </c:manualLayout>
      </c:layout>
      <c:overlay val="0"/>
    </c:legend>
    <c:plotVisOnly val="1"/>
    <c:dispBlanksAs val="zero"/>
    <c:showDLblsOverMax val="0"/>
  </c:chart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7396657871591903E-2"/>
          <c:y val="0.11413746824521881"/>
          <c:w val="0.73762532981530304"/>
          <c:h val="0.772762676857246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Open</c:v>
                </c:pt>
                <c:pt idx="1">
                  <c:v>Closed</c:v>
                </c:pt>
                <c:pt idx="2">
                  <c:v>Reopen</c:v>
                </c:pt>
                <c:pt idx="3">
                  <c:v>Fixed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62-4E03-81C7-CB1CA7EA792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P2</c:v>
                </c:pt>
              </c:strCache>
            </c:strRef>
          </c:tx>
          <c:spPr>
            <a:solidFill>
              <a:schemeClr val="bg2">
                <a:lumMod val="20000"/>
                <a:lumOff val="8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Open</c:v>
                </c:pt>
                <c:pt idx="1">
                  <c:v>Closed</c:v>
                </c:pt>
                <c:pt idx="2">
                  <c:v>Reopen</c:v>
                </c:pt>
                <c:pt idx="3">
                  <c:v>Fixed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62-4E03-81C7-CB1CA7EA792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P3</c:v>
                </c:pt>
              </c:strCache>
            </c:strRef>
          </c:tx>
          <c:spPr>
            <a:solidFill>
              <a:schemeClr val="bg2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Open</c:v>
                </c:pt>
                <c:pt idx="1">
                  <c:v>Closed</c:v>
                </c:pt>
                <c:pt idx="2">
                  <c:v>Reopen</c:v>
                </c:pt>
                <c:pt idx="3">
                  <c:v>Fixed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62-4E03-81C7-CB1CA7EA792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P4</c:v>
                </c:pt>
              </c:strCache>
            </c:strRef>
          </c:tx>
          <c:spPr>
            <a:solidFill>
              <a:schemeClr val="bg2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Open</c:v>
                </c:pt>
                <c:pt idx="1">
                  <c:v>Closed</c:v>
                </c:pt>
                <c:pt idx="2">
                  <c:v>Reopen</c:v>
                </c:pt>
                <c:pt idx="3">
                  <c:v>Fixed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262-4E03-81C7-CB1CA7EA792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100"/>
        <c:axId val="116632576"/>
        <c:axId val="116642560"/>
      </c:barChart>
      <c:catAx>
        <c:axId val="1166325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16642560"/>
        <c:crosses val="autoZero"/>
        <c:auto val="1"/>
        <c:lblAlgn val="ctr"/>
        <c:lblOffset val="100"/>
        <c:noMultiLvlLbl val="0"/>
      </c:catAx>
      <c:valAx>
        <c:axId val="1166425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16632576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78335971855760778"/>
          <c:y val="0.38179541423921426"/>
          <c:w val="0.16386983289357959"/>
          <c:h val="0.2364091715215714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1F5EA-32D2-4AEC-80E6-01EFAA0161EA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959E5-9FE4-4848-98EC-46CBF588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02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1866-6ABF-4414-AFB5-B91146A1FA19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9901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1866-6ABF-4414-AFB5-B91146A1FA19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4324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1866-6ABF-4414-AFB5-B91146A1FA19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202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1866-6ABF-4414-AFB5-B91146A1FA19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0675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1866-6ABF-4414-AFB5-B91146A1FA19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9794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1866-6ABF-4414-AFB5-B91146A1FA19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7243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1866-6ABF-4414-AFB5-B91146A1FA19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2197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1866-6ABF-4414-AFB5-B91146A1FA19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659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DC67-C113-4E50-9B97-B648F30EFC7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01A8-60AF-4342-A38F-59B96F6DA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4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DC67-C113-4E50-9B97-B648F30EFC7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01A8-60AF-4342-A38F-59B96F6DA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4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DC67-C113-4E50-9B97-B648F30EFC7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01A8-60AF-4342-A38F-59B96F6DA93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8188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DC67-C113-4E50-9B97-B648F30EFC7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01A8-60AF-4342-A38F-59B96F6DA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96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DC67-C113-4E50-9B97-B648F30EFC7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01A8-60AF-4342-A38F-59B96F6DA93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5718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DC67-C113-4E50-9B97-B648F30EFC7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01A8-60AF-4342-A38F-59B96F6DA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42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DC67-C113-4E50-9B97-B648F30EFC7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01A8-60AF-4342-A38F-59B96F6DA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39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DC67-C113-4E50-9B97-B648F30EFC7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01A8-60AF-4342-A38F-59B96F6DA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6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609600" y="273599"/>
            <a:ext cx="10414289" cy="1168604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Vodafone Rg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09600" y="1442204"/>
            <a:ext cx="5090160" cy="4770213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133" dirty="0" smtClean="0"/>
            </a:lvl1pPr>
            <a:lvl2pPr>
              <a:defRPr lang="en-US" sz="1600" dirty="0" smtClean="0"/>
            </a:lvl2pPr>
            <a:lvl3pPr>
              <a:defRPr lang="en-US" sz="1600" dirty="0" smtClean="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944922" y="1442204"/>
            <a:ext cx="5078967" cy="4770213"/>
          </a:xfrm>
        </p:spPr>
        <p:txBody>
          <a:bodyPr/>
          <a:lstStyle>
            <a:lvl1pPr>
              <a:defRPr sz="2133"/>
            </a:lvl1pPr>
            <a:lvl2pPr>
              <a:defRPr sz="1600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 algn="l"/>
            <a:r>
              <a:rPr lang="en-GB" dirty="0" smtClean="0">
                <a:solidFill>
                  <a:schemeClr val="tx1"/>
                </a:solidFill>
              </a:rPr>
              <a:t>Insert Confidentiality Level in slide footer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E406781-6558-4EBC-BD9F-FE5D24C6349C}" type="datetime3">
              <a:rPr lang="en-US" smtClean="0"/>
              <a:t>12 June 2019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941" y="6192"/>
            <a:ext cx="2357059" cy="68456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1752" y="2925234"/>
            <a:ext cx="6576483" cy="32893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267" b="1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Insert Confidentiality Level in slide footer 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D559D3-F9F6-4DE6-B288-FF812D3F95F8}" type="datetime3">
              <a:rPr lang="en-US" smtClean="0"/>
              <a:t>12 June 2019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976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1752" y="2925234"/>
            <a:ext cx="6576483" cy="32893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267" b="1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941" y="6192"/>
            <a:ext cx="2357059" cy="6845619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Insert Confidentiality Level in slide footer 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6B5046C-3529-4138-A35A-2D8AC73C073B}" type="datetime3">
              <a:rPr lang="en-US" smtClean="0"/>
              <a:t>12 June 2019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02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DC67-C113-4E50-9B97-B648F30EFC7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01A8-60AF-4342-A38F-59B96F6DA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77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941" y="6192"/>
            <a:ext cx="2357059" cy="68456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1752" y="2925234"/>
            <a:ext cx="6576483" cy="32893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267" b="1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Insert Confidentiality Level in slide footer 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8E5E15-47D5-4EB1-AD9F-8AB61C797329}" type="datetime3">
              <a:rPr lang="en-US" smtClean="0"/>
              <a:t>12 June 2019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8088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941" y="6192"/>
            <a:ext cx="2357059" cy="68456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1752" y="2925234"/>
            <a:ext cx="6576483" cy="32893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267" b="1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Insert Confidentiality Level in slide footer 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>
          <a:xfrm>
            <a:off x="8183033" y="6326989"/>
            <a:ext cx="28448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A67E45-AA3B-4BAD-B6FB-99F738852CA1}" type="datetime3">
              <a:rPr lang="en-US" smtClean="0"/>
              <a:t>12 June 2019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9758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1752" y="2925234"/>
            <a:ext cx="6576483" cy="32893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267" b="1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941" y="6192"/>
            <a:ext cx="2357059" cy="6845619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Insert Confidentiality Level in slide footer 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1FE143-3CFB-453D-95E7-E68F181DC061}" type="datetime3">
              <a:rPr lang="en-US" smtClean="0"/>
              <a:t>12 June 2019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75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DC67-C113-4E50-9B97-B648F30EFC7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01A8-60AF-4342-A38F-59B96F6DA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5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DC67-C113-4E50-9B97-B648F30EFC7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01A8-60AF-4342-A38F-59B96F6DA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3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DC67-C113-4E50-9B97-B648F30EFC7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01A8-60AF-4342-A38F-59B96F6DA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6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DC67-C113-4E50-9B97-B648F30EFC7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01A8-60AF-4342-A38F-59B96F6DA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4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DC67-C113-4E50-9B97-B648F30EFC7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01A8-60AF-4342-A38F-59B96F6DA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1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DC67-C113-4E50-9B97-B648F30EFC7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01A8-60AF-4342-A38F-59B96F6DA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2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DC67-C113-4E50-9B97-B648F30EFC7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01A8-60AF-4342-A38F-59B96F6DA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5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DDC67-C113-4E50-9B97-B648F30EFC7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6D001A8-60AF-4342-A38F-59B96F6DA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3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2" r:id="rId19"/>
    <p:sldLayoutId id="2147483685" r:id="rId20"/>
    <p:sldLayoutId id="2147483686" r:id="rId21"/>
    <p:sldLayoutId id="2147483687" r:id="rId2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Overall Evaluation</a:t>
            </a:r>
            <a:r>
              <a:rPr lang="en-US" dirty="0" smtClean="0"/>
              <a:t> </a:t>
            </a:r>
            <a:r>
              <a:rPr lang="en-US" dirty="0"/>
              <a:t>Report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EAF05370-43C5-45C6-A7E5-6D709DAE9388}" type="datetime1">
              <a:rPr lang="en-US" smtClean="0"/>
              <a:t>6/12/2019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13579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 and Issues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0" y="6042025"/>
            <a:ext cx="6297613" cy="365125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07788" y="6042025"/>
            <a:ext cx="684212" cy="365125"/>
          </a:xfrm>
        </p:spPr>
        <p:txBody>
          <a:bodyPr/>
          <a:lstStyle/>
          <a:p>
            <a:fld id="{72A83A2B-3358-44F8-83A0-4598795D8FB5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11280775" y="6042025"/>
            <a:ext cx="911225" cy="365125"/>
          </a:xfrm>
        </p:spPr>
        <p:txBody>
          <a:bodyPr/>
          <a:lstStyle/>
          <a:p>
            <a:fld id="{D42EDA92-7DEE-4268-9524-B37FF9121DB7}" type="datetime3">
              <a:rPr lang="en-US" smtClean="0"/>
              <a:t>12 June 2019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1164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Risk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7323-9310-4948-8DEA-E80EC909587F}" type="datetime3">
              <a:rPr lang="en-US" smtClean="0"/>
              <a:t>12 June 2019</a:t>
            </a:fld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11</a:t>
            </a:fld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855662"/>
              </p:ext>
            </p:extLst>
          </p:nvPr>
        </p:nvGraphicFramePr>
        <p:xfrm>
          <a:off x="677334" y="1720806"/>
          <a:ext cx="81280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6638476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21972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 Action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869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Testing on Emulator device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Include physical</a:t>
                      </a:r>
                      <a:r>
                        <a:rPr lang="en-US" baseline="0" dirty="0" smtClean="0"/>
                        <a:t> devices in the upcoming test cycles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01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GB" dirty="0" smtClean="0"/>
                        <a:t>Testing on one screen size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Include</a:t>
                      </a:r>
                      <a:r>
                        <a:rPr lang="en-US" baseline="0" dirty="0" smtClean="0"/>
                        <a:t> different screen size in the devices used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45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GB" dirty="0" smtClean="0"/>
                        <a:t>Some ambiguities in the user stories so some expected result are assumed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Defined</a:t>
                      </a:r>
                      <a:r>
                        <a:rPr lang="en-US" baseline="0" dirty="0" smtClean="0"/>
                        <a:t> Acceptance criteria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54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Consistency issues may appear after releasing iOS build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Smoke testing</a:t>
                      </a:r>
                      <a:r>
                        <a:rPr lang="en-US" baseline="0" dirty="0" smtClean="0"/>
                        <a:t> cycle to be run on Android build to check consistency with iOS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895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91161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Defined Exit Criteria.</a:t>
            </a:r>
          </a:p>
          <a:p>
            <a:r>
              <a:rPr lang="en-US" dirty="0" smtClean="0"/>
              <a:t>No Design </a:t>
            </a:r>
            <a:r>
              <a:rPr lang="en-US" smtClean="0"/>
              <a:t>is provided.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355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614988" y="2925763"/>
            <a:ext cx="6577012" cy="32893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042025"/>
            <a:ext cx="6297613" cy="365125"/>
          </a:xfrm>
        </p:spPr>
        <p:txBody>
          <a:bodyPr/>
          <a:lstStyle/>
          <a:p>
            <a:pPr lvl="0"/>
            <a:r>
              <a:rPr lang="en-GB" dirty="0" smtClean="0"/>
              <a:t>Insert Confidentiality Level in slide footer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07788" y="6042025"/>
            <a:ext cx="684212" cy="365125"/>
          </a:xfrm>
        </p:spPr>
        <p:txBody>
          <a:bodyPr/>
          <a:lstStyle/>
          <a:p>
            <a:fld id="{72A83A2B-3358-44F8-83A0-4598795D8FB5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11280775" y="6042025"/>
            <a:ext cx="911225" cy="365125"/>
          </a:xfrm>
        </p:spPr>
        <p:txBody>
          <a:bodyPr/>
          <a:lstStyle/>
          <a:p>
            <a:fld id="{4BF31570-EEED-4C8C-AC78-25533493B0A1}" type="datetime3">
              <a:rPr lang="en-US" smtClean="0"/>
              <a:t>12 June 2019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09076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3599"/>
            <a:ext cx="9806517" cy="1042967"/>
          </a:xfrm>
        </p:spPr>
        <p:txBody>
          <a:bodyPr/>
          <a:lstStyle/>
          <a:p>
            <a:r>
              <a:rPr lang="en-GB" dirty="0" smtClean="0"/>
              <a:t>Summary of Component</a:t>
            </a:r>
            <a:endParaRPr lang="en-GB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Application Name: Mobile QA Assignment</a:t>
            </a:r>
            <a:endParaRPr lang="en-GB" dirty="0" smtClean="0"/>
          </a:p>
          <a:p>
            <a:r>
              <a:rPr lang="en-GB" dirty="0" smtClean="0"/>
              <a:t>Application </a:t>
            </a:r>
            <a:r>
              <a:rPr lang="en-GB" dirty="0" smtClean="0"/>
              <a:t>Version</a:t>
            </a:r>
            <a:r>
              <a:rPr lang="en-GB" dirty="0" smtClean="0"/>
              <a:t>: </a:t>
            </a:r>
            <a:r>
              <a:rPr lang="en-GB" dirty="0" smtClean="0"/>
              <a:t>1.0</a:t>
            </a:r>
            <a:endParaRPr lang="en-GB" dirty="0" smtClean="0"/>
          </a:p>
          <a:p>
            <a:r>
              <a:rPr lang="en-GB" dirty="0" smtClean="0"/>
              <a:t>Platform</a:t>
            </a:r>
            <a:r>
              <a:rPr lang="en-GB" dirty="0" smtClean="0"/>
              <a:t>: Android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8E097323-9310-4948-8DEA-E80EC909587F}" type="datetime3">
              <a:rPr lang="en-US" smtClean="0"/>
              <a:t>12 June 2019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pPr lvl="0" algn="l"/>
            <a:r>
              <a:rPr lang="en-GB" dirty="0" smtClean="0">
                <a:solidFill>
                  <a:schemeClr val="tx1"/>
                </a:solidFill>
              </a:rPr>
              <a:t>Insert Confidentiality Level in slide footer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fld id="{72A83A2B-3358-44F8-83A0-4598795D8FB5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753306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 of Testing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591800" y="5870575"/>
            <a:ext cx="1600200" cy="377825"/>
          </a:xfrm>
        </p:spPr>
        <p:txBody>
          <a:bodyPr/>
          <a:lstStyle/>
          <a:p>
            <a:fld id="{831A748D-277B-4DC7-A9ED-97A0289BE52C}" type="datetime3">
              <a:rPr lang="en-US" smtClean="0"/>
              <a:t>12 June 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5870575"/>
            <a:ext cx="7827963" cy="377825"/>
          </a:xfrm>
        </p:spPr>
        <p:txBody>
          <a:bodyPr/>
          <a:lstStyle/>
          <a:p>
            <a:pPr lvl="0"/>
            <a:r>
              <a:rPr lang="en-GB" dirty="0" smtClean="0"/>
              <a:t>Insert Confidentiality Level in slide footer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41138" y="5870575"/>
            <a:ext cx="550862" cy="377825"/>
          </a:xfrm>
        </p:spPr>
        <p:txBody>
          <a:bodyPr/>
          <a:lstStyle/>
          <a:p>
            <a:fld id="{72A83A2B-3358-44F8-83A0-4598795D8FB5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2223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609600" y="517294"/>
            <a:ext cx="10414291" cy="4770213"/>
          </a:xfrm>
        </p:spPr>
        <p:txBody>
          <a:bodyPr/>
          <a:lstStyle/>
          <a:p>
            <a:r>
              <a:rPr lang="en-GB" dirty="0" smtClean="0"/>
              <a:t>Type of Testing: </a:t>
            </a:r>
          </a:p>
          <a:p>
            <a:pPr lvl="1"/>
            <a:r>
              <a:rPr lang="en-GB" dirty="0" smtClean="0"/>
              <a:t>Functional Testing</a:t>
            </a:r>
            <a:endParaRPr lang="en-GB" dirty="0" smtClean="0"/>
          </a:p>
          <a:p>
            <a:r>
              <a:rPr lang="en-GB" dirty="0" smtClean="0"/>
              <a:t>Level of Testing:</a:t>
            </a:r>
          </a:p>
          <a:p>
            <a:pPr lvl="1"/>
            <a:r>
              <a:rPr lang="en-GB" dirty="0" smtClean="0"/>
              <a:t>Component Testing</a:t>
            </a:r>
            <a:endParaRPr lang="en-GB" dirty="0" smtClean="0"/>
          </a:p>
          <a:p>
            <a:r>
              <a:rPr lang="en-GB" dirty="0" smtClean="0"/>
              <a:t>In Scope Features</a:t>
            </a:r>
            <a:r>
              <a:rPr lang="en-GB" dirty="0" smtClean="0"/>
              <a:t>:</a:t>
            </a:r>
            <a:endParaRPr lang="en-GB" dirty="0" smtClean="0"/>
          </a:p>
          <a:p>
            <a:pPr lvl="1"/>
            <a:r>
              <a:rPr lang="en-GB" dirty="0" smtClean="0"/>
              <a:t>Searching </a:t>
            </a:r>
            <a:endParaRPr lang="en-GB" dirty="0" smtClean="0"/>
          </a:p>
          <a:p>
            <a:r>
              <a:rPr lang="en-GB" dirty="0" smtClean="0"/>
              <a:t>Devices Used:</a:t>
            </a:r>
          </a:p>
          <a:p>
            <a:pPr lvl="1"/>
            <a:r>
              <a:rPr lang="en-GB" dirty="0" err="1" smtClean="0"/>
              <a:t>Emualtor</a:t>
            </a:r>
            <a:r>
              <a:rPr lang="en-GB" dirty="0" smtClean="0"/>
              <a:t> XX with OS Oreo.</a:t>
            </a:r>
            <a:endParaRPr lang="en-GB" dirty="0" smtClean="0"/>
          </a:p>
          <a:p>
            <a:pPr marL="0" lvl="1" indent="0">
              <a:spcAft>
                <a:spcPts val="800"/>
              </a:spcAft>
              <a:buNone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8E097323-9310-4948-8DEA-E80EC909587F}" type="datetime3">
              <a:rPr lang="en-US" smtClean="0"/>
              <a:t>12 June 2019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pPr lvl="0" algn="l"/>
            <a:r>
              <a:rPr lang="en-GB" dirty="0" smtClean="0">
                <a:solidFill>
                  <a:schemeClr val="tx1"/>
                </a:solidFill>
              </a:rPr>
              <a:t>Insert Confidentiality Level in slide footer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fld id="{72A83A2B-3358-44F8-83A0-4598795D8FB5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44870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Environments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347200" y="6327775"/>
            <a:ext cx="2844800" cy="365125"/>
          </a:xfrm>
        </p:spPr>
        <p:txBody>
          <a:bodyPr/>
          <a:lstStyle/>
          <a:p>
            <a:fld id="{471013F6-5DF7-4F19-9C6C-6DDC7309C93F}" type="datetime3">
              <a:rPr lang="en-US" smtClean="0"/>
              <a:t>12 June 2019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0" y="5870575"/>
            <a:ext cx="7827963" cy="377825"/>
          </a:xfrm>
        </p:spPr>
        <p:txBody>
          <a:bodyPr/>
          <a:lstStyle/>
          <a:p>
            <a:pPr lvl="0"/>
            <a:r>
              <a:rPr lang="en-GB" dirty="0" smtClean="0"/>
              <a:t>Insert Confidentiality Level in slide footer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41138" y="5870575"/>
            <a:ext cx="550862" cy="377825"/>
          </a:xfrm>
        </p:spPr>
        <p:txBody>
          <a:bodyPr/>
          <a:lstStyle/>
          <a:p>
            <a:fld id="{72A83A2B-3358-44F8-83A0-4598795D8FB5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288355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609602" y="370116"/>
            <a:ext cx="11059885" cy="5678817"/>
          </a:xfrm>
        </p:spPr>
        <p:txBody>
          <a:bodyPr/>
          <a:lstStyle/>
          <a:p>
            <a:r>
              <a:rPr lang="en-GB" dirty="0" smtClean="0"/>
              <a:t>Environment: </a:t>
            </a:r>
          </a:p>
          <a:p>
            <a:pPr lvl="1"/>
            <a:r>
              <a:rPr lang="en-GB" dirty="0" smtClean="0"/>
              <a:t>Testing Environment</a:t>
            </a:r>
            <a:endParaRPr lang="en-GB" dirty="0" smtClean="0"/>
          </a:p>
          <a:p>
            <a:pPr marL="355591" lvl="1" indent="0">
              <a:buNone/>
            </a:pPr>
            <a:endParaRPr lang="en-GB" dirty="0" smtClean="0"/>
          </a:p>
          <a:p>
            <a:r>
              <a:rPr lang="en-GB" dirty="0"/>
              <a:t>Cycles Vs. Builds</a:t>
            </a:r>
            <a:r>
              <a:rPr lang="en-GB" dirty="0" smtClean="0"/>
              <a:t>:</a:t>
            </a:r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355591" lvl="1" indent="0">
              <a:buNone/>
            </a:pPr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8E097323-9310-4948-8DEA-E80EC909587F}" type="datetime3">
              <a:rPr lang="en-US" smtClean="0"/>
              <a:t>12 June 2019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pPr lvl="0" algn="l"/>
            <a:r>
              <a:rPr lang="en-GB" dirty="0" smtClean="0">
                <a:solidFill>
                  <a:schemeClr val="tx1"/>
                </a:solidFill>
              </a:rPr>
              <a:t>Insert Confidentiality Level in slide footer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fld id="{72A83A2B-3358-44F8-83A0-4598795D8FB5}" type="slidenum">
              <a:rPr lang="en-GB" smtClean="0"/>
              <a:pPr/>
              <a:t>6</a:t>
            </a:fld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788008"/>
              </p:ext>
            </p:extLst>
          </p:nvPr>
        </p:nvGraphicFramePr>
        <p:xfrm>
          <a:off x="995230" y="2378738"/>
          <a:ext cx="8128000" cy="184234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105056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6065564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Cycle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Build(s)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09625221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Functional</a:t>
                      </a:r>
                      <a:r>
                        <a:rPr lang="en-US" sz="2400" baseline="0" dirty="0" smtClean="0"/>
                        <a:t> Testing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1.0.0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7120611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Regression Testing</a:t>
                      </a:r>
                      <a:r>
                        <a:rPr lang="en-US" sz="2400" baseline="0" dirty="0" smtClean="0"/>
                        <a:t> (for example)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1.0.1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815430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4842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Results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591800" y="5870575"/>
            <a:ext cx="1600200" cy="377825"/>
          </a:xfrm>
        </p:spPr>
        <p:txBody>
          <a:bodyPr/>
          <a:lstStyle/>
          <a:p>
            <a:fld id="{396BAE8D-011F-4101-AD9F-2E7AE2587024}" type="datetime3">
              <a:rPr lang="en-US" smtClean="0"/>
              <a:t>12 June 2019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0" y="5870575"/>
            <a:ext cx="7827963" cy="377825"/>
          </a:xfrm>
        </p:spPr>
        <p:txBody>
          <a:bodyPr/>
          <a:lstStyle/>
          <a:p>
            <a:pPr lvl="0"/>
            <a:r>
              <a:rPr lang="en-GB" dirty="0" smtClean="0"/>
              <a:t>Insert Confidentiality Level in slide footer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41138" y="5870575"/>
            <a:ext cx="550862" cy="377825"/>
          </a:xfrm>
        </p:spPr>
        <p:txBody>
          <a:bodyPr/>
          <a:lstStyle/>
          <a:p>
            <a:fld id="{72A83A2B-3358-44F8-83A0-4598795D8FB5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92943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599"/>
            <a:ext cx="9806517" cy="1042967"/>
          </a:xfrm>
        </p:spPr>
        <p:txBody>
          <a:bodyPr/>
          <a:lstStyle/>
          <a:p>
            <a:r>
              <a:rPr lang="en-GB" dirty="0"/>
              <a:t>Execution Status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728829"/>
              </p:ext>
            </p:extLst>
          </p:nvPr>
        </p:nvGraphicFramePr>
        <p:xfrm>
          <a:off x="609600" y="1441449"/>
          <a:ext cx="10418233" cy="4773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16D891C9-F90B-4D7D-9A93-EDD8F0F9F05E}" type="datetime3">
              <a:rPr lang="en-US" smtClean="0"/>
              <a:t>12 June 2019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pPr lvl="0" algn="l"/>
            <a:r>
              <a:rPr lang="en-GB" dirty="0" smtClean="0">
                <a:solidFill>
                  <a:schemeClr val="tx1"/>
                </a:solidFill>
              </a:rPr>
              <a:t>Insert Confidentiality Level in slide footer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fld id="{72A83A2B-3358-44F8-83A0-4598795D8FB5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8" name="Footer Placeholder 5"/>
          <p:cNvSpPr txBox="1">
            <a:spLocks/>
          </p:cNvSpPr>
          <p:nvPr/>
        </p:nvSpPr>
        <p:spPr bwMode="auto">
          <a:xfrm>
            <a:off x="609601" y="5861638"/>
            <a:ext cx="4798483" cy="352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700" b="0" kern="1200">
                <a:solidFill>
                  <a:srgbClr val="000000"/>
                </a:solidFill>
                <a:latin typeface="Vodafone Rg" pitchFamily="34" charset="0"/>
                <a:ea typeface="+mn-ea"/>
                <a:cs typeface="+mn-cs"/>
              </a:defRPr>
            </a:lvl1pPr>
            <a:lvl2pPr marL="342746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2pPr>
            <a:lvl3pPr marL="685492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3pPr>
            <a:lvl4pPr marL="1028237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4pPr>
            <a:lvl5pPr marL="1370983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5pPr>
            <a:lvl6pPr marL="1713728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6pPr>
            <a:lvl7pPr marL="2056475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7pPr>
            <a:lvl8pPr marL="2399220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8pPr>
            <a:lvl9pPr marL="2741967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9pPr>
          </a:lstStyle>
          <a:p>
            <a:pPr marL="118530" indent="-118530" defTabSz="1219170">
              <a:spcAft>
                <a:spcPts val="0"/>
              </a:spcAft>
              <a:defRPr/>
            </a:pPr>
            <a:r>
              <a:rPr lang="en-GB" sz="1067" dirty="0">
                <a:solidFill>
                  <a:schemeClr val="tx1"/>
                </a:solidFill>
              </a:rPr>
              <a:t>Chart source: </a:t>
            </a:r>
            <a:endParaRPr lang="en-GB" sz="1067" dirty="0">
              <a:solidFill>
                <a:schemeClr val="tx1"/>
              </a:solidFill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609599" y="1220251"/>
            <a:ext cx="5094816" cy="44239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515938" indent="-2206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749300" indent="-227013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GB" sz="2133" dirty="0" smtClean="0">
                <a:latin typeface="Vodafone Rg" pitchFamily="34" charset="0"/>
              </a:rPr>
              <a:t>Functional </a:t>
            </a:r>
            <a:r>
              <a:rPr lang="en-GB" sz="2133" dirty="0">
                <a:latin typeface="Vodafone Rg" pitchFamily="34" charset="0"/>
              </a:rPr>
              <a:t>Testing on </a:t>
            </a:r>
            <a:r>
              <a:rPr lang="en-GB" sz="2133" dirty="0" smtClean="0">
                <a:latin typeface="Vodafone Rg" pitchFamily="34" charset="0"/>
              </a:rPr>
              <a:t>Testing </a:t>
            </a:r>
            <a:r>
              <a:rPr lang="en-GB" sz="2133" dirty="0">
                <a:latin typeface="Vodafone Rg" pitchFamily="34" charset="0"/>
              </a:rPr>
              <a:t>Environment</a:t>
            </a:r>
            <a:endParaRPr lang="en-GB" sz="2133" b="1" baseline="30000" dirty="0">
              <a:latin typeface="Vodafone Rg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00565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Defects 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2124615"/>
              </p:ext>
            </p:extLst>
          </p:nvPr>
        </p:nvGraphicFramePr>
        <p:xfrm>
          <a:off x="609599" y="1021585"/>
          <a:ext cx="9844691" cy="5014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 algn="l"/>
            <a:r>
              <a:rPr lang="en-GB" dirty="0" smtClean="0">
                <a:solidFill>
                  <a:schemeClr val="tx1"/>
                </a:solidFill>
              </a:rPr>
              <a:t>Insert Confidentiality Level in slide footer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E9F9550-B5AA-44EA-AE56-19453AB798ED}" type="datetime3">
              <a:rPr lang="en-US" smtClean="0"/>
              <a:t>12 June 2019</a:t>
            </a:fld>
            <a:endParaRPr lang="en-GB"/>
          </a:p>
        </p:txBody>
      </p:sp>
      <p:sp>
        <p:nvSpPr>
          <p:cNvPr id="9" name="Footer Placeholder 5"/>
          <p:cNvSpPr txBox="1">
            <a:spLocks/>
          </p:cNvSpPr>
          <p:nvPr/>
        </p:nvSpPr>
        <p:spPr bwMode="auto">
          <a:xfrm>
            <a:off x="609601" y="5866891"/>
            <a:ext cx="4798483" cy="339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700" b="0" kern="1200">
                <a:solidFill>
                  <a:srgbClr val="000000"/>
                </a:solidFill>
                <a:latin typeface="Vodafone Rg" pitchFamily="34" charset="0"/>
                <a:ea typeface="+mn-ea"/>
                <a:cs typeface="+mn-cs"/>
              </a:defRPr>
            </a:lvl1pPr>
            <a:lvl2pPr marL="342746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2pPr>
            <a:lvl3pPr marL="685492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3pPr>
            <a:lvl4pPr marL="1028237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4pPr>
            <a:lvl5pPr marL="1370983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5pPr>
            <a:lvl6pPr marL="1713728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6pPr>
            <a:lvl7pPr marL="2056475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7pPr>
            <a:lvl8pPr marL="2399220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8pPr>
            <a:lvl9pPr marL="2741967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9pPr>
          </a:lstStyle>
          <a:p>
            <a:pPr marL="118530" indent="-118530" defTabSz="1219170">
              <a:spcAft>
                <a:spcPts val="0"/>
              </a:spcAft>
              <a:defRPr/>
            </a:pPr>
            <a:r>
              <a:rPr lang="en-GB" sz="1067" dirty="0">
                <a:solidFill>
                  <a:schemeClr val="tx1"/>
                </a:solidFill>
              </a:rPr>
              <a:t>Chart source: </a:t>
            </a:r>
            <a:endParaRPr lang="en-GB" sz="1067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46407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257</Words>
  <Application>Microsoft Office PowerPoint</Application>
  <PresentationFormat>Widescreen</PresentationFormat>
  <Paragraphs>89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Trebuchet MS</vt:lpstr>
      <vt:lpstr>Vodafone Rg</vt:lpstr>
      <vt:lpstr>Wingdings 3</vt:lpstr>
      <vt:lpstr>Facet</vt:lpstr>
      <vt:lpstr>Overall Evaluation Report</vt:lpstr>
      <vt:lpstr>Summary of Component</vt:lpstr>
      <vt:lpstr>Scope of Testing</vt:lpstr>
      <vt:lpstr>PowerPoint Presentation</vt:lpstr>
      <vt:lpstr>Testing Environments</vt:lpstr>
      <vt:lpstr>PowerPoint Presentation</vt:lpstr>
      <vt:lpstr>Testing Results</vt:lpstr>
      <vt:lpstr>Execution Status</vt:lpstr>
      <vt:lpstr>Defects Statistics</vt:lpstr>
      <vt:lpstr>Risks and Issues</vt:lpstr>
      <vt:lpstr>Risk</vt:lpstr>
      <vt:lpstr>Issues</vt:lpstr>
      <vt:lpstr>Thank You!</vt:lpstr>
    </vt:vector>
  </TitlesOfParts>
  <Company>Vodafone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Overall Evaluation Report</dc:title>
  <dc:creator>Mohamed, Nourhan, Vodafone Group</dc:creator>
  <cp:lastModifiedBy>Mohamed, Nourhan, Vodafone Group</cp:lastModifiedBy>
  <cp:revision>4</cp:revision>
  <dcterms:created xsi:type="dcterms:W3CDTF">2019-06-12T16:32:25Z</dcterms:created>
  <dcterms:modified xsi:type="dcterms:W3CDTF">2019-06-12T17:10:41Z</dcterms:modified>
</cp:coreProperties>
</file>