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02/12/2014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arann.github.io/template-chooser/" TargetMode="External"/><Relationship Id="rId2" Type="http://schemas.openxmlformats.org/officeDocument/2006/relationships/hyperlink" Target="http://ozkatz.github.io/avoiding-common-backbonejs-pitfall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ozkatz.github.io/avoiding-common-backbonejs-pitfall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2844" y="2214554"/>
            <a:ext cx="7772400" cy="1470025"/>
          </a:xfrm>
        </p:spPr>
        <p:txBody>
          <a:bodyPr/>
          <a:lstStyle/>
          <a:p>
            <a:r>
              <a:rPr lang="fr-FR" dirty="0" smtClean="0"/>
              <a:t>REX sur l'utilisation de  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09/12/2014</a:t>
            </a:r>
          </a:p>
          <a:p>
            <a:r>
              <a:rPr lang="fr-FR" dirty="0" smtClean="0"/>
              <a:t>Feng QIN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643174" y="571480"/>
            <a:ext cx="6000792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Backbone.js Paris S01E04</a:t>
            </a:r>
          </a:p>
          <a:p>
            <a:pPr algn="ctr"/>
            <a:endParaRPr lang="fr-FR" dirty="0"/>
          </a:p>
        </p:txBody>
      </p:sp>
      <p:pic>
        <p:nvPicPr>
          <p:cNvPr id="1026" name="Picture 2" descr="http://photos1.meetupstatic.com/photos/event/2/1/7/c/global_339608572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42"/>
            <a:ext cx="1714500" cy="1714500"/>
          </a:xfrm>
          <a:prstGeom prst="rect">
            <a:avLst/>
          </a:prstGeom>
          <a:noFill/>
        </p:spPr>
      </p:pic>
      <p:pic>
        <p:nvPicPr>
          <p:cNvPr id="1028" name="Picture 4" descr="doT.j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200024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performance de doT.js</a:t>
            </a:r>
            <a:endParaRPr lang="fr-FR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64144"/>
            <a:ext cx="8229600" cy="3198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de doT.js</a:t>
            </a:r>
            <a:endParaRPr lang="fr-FR" dirty="0"/>
          </a:p>
        </p:txBody>
      </p:sp>
      <p:pic>
        <p:nvPicPr>
          <p:cNvPr id="4" name="Espace réservé du contenu 3" descr="utilisatond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42984"/>
            <a:ext cx="9144000" cy="61109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http://olado.github.io/doT/</a:t>
            </a:r>
          </a:p>
          <a:p>
            <a:r>
              <a:rPr lang="fr-FR" dirty="0" smtClean="0">
                <a:hlinkClick r:id="rId2"/>
              </a:rPr>
              <a:t>http</a:t>
            </a:r>
            <a:r>
              <a:rPr lang="fr-FR" dirty="0" smtClean="0">
                <a:hlinkClick r:id="rId2"/>
              </a:rPr>
              <a:t>://ozkatz.github.io/avoiding-common-backbonejs-pitfalls.html</a:t>
            </a:r>
            <a:endParaRPr lang="fr-FR" dirty="0" smtClean="0"/>
          </a:p>
          <a:p>
            <a:r>
              <a:rPr lang="fr-FR" dirty="0" smtClean="0">
                <a:hlinkClick r:id="rId3"/>
              </a:rPr>
              <a:t>http://garann.github.io/template-chooser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L’ordre du jour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doT.js, qu’est-ce que c’est?</a:t>
            </a:r>
          </a:p>
          <a:p>
            <a:r>
              <a:rPr lang="fr-FR" dirty="0" smtClean="0"/>
              <a:t>Pourquoi choisir un autre moteur de </a:t>
            </a:r>
            <a:r>
              <a:rPr lang="fr-FR" dirty="0" err="1" smtClean="0"/>
              <a:t>templating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 </a:t>
            </a:r>
            <a:r>
              <a:rPr lang="fr-FR" dirty="0" smtClean="0"/>
              <a:t>Le problème rencontré dans mon projet</a:t>
            </a:r>
          </a:p>
          <a:p>
            <a:pPr lvl="1"/>
            <a:r>
              <a:rPr lang="fr-FR" dirty="0" smtClean="0"/>
              <a:t> solution 1 </a:t>
            </a:r>
          </a:p>
          <a:p>
            <a:pPr lvl="1"/>
            <a:r>
              <a:rPr lang="fr-FR" dirty="0" smtClean="0"/>
              <a:t> solution 2</a:t>
            </a:r>
          </a:p>
          <a:p>
            <a:r>
              <a:rPr lang="fr-FR" dirty="0" smtClean="0"/>
              <a:t>Pourquoi je choisis doT.js</a:t>
            </a:r>
          </a:p>
          <a:p>
            <a:r>
              <a:rPr lang="fr-FR" dirty="0" smtClean="0"/>
              <a:t>L’utilisation de doT.js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doT.js, qu’est-ce que c’est?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fastest + concise </a:t>
            </a:r>
            <a:r>
              <a:rPr lang="en-US" b="1" dirty="0" err="1" smtClean="0"/>
              <a:t>javascript</a:t>
            </a:r>
            <a:r>
              <a:rPr lang="en-US" b="1" dirty="0" smtClean="0"/>
              <a:t> template </a:t>
            </a:r>
            <a:r>
              <a:rPr lang="en-US" b="1" dirty="0" smtClean="0"/>
              <a:t>engine for </a:t>
            </a:r>
            <a:r>
              <a:rPr lang="en-US" b="1" dirty="0" smtClean="0"/>
              <a:t>Node.js and browsers.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 problème rencontré dans mon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module à développer dans mon projet</a:t>
            </a:r>
          </a:p>
          <a:p>
            <a:pPr lvl="1"/>
            <a:r>
              <a:rPr lang="fr-FR" dirty="0" smtClean="0"/>
              <a:t> </a:t>
            </a:r>
            <a:r>
              <a:rPr lang="fr-FR" dirty="0" smtClean="0"/>
              <a:t>un système d’édition de fiches (on peut comprendre comme un </a:t>
            </a:r>
            <a:r>
              <a:rPr lang="fr-FR" dirty="0" err="1" smtClean="0"/>
              <a:t>TodoList</a:t>
            </a:r>
            <a:r>
              <a:rPr lang="fr-FR" dirty="0" smtClean="0"/>
              <a:t> renforcé)</a:t>
            </a:r>
          </a:p>
          <a:p>
            <a:pPr lvl="1"/>
            <a:r>
              <a:rPr lang="fr-FR" dirty="0" smtClean="0"/>
              <a:t> </a:t>
            </a:r>
            <a:r>
              <a:rPr lang="fr-FR" dirty="0" smtClean="0"/>
              <a:t>avec items et sous-items </a:t>
            </a:r>
          </a:p>
          <a:p>
            <a:pPr lvl="1"/>
            <a:r>
              <a:rPr lang="fr-FR" dirty="0" smtClean="0"/>
              <a:t> </a:t>
            </a:r>
            <a:r>
              <a:rPr lang="fr-FR" dirty="0" smtClean="0"/>
              <a:t>et je dois pouvoir visualiser rapidement ces fiches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928794" y="1714488"/>
            <a:ext cx="2786082" cy="371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214546" y="2000240"/>
            <a:ext cx="2214578" cy="14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643174" y="2285992"/>
            <a:ext cx="1714512" cy="1428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43174" y="2571744"/>
            <a:ext cx="1714512" cy="1428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43174" y="2857496"/>
            <a:ext cx="1714512" cy="1428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43174" y="3143248"/>
            <a:ext cx="1714512" cy="1428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14546" y="3429000"/>
            <a:ext cx="2214578" cy="14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643174" y="3714752"/>
            <a:ext cx="1714512" cy="1428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43174" y="4071942"/>
            <a:ext cx="1714512" cy="1428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43174" y="4357694"/>
            <a:ext cx="1714512" cy="1428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14546" y="4643446"/>
            <a:ext cx="2214578" cy="14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2643174" y="4857760"/>
            <a:ext cx="1714512" cy="1428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 système de gestion de fiches:</a:t>
            </a:r>
            <a:br>
              <a:rPr lang="fr-FR" dirty="0" smtClean="0"/>
            </a:br>
            <a:r>
              <a:rPr lang="fr-FR" dirty="0" smtClean="0"/>
              <a:t> Quand on veut visualiser rapidement les fiches…wow! La lenteur!!</a:t>
            </a:r>
            <a:endParaRPr lang="fr-FR" dirty="0"/>
          </a:p>
        </p:txBody>
      </p:sp>
      <p:sp>
        <p:nvSpPr>
          <p:cNvPr id="88" name="Rectangle 87"/>
          <p:cNvSpPr/>
          <p:nvPr/>
        </p:nvSpPr>
        <p:spPr>
          <a:xfrm>
            <a:off x="1928794" y="5429264"/>
            <a:ext cx="857256" cy="10001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/>
          <p:cNvGrpSpPr/>
          <p:nvPr/>
        </p:nvGrpSpPr>
        <p:grpSpPr>
          <a:xfrm>
            <a:off x="1000100" y="5500702"/>
            <a:ext cx="571504" cy="857256"/>
            <a:chOff x="1714480" y="1500174"/>
            <a:chExt cx="2786082" cy="3714776"/>
          </a:xfrm>
        </p:grpSpPr>
        <p:sp>
          <p:nvSpPr>
            <p:cNvPr id="23" name="Rectangle 22"/>
            <p:cNvSpPr/>
            <p:nvPr/>
          </p:nvSpPr>
          <p:spPr>
            <a:xfrm>
              <a:off x="1714480" y="1500174"/>
              <a:ext cx="2786082" cy="3714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00232" y="1785926"/>
              <a:ext cx="2214578" cy="1428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28860" y="2071678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28860" y="2357430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28860" y="2643182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28860" y="2928934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00232" y="3214686"/>
              <a:ext cx="2214578" cy="1428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28860" y="3500438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28860" y="3857628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428860" y="4143380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000232" y="4429132"/>
              <a:ext cx="2214578" cy="1428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28860" y="4643446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2071670" y="5500702"/>
            <a:ext cx="571504" cy="857256"/>
            <a:chOff x="1714480" y="1500174"/>
            <a:chExt cx="2786082" cy="3714776"/>
          </a:xfrm>
        </p:grpSpPr>
        <p:sp>
          <p:nvSpPr>
            <p:cNvPr id="36" name="Rectangle 35"/>
            <p:cNvSpPr/>
            <p:nvPr/>
          </p:nvSpPr>
          <p:spPr>
            <a:xfrm>
              <a:off x="1714480" y="1500174"/>
              <a:ext cx="2786082" cy="3714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00232" y="1785926"/>
              <a:ext cx="2214578" cy="1428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428860" y="2071678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28860" y="2357430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28860" y="2643182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28860" y="2928934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00232" y="3214686"/>
              <a:ext cx="2214578" cy="1428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28860" y="3500438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28860" y="3857628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28860" y="4143380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000232" y="4429132"/>
              <a:ext cx="2214578" cy="1428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28860" y="4643446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3214678" y="5500702"/>
            <a:ext cx="571504" cy="857256"/>
            <a:chOff x="1714480" y="1500174"/>
            <a:chExt cx="2786082" cy="3714776"/>
          </a:xfrm>
        </p:grpSpPr>
        <p:sp>
          <p:nvSpPr>
            <p:cNvPr id="49" name="Rectangle 48"/>
            <p:cNvSpPr/>
            <p:nvPr/>
          </p:nvSpPr>
          <p:spPr>
            <a:xfrm>
              <a:off x="1714480" y="1500174"/>
              <a:ext cx="2786082" cy="3714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00232" y="1785926"/>
              <a:ext cx="2214578" cy="1428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28860" y="2071678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28860" y="2357430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28860" y="2643182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28860" y="2928934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00232" y="3214686"/>
              <a:ext cx="2214578" cy="1428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428860" y="3500438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28860" y="3857628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428860" y="4143380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000232" y="4429132"/>
              <a:ext cx="2214578" cy="1428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428860" y="4643446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1" name="Groupe 60"/>
          <p:cNvGrpSpPr/>
          <p:nvPr/>
        </p:nvGrpSpPr>
        <p:grpSpPr>
          <a:xfrm>
            <a:off x="4143372" y="5500702"/>
            <a:ext cx="571504" cy="857256"/>
            <a:chOff x="1714480" y="1500174"/>
            <a:chExt cx="2786082" cy="3714776"/>
          </a:xfrm>
        </p:grpSpPr>
        <p:sp>
          <p:nvSpPr>
            <p:cNvPr id="62" name="Rectangle 61"/>
            <p:cNvSpPr/>
            <p:nvPr/>
          </p:nvSpPr>
          <p:spPr>
            <a:xfrm>
              <a:off x="1714480" y="1500174"/>
              <a:ext cx="2786082" cy="3714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000232" y="1785926"/>
              <a:ext cx="2214578" cy="1428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428860" y="2071678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8860" y="2357430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428860" y="2643182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428860" y="2928934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000232" y="3214686"/>
              <a:ext cx="2214578" cy="1428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28860" y="3500438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428860" y="3857628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428860" y="4143380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000232" y="4429132"/>
              <a:ext cx="2214578" cy="1428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428860" y="4643446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4" name="Groupe 73"/>
          <p:cNvGrpSpPr/>
          <p:nvPr/>
        </p:nvGrpSpPr>
        <p:grpSpPr>
          <a:xfrm>
            <a:off x="5000628" y="5500702"/>
            <a:ext cx="571504" cy="857256"/>
            <a:chOff x="1714480" y="1500174"/>
            <a:chExt cx="2786082" cy="3714776"/>
          </a:xfrm>
        </p:grpSpPr>
        <p:sp>
          <p:nvSpPr>
            <p:cNvPr id="75" name="Rectangle 74"/>
            <p:cNvSpPr/>
            <p:nvPr/>
          </p:nvSpPr>
          <p:spPr>
            <a:xfrm>
              <a:off x="1714480" y="1500174"/>
              <a:ext cx="2786082" cy="3714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000232" y="1785926"/>
              <a:ext cx="2214578" cy="1428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428860" y="2071678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28860" y="2357430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428860" y="2643182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428860" y="2928934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000232" y="3214686"/>
              <a:ext cx="2214578" cy="1428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428860" y="3500438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428860" y="3857628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428860" y="4143380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000232" y="4429132"/>
              <a:ext cx="2214578" cy="1428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428860" y="4643446"/>
              <a:ext cx="1714512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87" name="Rectangle 86"/>
          <p:cNvSpPr/>
          <p:nvPr/>
        </p:nvSpPr>
        <p:spPr>
          <a:xfrm>
            <a:off x="785786" y="5429264"/>
            <a:ext cx="5286412" cy="1071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de </a:t>
            </a:r>
            <a:r>
              <a:rPr lang="fr-FR" dirty="0" err="1" smtClean="0"/>
              <a:t>jquery</a:t>
            </a:r>
            <a:r>
              <a:rPr lang="fr-FR" dirty="0" smtClean="0"/>
              <a:t> .append()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http://ozkatz.github.io/avoiding-common-backbonejs-pitfalls.html</a:t>
            </a:r>
            <a:endParaRPr lang="fr-FR" dirty="0" smtClean="0"/>
          </a:p>
          <a:p>
            <a:r>
              <a:rPr lang="en-US" b="1" dirty="0" smtClean="0"/>
              <a:t>2</a:t>
            </a:r>
            <a:r>
              <a:rPr lang="en-US" b="1" dirty="0" smtClean="0"/>
              <a:t>. Causing multiple DOM reflows when rendering collections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31450" y="3725769"/>
            <a:ext cx="8858312" cy="2928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 a large enough collection</a:t>
            </a:r>
            <a:r>
              <a:rPr lang="en-US" b="1" u="sng" dirty="0" smtClean="0">
                <a:solidFill>
                  <a:schemeClr val="tx1"/>
                </a:solidFill>
              </a:rPr>
              <a:t>, the performance hit will be visible even on modern browsers </a:t>
            </a:r>
            <a:r>
              <a:rPr lang="en-US" dirty="0" smtClean="0">
                <a:solidFill>
                  <a:schemeClr val="tx1"/>
                </a:solidFill>
              </a:rPr>
              <a:t>running on modern hardware. The reason for this is that</a:t>
            </a:r>
            <a:r>
              <a:rPr lang="en-US" b="1" u="sng" dirty="0" smtClean="0">
                <a:solidFill>
                  <a:schemeClr val="tx1"/>
                </a:solidFill>
              </a:rPr>
              <a:t> every .append() we do in the render function causes the DOM to reflow - meaning that the browser has to recalculate the position and size of every element in the DOM tree. </a:t>
            </a:r>
            <a:r>
              <a:rPr lang="en-US" dirty="0" smtClean="0">
                <a:solidFill>
                  <a:schemeClr val="tx1"/>
                </a:solidFill>
              </a:rPr>
              <a:t>This is a relatively expensive operation, especially when multiplied by the amount of models we have in our collection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1 :</a:t>
            </a:r>
            <a:r>
              <a:rPr lang="fr-FR" dirty="0" smtClean="0"/>
              <a:t> </a:t>
            </a:r>
            <a:r>
              <a:rPr lang="fr-FR" dirty="0" err="1" smtClean="0"/>
              <a:t>documentFragment</a:t>
            </a:r>
            <a:endParaRPr lang="fr-FR" dirty="0"/>
          </a:p>
        </p:txBody>
      </p:sp>
      <p:pic>
        <p:nvPicPr>
          <p:cNvPr id="4" name="Espace réservé du contenu 3" descr="documentFragme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14488"/>
            <a:ext cx="8621363" cy="3643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Solution 2: laisser un moteur de </a:t>
            </a:r>
            <a:r>
              <a:rPr lang="fr-FR" dirty="0" err="1" smtClean="0"/>
              <a:t>templating</a:t>
            </a:r>
            <a:r>
              <a:rPr lang="fr-FR" dirty="0" smtClean="0"/>
              <a:t> qui fait tout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réussi d’utiliser </a:t>
            </a:r>
            <a:r>
              <a:rPr lang="fr-FR" dirty="0" err="1" smtClean="0"/>
              <a:t>underscore</a:t>
            </a:r>
            <a:r>
              <a:rPr lang="fr-FR" dirty="0" smtClean="0"/>
              <a:t> </a:t>
            </a:r>
            <a:r>
              <a:rPr lang="fr-FR" dirty="0" err="1" smtClean="0"/>
              <a:t>template</a:t>
            </a:r>
            <a:r>
              <a:rPr lang="fr-FR" dirty="0" smtClean="0"/>
              <a:t> pour </a:t>
            </a:r>
            <a:r>
              <a:rPr lang="fr-FR" dirty="0" err="1" smtClean="0"/>
              <a:t>render</a:t>
            </a:r>
            <a:r>
              <a:rPr lang="fr-FR" dirty="0" smtClean="0"/>
              <a:t> une collection dans mon environnement précis. Comprends toujours pas pourquoi </a:t>
            </a:r>
            <a:r>
              <a:rPr lang="fr-FR" dirty="0" smtClean="0">
                <a:sym typeface="Wingdings" pitchFamily="2" charset="2"/>
              </a:rPr>
              <a:t></a:t>
            </a:r>
          </a:p>
          <a:p>
            <a:r>
              <a:rPr lang="fr-FR" dirty="0" smtClean="0">
                <a:sym typeface="Wingdings" pitchFamily="2" charset="2"/>
              </a:rPr>
              <a:t>Cherche donc une alternative</a:t>
            </a:r>
            <a:endParaRPr lang="fr-FR" dirty="0" smtClean="0">
              <a:sym typeface="Wingdings" pitchFamily="2" charset="2"/>
            </a:endParaRPr>
          </a:p>
          <a:p>
            <a:pPr lvl="1"/>
            <a:r>
              <a:rPr lang="fr-FR" dirty="0" smtClean="0">
                <a:sym typeface="Wingdings" pitchFamily="2" charset="2"/>
              </a:rPr>
              <a:t>Mes critères:</a:t>
            </a:r>
          </a:p>
          <a:p>
            <a:pPr lvl="2"/>
            <a:r>
              <a:rPr lang="fr-FR" dirty="0" smtClean="0">
                <a:sym typeface="Wingdings" pitchFamily="2" charset="2"/>
              </a:rPr>
              <a:t>1. </a:t>
            </a:r>
            <a:r>
              <a:rPr lang="fr-FR" dirty="0" smtClean="0">
                <a:sym typeface="Wingdings" pitchFamily="2" charset="2"/>
              </a:rPr>
              <a:t>D</a:t>
            </a:r>
            <a:r>
              <a:rPr lang="fr-FR" dirty="0" smtClean="0">
                <a:sym typeface="Wingdings" pitchFamily="2" charset="2"/>
              </a:rPr>
              <a:t>oit pouvoir marcher avec les browsers</a:t>
            </a:r>
          </a:p>
          <a:p>
            <a:pPr lvl="2"/>
            <a:r>
              <a:rPr lang="fr-FR" dirty="0" smtClean="0">
                <a:sym typeface="Wingdings" pitchFamily="2" charset="2"/>
              </a:rPr>
              <a:t>2. Performant</a:t>
            </a:r>
          </a:p>
          <a:p>
            <a:pPr lvl="2"/>
            <a:r>
              <a:rPr lang="fr-FR" dirty="0" smtClean="0">
                <a:sym typeface="Wingdings" pitchFamily="2" charset="2"/>
              </a:rPr>
              <a:t>3. Simple à utiliser. Bien documenté.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Je </a:t>
            </a:r>
            <a:r>
              <a:rPr lang="fr-FR" dirty="0" err="1" smtClean="0"/>
              <a:t>google</a:t>
            </a:r>
            <a:r>
              <a:rPr lang="fr-FR" dirty="0" smtClean="0"/>
              <a:t> 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 </a:t>
            </a:r>
            <a:r>
              <a:rPr lang="fr-FR" dirty="0" smtClean="0"/>
              <a:t>« best </a:t>
            </a:r>
            <a:r>
              <a:rPr lang="fr-FR" dirty="0" err="1" smtClean="0"/>
              <a:t>javascript</a:t>
            </a:r>
            <a:r>
              <a:rPr lang="fr-FR" dirty="0" smtClean="0"/>
              <a:t> </a:t>
            </a:r>
            <a:r>
              <a:rPr lang="fr-FR" dirty="0" err="1" smtClean="0"/>
              <a:t>template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J’ai tombé sur doT.js</a:t>
            </a:r>
          </a:p>
          <a:p>
            <a:pPr lvl="1"/>
            <a:r>
              <a:rPr lang="fr-FR" dirty="0" smtClean="0"/>
              <a:t>Petit: 3kb </a:t>
            </a:r>
          </a:p>
          <a:p>
            <a:pPr lvl="1"/>
            <a:r>
              <a:rPr lang="fr-FR" dirty="0" smtClean="0"/>
              <a:t>Pas de dépendance</a:t>
            </a:r>
          </a:p>
          <a:p>
            <a:pPr lvl="1"/>
            <a:r>
              <a:rPr lang="fr-FR" dirty="0" smtClean="0"/>
              <a:t>Supporte bien les principaux navigateurs</a:t>
            </a:r>
          </a:p>
          <a:p>
            <a:pPr lvl="1"/>
            <a:r>
              <a:rPr lang="fr-FR" dirty="0" smtClean="0"/>
              <a:t>Bien documenté et très simple à utiliser</a:t>
            </a:r>
          </a:p>
          <a:p>
            <a:pPr lvl="1"/>
            <a:r>
              <a:rPr lang="fr-FR" dirty="0" smtClean="0"/>
              <a:t>ET très performant</a:t>
            </a:r>
          </a:p>
          <a:p>
            <a:pPr lvl="1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269</Words>
  <PresentationFormat>Affichage à l'écran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REX sur l'utilisation de  </vt:lpstr>
      <vt:lpstr>L’ordre du jour</vt:lpstr>
      <vt:lpstr>doT.js, qu’est-ce que c’est? </vt:lpstr>
      <vt:lpstr>Le problème rencontré dans mon projet</vt:lpstr>
      <vt:lpstr>Le système de gestion de fiches:  Quand on veut visualiser rapidement les fiches…wow! La lenteur!!</vt:lpstr>
      <vt:lpstr>Problème de jquery .append()</vt:lpstr>
      <vt:lpstr>Solution 1 : documentFragment</vt:lpstr>
      <vt:lpstr>Solution 2: laisser un moteur de templating qui fait tout travail</vt:lpstr>
      <vt:lpstr>Je google :  « best javascript template »</vt:lpstr>
      <vt:lpstr>La performance de doT.js</vt:lpstr>
      <vt:lpstr>Utilisation de doT.js</vt:lpstr>
      <vt:lpstr>Ressources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QIN</dc:creator>
  <cp:lastModifiedBy>QIN</cp:lastModifiedBy>
  <cp:revision>18</cp:revision>
  <dcterms:created xsi:type="dcterms:W3CDTF">2014-12-02T18:05:15Z</dcterms:created>
  <dcterms:modified xsi:type="dcterms:W3CDTF">2014-12-02T20:16:37Z</dcterms:modified>
</cp:coreProperties>
</file>