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740" r:id="rId2"/>
    <p:sldId id="742" r:id="rId3"/>
    <p:sldId id="743" r:id="rId4"/>
    <p:sldId id="751" r:id="rId5"/>
    <p:sldId id="752" r:id="rId6"/>
    <p:sldId id="749" r:id="rId7"/>
    <p:sldId id="750" r:id="rId8"/>
    <p:sldId id="753" r:id="rId9"/>
    <p:sldId id="754" r:id="rId10"/>
    <p:sldId id="755" r:id="rId11"/>
    <p:sldId id="757" r:id="rId12"/>
    <p:sldId id="756" r:id="rId13"/>
    <p:sldId id="758" r:id="rId14"/>
    <p:sldId id="759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orient="horz" pos="99">
          <p15:clr>
            <a:srgbClr val="A4A3A4"/>
          </p15:clr>
        </p15:guide>
        <p15:guide id="4" pos="2880">
          <p15:clr>
            <a:srgbClr val="A4A3A4"/>
          </p15:clr>
        </p15:guide>
        <p15:guide id="5" pos="205">
          <p15:clr>
            <a:srgbClr val="A4A3A4"/>
          </p15:clr>
        </p15:guide>
        <p15:guide id="6" pos="5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E1"/>
    <a:srgbClr val="EA932A"/>
    <a:srgbClr val="DEF0D0"/>
    <a:srgbClr val="B5DD97"/>
    <a:srgbClr val="BACEA6"/>
    <a:srgbClr val="FFFFFF"/>
    <a:srgbClr val="CCA454"/>
    <a:srgbClr val="DFC695"/>
    <a:srgbClr val="00B0F0"/>
    <a:srgbClr val="F5B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78031" autoAdjust="0"/>
  </p:normalViewPr>
  <p:slideViewPr>
    <p:cSldViewPr snapToGrid="0">
      <p:cViewPr varScale="1">
        <p:scale>
          <a:sx n="128" d="100"/>
          <a:sy n="128" d="100"/>
        </p:scale>
        <p:origin x="2046" y="132"/>
      </p:cViewPr>
      <p:guideLst>
        <p:guide orient="horz" pos="2160"/>
        <p:guide orient="horz" pos="623"/>
        <p:guide orient="horz" pos="99"/>
        <p:guide pos="2880"/>
        <p:guide pos="205"/>
        <p:guide pos="5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1654A70-D3DF-4237-8220-59E012FD2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35F4FE4D-D970-41C4-A419-AB92A14E0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6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Travail sur produit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Maintenance évolutive (compromis correction de</a:t>
            </a:r>
            <a:r>
              <a:rPr lang="fr-FR" baseline="0" dirty="0" smtClean="0"/>
              <a:t> bugs vs. ajout de fonctionnalités)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Criticité des</a:t>
            </a:r>
            <a:r>
              <a:rPr lang="fr-FR" baseline="0" dirty="0" smtClean="0"/>
              <a:t> données produites/remontées au utilisateurs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(Grosse) pression sur l’aspect validité du comportement et des données, volonté permanente de réduire les problèmes clients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Quoi tester</a:t>
            </a:r>
          </a:p>
          <a:p>
            <a:pPr lvl="1"/>
            <a:r>
              <a:rPr lang="fr-FR" dirty="0" smtClean="0"/>
              <a:t>Algorithmes</a:t>
            </a:r>
          </a:p>
          <a:p>
            <a:pPr lvl="1"/>
            <a:r>
              <a:rPr lang="fr-FR" dirty="0" smtClean="0"/>
              <a:t>Fonctions </a:t>
            </a:r>
            <a:br>
              <a:rPr lang="fr-FR" dirty="0" smtClean="0"/>
            </a:br>
            <a:r>
              <a:rPr lang="fr-FR" dirty="0" smtClean="0"/>
              <a:t>complexes</a:t>
            </a:r>
          </a:p>
          <a:p>
            <a:pPr lvl="1"/>
            <a:r>
              <a:rPr lang="fr-FR" dirty="0" smtClean="0"/>
              <a:t>Fonctions centrales</a:t>
            </a:r>
          </a:p>
          <a:p>
            <a:pPr lvl="1"/>
            <a:r>
              <a:rPr lang="fr-FR" dirty="0" smtClean="0"/>
              <a:t>Fonctions critiques</a:t>
            </a:r>
          </a:p>
          <a:p>
            <a:r>
              <a:rPr lang="fr-FR" kern="0" dirty="0" smtClean="0"/>
              <a:t>Quand ne pas tester</a:t>
            </a:r>
          </a:p>
          <a:p>
            <a:pPr lvl="1"/>
            <a:r>
              <a:rPr lang="fr-FR" b="1" kern="0" dirty="0" smtClean="0"/>
              <a:t>Micro</a:t>
            </a:r>
            <a:r>
              <a:rPr lang="fr-FR" kern="0" dirty="0" smtClean="0"/>
              <a:t> projets</a:t>
            </a:r>
            <a:br>
              <a:rPr lang="fr-FR" kern="0" dirty="0" smtClean="0"/>
            </a:br>
            <a:r>
              <a:rPr lang="fr-FR" kern="0" dirty="0" smtClean="0"/>
              <a:t>à faible impact</a:t>
            </a:r>
          </a:p>
          <a:p>
            <a:pPr lvl="1"/>
            <a:r>
              <a:rPr lang="fr-FR" kern="0" dirty="0" smtClean="0"/>
              <a:t>Code </a:t>
            </a:r>
            <a:r>
              <a:rPr lang="fr-FR" b="1" kern="0" dirty="0" smtClean="0"/>
              <a:t>applicatif</a:t>
            </a:r>
            <a:r>
              <a:rPr lang="fr-FR" kern="0" dirty="0" smtClean="0"/>
              <a:t> </a:t>
            </a:r>
            <a:br>
              <a:rPr lang="fr-FR" kern="0" dirty="0" smtClean="0"/>
            </a:br>
            <a:r>
              <a:rPr lang="fr-FR" kern="0" dirty="0" smtClean="0"/>
              <a:t>qui change souvent</a:t>
            </a:r>
          </a:p>
          <a:p>
            <a:pPr lvl="1"/>
            <a:r>
              <a:rPr lang="fr-FR" kern="0" dirty="0" smtClean="0"/>
              <a:t>On n’a pas le </a:t>
            </a:r>
            <a:r>
              <a:rPr lang="fr-FR" b="1" kern="0" dirty="0" smtClean="0"/>
              <a:t>temps</a:t>
            </a:r>
            <a:r>
              <a:rPr lang="fr-FR" kern="0" dirty="0" smtClean="0"/>
              <a:t> mais </a:t>
            </a:r>
            <a:br>
              <a:rPr lang="fr-FR" kern="0" dirty="0" smtClean="0"/>
            </a:br>
            <a:r>
              <a:rPr lang="fr-FR" kern="0" dirty="0" smtClean="0"/>
              <a:t>on assume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Nouvelle fonctionnalité</a:t>
            </a:r>
          </a:p>
          <a:p>
            <a:pPr lvl="1"/>
            <a:r>
              <a:rPr lang="fr-FR" dirty="0" smtClean="0"/>
              <a:t>Identification des actions nécessaires à la fonctionnalités</a:t>
            </a:r>
          </a:p>
          <a:p>
            <a:pPr lvl="1"/>
            <a:r>
              <a:rPr lang="fr-FR" dirty="0" smtClean="0"/>
              <a:t>Identification des structures et fonctions à modifier/ajouter</a:t>
            </a:r>
          </a:p>
          <a:p>
            <a:pPr lvl="1"/>
            <a:r>
              <a:rPr lang="fr-FR" dirty="0" smtClean="0"/>
              <a:t>Mise en place de tests décrivant le comportement des composants</a:t>
            </a:r>
          </a:p>
          <a:p>
            <a:pPr lvl="2"/>
            <a:r>
              <a:rPr lang="fr-FR" dirty="0" smtClean="0"/>
              <a:t>Description des cas attendus et cas d’erreurs</a:t>
            </a:r>
          </a:p>
          <a:p>
            <a:pPr lvl="2"/>
            <a:r>
              <a:rPr lang="fr-FR" dirty="0" smtClean="0"/>
              <a:t>Mise en évidence de l’échec du à l’absence de la fonctionnalité</a:t>
            </a:r>
          </a:p>
          <a:p>
            <a:pPr lvl="1"/>
            <a:r>
              <a:rPr lang="fr-FR" dirty="0" smtClean="0"/>
              <a:t>Ecriture du code (nouveau code ou changement du code existant)</a:t>
            </a:r>
          </a:p>
          <a:p>
            <a:pPr lvl="2"/>
            <a:r>
              <a:rPr lang="fr-FR" dirty="0" smtClean="0"/>
              <a:t>Validation du code via les tests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Répétitions jusqu’à implémentation complète de la fonctionnalité</a:t>
            </a:r>
          </a:p>
          <a:p>
            <a:pPr lvl="1"/>
            <a:r>
              <a:rPr lang="fr-FR" dirty="0" smtClean="0"/>
              <a:t>Enfin…</a:t>
            </a:r>
          </a:p>
          <a:p>
            <a:pPr lvl="2"/>
            <a:r>
              <a:rPr lang="fr-FR" dirty="0" smtClean="0"/>
              <a:t>Validation de la couverture des tests</a:t>
            </a:r>
          </a:p>
          <a:p>
            <a:pPr lvl="2"/>
            <a:r>
              <a:rPr lang="fr-FR" dirty="0" smtClean="0"/>
              <a:t>Autres tests auto ou manuels du bon fonctionnement de la fonctionnalité</a:t>
            </a:r>
          </a:p>
          <a:p>
            <a:pPr lvl="2"/>
            <a:r>
              <a:rPr lang="fr-FR" dirty="0" smtClean="0"/>
              <a:t>Livraison du code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8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.hartland@castsoftware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2898340"/>
            <a:ext cx="9144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66" y="660401"/>
            <a:ext cx="1792834" cy="205884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090319" y="3167481"/>
            <a:ext cx="6951268" cy="353943"/>
          </a:xfrm>
          <a:prstGeom prst="rect">
            <a:avLst/>
          </a:prstGeom>
        </p:spPr>
        <p:txBody>
          <a:bodyPr vert="horz" wrap="square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2090319" y="2788916"/>
            <a:ext cx="6951268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>
                <a:solidFill>
                  <a:srgbClr val="1987E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315" y="5596128"/>
            <a:ext cx="9144000" cy="1261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C7896-8E11-4384-BFC5-C0974CDBC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0040" y="153545"/>
            <a:ext cx="8503920" cy="31286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211" y="3123671"/>
            <a:ext cx="7170732" cy="43158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7315" y="5587661"/>
            <a:ext cx="9144000" cy="1261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5211" y="2730887"/>
            <a:ext cx="7170732" cy="3969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indent="0" algn="l" eaLnBrk="0" hangingPunct="0">
              <a:defRPr/>
            </a:pPr>
            <a:r>
              <a:rPr lang="en-US" sz="1000" b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  <a:hlinkClick r:id="rId2"/>
              </a:rPr>
              <a:t>c.hartland@castsoftware.com</a:t>
            </a:r>
            <a:r>
              <a:rPr lang="en-US" sz="1000" b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	</a:t>
            </a:r>
            <a:endParaRPr lang="en-US" sz="1000" b="0" dirty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26" y="6556844"/>
            <a:ext cx="1288846" cy="14800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7315" y="2785534"/>
            <a:ext cx="9144000" cy="3166533"/>
          </a:xfrm>
          <a:prstGeom prst="rect">
            <a:avLst/>
          </a:prstGeom>
          <a:blipFill dpi="0" rotWithShape="1">
            <a:blip r:embed="rId4">
              <a:alphaModFix amt="16000"/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480F06-4623-41B7-AED8-91A86F546A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52531"/>
            <a:ext cx="8503920" cy="344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46113" lvl="1" indent="-27622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906463" lvl="2" indent="-2349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55CA8-44C3-4DC8-9820-DE998EF472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130588"/>
            <a:ext cx="8503920" cy="344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46113" lvl="1" indent="-27622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46113" lvl="1" indent="-27622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906463" lvl="2" indent="-2349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49350" lvl="3" indent="-23495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0000"/>
              <a:buFont typeface="Utsaah" pitchFamily="34" charset="0"/>
              <a:buChar char="&gt;"/>
            </a:pPr>
            <a:r>
              <a:rPr lang="en-US" dirty="0" smtClean="0"/>
              <a:t>Fourth level</a:t>
            </a:r>
          </a:p>
          <a:p>
            <a:pPr marL="1366838" marR="0" lvl="4" indent="-20002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65000"/>
              <a:buFont typeface="Arial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F94C26-2A70-4961-AAB1-3557AEA8AC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87F15E-2A6C-4686-9A7F-9B81C9148D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mailto:c.hartland@castsoftware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indent="0" algn="l" eaLnBrk="0" hangingPunct="0">
              <a:defRPr/>
            </a:pPr>
            <a:r>
              <a:rPr lang="en-US" sz="1000" b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  <a:hlinkClick r:id="rId9"/>
              </a:rPr>
              <a:t>c.hartland@castsoftware.com</a:t>
            </a:r>
            <a:r>
              <a:rPr lang="en-US" sz="1000" b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	</a:t>
            </a:r>
            <a:endParaRPr lang="en-US" sz="1000" b="0" dirty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26" y="6556844"/>
            <a:ext cx="1288846" cy="148008"/>
          </a:xfrm>
          <a:prstGeom prst="rect">
            <a:avLst/>
          </a:prstGeom>
        </p:spPr>
      </p:pic>
      <p:sp>
        <p:nvSpPr>
          <p:cNvPr id="199684" name="Rectangle 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fld id="{8022235C-F2BB-49F2-A307-DAF5D2C4A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51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20040" y="139521"/>
            <a:ext cx="85039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000" b="1" u="none" dirty="0" smtClean="0">
          <a:solidFill>
            <a:schemeClr val="tx1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.hartland@castsoftwa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ou</a:t>
            </a:r>
            <a:r>
              <a:rPr lang="en-US" dirty="0" smtClean="0"/>
              <a:t> comment les tests </a:t>
            </a:r>
            <a:r>
              <a:rPr lang="en-US" dirty="0" err="1" smtClean="0"/>
              <a:t>unitaires</a:t>
            </a:r>
            <a:r>
              <a:rPr lang="en-US" dirty="0" smtClean="0"/>
              <a:t> </a:t>
            </a:r>
            <a:r>
              <a:rPr lang="en-US" dirty="0" err="1" smtClean="0"/>
              <a:t>réduisent</a:t>
            </a:r>
            <a:r>
              <a:rPr lang="en-US" dirty="0" smtClean="0"/>
              <a:t> les </a:t>
            </a:r>
            <a:r>
              <a:rPr lang="en-US" dirty="0" err="1" smtClean="0"/>
              <a:t>scolioses</a:t>
            </a:r>
            <a:r>
              <a:rPr lang="en-US" dirty="0" smtClean="0"/>
              <a:t> du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smtClean="0"/>
              <a:t>corset </a:t>
            </a:r>
            <a:r>
              <a:rPr lang="en-US" dirty="0" smtClean="0"/>
              <a:t>pour applications </a:t>
            </a:r>
            <a:r>
              <a:rPr lang="en-US" dirty="0" smtClean="0"/>
              <a:t>Backbone.js…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7083" y="5988734"/>
            <a:ext cx="3397405" cy="461665"/>
          </a:xfrm>
          <a:prstGeom prst="rect">
            <a:avLst/>
          </a:prstGeom>
        </p:spPr>
        <p:txBody>
          <a:bodyPr vert="horz" wrap="none" lIns="45720" tIns="45720" rIns="45720" bIns="45720" rtlCol="0">
            <a:spAutoFit/>
          </a:bodyPr>
          <a:lstStyle/>
          <a:p>
            <a:pPr marL="1587" algn="r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Cédric Hartland – </a:t>
            </a:r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  <a:hlinkClick r:id="rId3"/>
              </a:rPr>
              <a:t>c.hartland@castsoftware.com</a:t>
            </a:r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</a:br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Juin 2016</a:t>
            </a:r>
            <a:endParaRPr lang="en-US" sz="12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fr-FR" dirty="0" smtClean="0"/>
              <a:t>Cloisonnement </a:t>
            </a:r>
            <a:r>
              <a:rPr lang="en-US" dirty="0" smtClean="0"/>
              <a:t>des tests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962076"/>
          </a:xfrm>
        </p:spPr>
        <p:txBody>
          <a:bodyPr/>
          <a:lstStyle/>
          <a:p>
            <a:r>
              <a:rPr lang="en-US" dirty="0" smtClean="0"/>
              <a:t>Avec Sinon.js </a:t>
            </a:r>
            <a:r>
              <a:rPr lang="en-US" sz="1800" dirty="0" smtClean="0">
                <a:solidFill>
                  <a:srgbClr val="92D050"/>
                </a:solidFill>
              </a:rPr>
              <a:t>// spy, stubs, mocks</a:t>
            </a:r>
          </a:p>
          <a:p>
            <a:pPr lvl="1"/>
            <a:r>
              <a:rPr lang="en-US" dirty="0" err="1" smtClean="0"/>
              <a:t>Bouchonages</a:t>
            </a:r>
            <a:r>
              <a:rPr lang="en-US" dirty="0" smtClean="0"/>
              <a:t>, isolation du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 err="1" smtClean="0"/>
              <a:t>en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Simulation de </a:t>
            </a:r>
            <a:r>
              <a:rPr lang="en-US" dirty="0" err="1" smtClean="0"/>
              <a:t>serveurs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3636" y="3219978"/>
            <a:ext cx="8196727" cy="2954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hangingPunct="0"/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/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propriétés'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mockServer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mockServer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sinon.fakeServer.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mockServer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lvl="1" eaLnBrk="0" hangingPunct="0"/>
            <a:endParaRPr lang="fr-FR" altLang="fr-FR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/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</a:p>
          <a:p>
            <a:pPr lvl="1" eaLnBrk="0" hangingPunct="0"/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66" y="817185"/>
            <a:ext cx="2727446" cy="22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fr-FR" dirty="0" smtClean="0"/>
              <a:t>Cloisonnement </a:t>
            </a:r>
            <a:r>
              <a:rPr lang="en-US" dirty="0" smtClean="0"/>
              <a:t>des tests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859210"/>
          </a:xfrm>
        </p:spPr>
        <p:txBody>
          <a:bodyPr/>
          <a:lstStyle/>
          <a:p>
            <a:r>
              <a:rPr lang="en-US" dirty="0" smtClean="0"/>
              <a:t>Avec Sinon.js </a:t>
            </a:r>
            <a:r>
              <a:rPr lang="en-US" sz="1800" dirty="0" smtClean="0">
                <a:solidFill>
                  <a:srgbClr val="92D050"/>
                </a:solidFill>
              </a:rPr>
              <a:t>// spy, stubs, mocks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3636" y="1602629"/>
            <a:ext cx="8196727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propriétés'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mockServer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‘Save devrait faire un appel</a:t>
            </a:r>
            <a:r>
              <a:rPr kumimoji="0" lang="fr-FR" altLang="fr-FR" sz="12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 au serveur'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mockServer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.respondWith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'PUT'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/utilisateurs/123'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[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'une fausse réponse'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ModeleUtilisateur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'1980-06-21'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'1980-03-31'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echec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 pas une option'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to.be.false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mockServer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.respond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22303"/>
            <a:ext cx="8503920" cy="344150"/>
          </a:xfrm>
        </p:spPr>
        <p:txBody>
          <a:bodyPr/>
          <a:lstStyle/>
          <a:p>
            <a:r>
              <a:rPr lang="en-US" dirty="0" smtClean="0"/>
              <a:t>Test de </a:t>
            </a:r>
            <a:r>
              <a:rPr lang="en-US" dirty="0" err="1" smtClean="0"/>
              <a:t>vues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1225977"/>
          </a:xfrm>
        </p:spPr>
        <p:txBody>
          <a:bodyPr/>
          <a:lstStyle/>
          <a:p>
            <a:r>
              <a:rPr lang="en-US" sz="1800" dirty="0" smtClean="0"/>
              <a:t>Quoi tester ?</a:t>
            </a:r>
          </a:p>
          <a:p>
            <a:pPr lvl="1"/>
            <a:r>
              <a:rPr lang="fr-FR" sz="1600" dirty="0" smtClean="0"/>
              <a:t>Affichage</a:t>
            </a:r>
            <a:r>
              <a:rPr lang="en-US" sz="1600" dirty="0" smtClean="0"/>
              <a:t> correct de </a:t>
            </a:r>
            <a:r>
              <a:rPr lang="en-US" sz="1600" dirty="0" err="1" smtClean="0"/>
              <a:t>valeurs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200" dirty="0" smtClean="0">
                <a:solidFill>
                  <a:srgbClr val="92D050"/>
                </a:solidFill>
              </a:rPr>
              <a:t>// par ex. </a:t>
            </a:r>
            <a:r>
              <a:rPr lang="fr-FR" sz="1200" dirty="0" smtClean="0">
                <a:solidFill>
                  <a:srgbClr val="92D050"/>
                </a:solidFill>
              </a:rPr>
              <a:t>formatages</a:t>
            </a:r>
            <a:r>
              <a:rPr lang="en-US" sz="1200" dirty="0" smtClean="0">
                <a:solidFill>
                  <a:srgbClr val="92D050"/>
                </a:solidFill>
              </a:rPr>
              <a:t> de </a:t>
            </a:r>
            <a:r>
              <a:rPr lang="en-US" sz="1200" dirty="0" err="1" smtClean="0">
                <a:solidFill>
                  <a:srgbClr val="92D050"/>
                </a:solidFill>
              </a:rPr>
              <a:t>nombres</a:t>
            </a:r>
            <a:endParaRPr lang="en-US" sz="1200" dirty="0" smtClean="0">
              <a:solidFill>
                <a:srgbClr val="92D050"/>
              </a:solidFill>
            </a:endParaRPr>
          </a:p>
          <a:p>
            <a:pPr lvl="1"/>
            <a:r>
              <a:rPr lang="en-US" sz="1600" dirty="0" smtClean="0"/>
              <a:t>Appels </a:t>
            </a:r>
            <a:r>
              <a:rPr lang="en-US" sz="1600" dirty="0" err="1" smtClean="0"/>
              <a:t>d’evenements</a:t>
            </a:r>
            <a:r>
              <a:rPr lang="en-US" sz="1600" dirty="0" smtClean="0"/>
              <a:t> sur 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1287532"/>
          </a:xfrm>
        </p:spPr>
        <p:txBody>
          <a:bodyPr/>
          <a:lstStyle/>
          <a:p>
            <a:r>
              <a:rPr lang="en-US" sz="1800" dirty="0" smtClean="0"/>
              <a:t>Quoi ne pas tester ?</a:t>
            </a:r>
          </a:p>
          <a:p>
            <a:pPr lvl="1"/>
            <a:r>
              <a:rPr lang="fr-FR" sz="1600" dirty="0" smtClean="0"/>
              <a:t>Éléments</a:t>
            </a:r>
            <a:r>
              <a:rPr lang="en-US" sz="1600" dirty="0" smtClean="0"/>
              <a:t> </a:t>
            </a:r>
            <a:r>
              <a:rPr lang="fr-FR" sz="1600" dirty="0" smtClean="0"/>
              <a:t>susceptibles</a:t>
            </a:r>
            <a:r>
              <a:rPr lang="en-US" sz="1600" dirty="0" smtClean="0"/>
              <a:t> de changer (</a:t>
            </a:r>
            <a:r>
              <a:rPr lang="fr-FR" sz="1600" dirty="0" smtClean="0"/>
              <a:t>fréquemment)</a:t>
            </a:r>
          </a:p>
          <a:p>
            <a:pPr lvl="1"/>
            <a:r>
              <a:rPr lang="en-US" sz="1600" dirty="0" smtClean="0"/>
              <a:t>Structures techniques </a:t>
            </a:r>
            <a:r>
              <a:rPr lang="en-US" sz="1200" dirty="0" smtClean="0">
                <a:solidFill>
                  <a:srgbClr val="92D050"/>
                </a:solidFill>
              </a:rPr>
              <a:t>// par ex. DOM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0380" y="2324041"/>
            <a:ext cx="7403239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/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'Vue utilisateur'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ModeleUtilisateur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'Alice'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'femme'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verifier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contenu'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el.find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'h1'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to.equal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'Alice'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'test d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\‘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evenement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eventMethodStub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sinon.stub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el.find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eventMethodStub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.calledOnce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to.be.true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80F06-4623-41B7-AED8-91A86F546A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 routes</a:t>
            </a:r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76353" y="1616588"/>
            <a:ext cx="7791293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hangingPunct="0"/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/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"tester les routes"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routeSpy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0" hangingPunct="0"/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AppRouter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routeSpy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sinon.spy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Backbone.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pushState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.navigate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default location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'url vide vers la page d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route:index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routeSpy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.navigate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routeSpy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.calledOnce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to.be.ok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 eaLnBrk="0" hangingPunct="0"/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en-US" dirty="0" err="1" smtClean="0"/>
              <a:t>Aller</a:t>
            </a:r>
            <a:r>
              <a:rPr lang="en-US" dirty="0" smtClean="0"/>
              <a:t> plus loin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531188"/>
          </a:xfrm>
        </p:spPr>
        <p:txBody>
          <a:bodyPr/>
          <a:lstStyle/>
          <a:p>
            <a:r>
              <a:rPr lang="en-US" sz="1800" dirty="0" smtClean="0"/>
              <a:t>Pilotage des tests sur </a:t>
            </a:r>
            <a:r>
              <a:rPr lang="en-US" sz="1800" i="1" dirty="0" err="1" smtClean="0"/>
              <a:t>vrais</a:t>
            </a:r>
            <a:r>
              <a:rPr lang="en-US" sz="1800" i="1" dirty="0" smtClean="0"/>
              <a:t> </a:t>
            </a:r>
            <a:r>
              <a:rPr lang="en-US" sz="1800" dirty="0" err="1" smtClean="0"/>
              <a:t>navigateurs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// karma, browser-stack, etc.</a:t>
            </a:r>
            <a:endParaRPr lang="fr-FR" sz="1400" dirty="0" smtClean="0">
              <a:solidFill>
                <a:srgbClr val="92D050"/>
              </a:solidFill>
            </a:endParaRPr>
          </a:p>
          <a:p>
            <a:r>
              <a:rPr lang="fr-FR" sz="1800" dirty="0" smtClean="0"/>
              <a:t>Couverture du code par les tests </a:t>
            </a:r>
            <a:r>
              <a:rPr lang="fr-FR" sz="1400" dirty="0" smtClean="0">
                <a:solidFill>
                  <a:srgbClr val="92D050"/>
                </a:solidFill>
              </a:rPr>
              <a:t>// karma </a:t>
            </a:r>
            <a:r>
              <a:rPr lang="fr-FR" sz="1400" dirty="0" err="1" smtClean="0">
                <a:solidFill>
                  <a:srgbClr val="92D050"/>
                </a:solidFill>
              </a:rPr>
              <a:t>coverage</a:t>
            </a:r>
            <a:endParaRPr lang="fr-FR" sz="1400" dirty="0">
              <a:solidFill>
                <a:srgbClr val="92D050"/>
              </a:solidFill>
            </a:endParaRPr>
          </a:p>
          <a:p>
            <a:r>
              <a:rPr lang="fr-FR" sz="1800" dirty="0" smtClean="0"/>
              <a:t>Tests d’intégration et d’</a:t>
            </a:r>
            <a:r>
              <a:rPr lang="fr-FR" sz="1800" dirty="0" err="1" smtClean="0"/>
              <a:t>acceptance</a:t>
            </a:r>
            <a:r>
              <a:rPr lang="fr-FR" sz="1800" dirty="0" smtClean="0"/>
              <a:t> </a:t>
            </a:r>
            <a:r>
              <a:rPr lang="fr-FR" sz="1400" dirty="0" smtClean="0">
                <a:solidFill>
                  <a:srgbClr val="92D050"/>
                </a:solidFill>
              </a:rPr>
              <a:t>// n’oublions pas la </a:t>
            </a:r>
            <a:r>
              <a:rPr lang="fr-FR" sz="1400" i="1" dirty="0" smtClean="0">
                <a:solidFill>
                  <a:srgbClr val="92D050"/>
                </a:solidFill>
              </a:rPr>
              <a:t>perf</a:t>
            </a:r>
            <a:r>
              <a:rPr lang="fr-FR" sz="1400" dirty="0" smtClean="0">
                <a:solidFill>
                  <a:srgbClr val="92D050"/>
                </a:solidFill>
              </a:rPr>
              <a:t> !!</a:t>
            </a:r>
            <a:endParaRPr lang="fr-FR" sz="1400" dirty="0">
              <a:solidFill>
                <a:srgbClr val="92D050"/>
              </a:solidFill>
            </a:endParaRP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0" y="2713610"/>
            <a:ext cx="3403322" cy="1718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60" y="4707619"/>
            <a:ext cx="5083130" cy="727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22" y="4448986"/>
            <a:ext cx="2739712" cy="1244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609" y="2438314"/>
            <a:ext cx="4156366" cy="1555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9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5170646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maintenance évolutive </a:t>
            </a:r>
            <a:r>
              <a:rPr lang="fr-FR" sz="2000" dirty="0" smtClean="0"/>
              <a:t>–  support </a:t>
            </a:r>
            <a:r>
              <a:rPr lang="fr-FR" sz="2000" dirty="0" smtClean="0"/>
              <a:t>long terme – criticité métier – 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1800" dirty="0" smtClean="0">
                <a:solidFill>
                  <a:schemeClr val="accent2"/>
                </a:solidFill>
              </a:rPr>
              <a:t>Un bug ou une régression qui atteignent le client ont un gros impact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fr-FR" dirty="0" smtClean="0"/>
              <a:t>Contexte produit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12" y="1563301"/>
            <a:ext cx="3481072" cy="17762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85" y="1626872"/>
            <a:ext cx="3654364" cy="16285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708" y="3466093"/>
            <a:ext cx="2392845" cy="17752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365" y="3822284"/>
            <a:ext cx="2623054" cy="17096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12" y="3974893"/>
            <a:ext cx="2192915" cy="12438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28190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fr-FR" dirty="0" smtClean="0"/>
              <a:t>Devenir zen à l’aide des tests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31073"/>
            <a:ext cx="8640960" cy="39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Bénéfices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0040" y="884454"/>
            <a:ext cx="8504237" cy="538096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err="1" smtClean="0"/>
              <a:t>Confiance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Detection accrue des </a:t>
            </a:r>
            <a:r>
              <a:rPr lang="en-US" b="1" dirty="0" smtClean="0"/>
              <a:t>regressions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/>
              <a:t>Prise en compte des </a:t>
            </a:r>
            <a:r>
              <a:rPr lang="fr-FR" b="1" dirty="0"/>
              <a:t>cas </a:t>
            </a:r>
            <a:r>
              <a:rPr lang="fr-FR" b="1" dirty="0" smtClean="0"/>
              <a:t>limites</a:t>
            </a:r>
            <a:endParaRPr lang="fr-FR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b="1" dirty="0"/>
              <a:t>Documentation</a:t>
            </a:r>
            <a:r>
              <a:rPr lang="fr-FR" dirty="0"/>
              <a:t> technique du </a:t>
            </a:r>
            <a:r>
              <a:rPr lang="fr-FR" dirty="0" smtClean="0"/>
              <a:t>comportement</a:t>
            </a:r>
            <a:endParaRPr lang="fr-F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b="1" dirty="0"/>
              <a:t>Couplage faible </a:t>
            </a:r>
            <a:r>
              <a:rPr lang="fr-FR" dirty="0"/>
              <a:t>du code </a:t>
            </a:r>
            <a:r>
              <a:rPr lang="fr-FR" dirty="0" smtClean="0"/>
              <a:t>testé</a:t>
            </a:r>
            <a:endParaRPr lang="fr-F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b="1" dirty="0" err="1"/>
              <a:t>Refactoring</a:t>
            </a:r>
            <a:r>
              <a:rPr lang="fr-FR" dirty="0"/>
              <a:t> serein</a:t>
            </a: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…</a:t>
            </a:r>
            <a:r>
              <a:rPr lang="en-US" dirty="0" err="1"/>
              <a:t>u</a:t>
            </a:r>
            <a:r>
              <a:rPr lang="en-US" dirty="0" err="1" smtClean="0"/>
              <a:t>tilisateur</a:t>
            </a:r>
            <a:r>
              <a:rPr lang="en-US" dirty="0" smtClean="0"/>
              <a:t> </a:t>
            </a:r>
            <a:r>
              <a:rPr lang="en-US" dirty="0" err="1" smtClean="0"/>
              <a:t>heureux</a:t>
            </a:r>
            <a:r>
              <a:rPr lang="en-US" dirty="0" smtClean="0"/>
              <a:t>…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32309">
            <a:off x="1063734" y="1416658"/>
            <a:ext cx="779530" cy="7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en-US" dirty="0" smtClean="0"/>
              <a:t>Coder le test </a:t>
            </a:r>
            <a:r>
              <a:rPr lang="en-US" dirty="0" err="1" smtClean="0"/>
              <a:t>avant</a:t>
            </a:r>
            <a:r>
              <a:rPr lang="en-US" dirty="0" smtClean="0"/>
              <a:t> le </a:t>
            </a:r>
            <a:r>
              <a:rPr lang="en-US" dirty="0" err="1" smtClean="0"/>
              <a:t>reste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430887"/>
          </a:xfrm>
        </p:spPr>
        <p:txBody>
          <a:bodyPr/>
          <a:lstStyle/>
          <a:p>
            <a:r>
              <a:rPr lang="en-US" dirty="0" smtClean="0"/>
              <a:t>Test Driven development (TDD)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91" y="1682588"/>
            <a:ext cx="6703836" cy="4423488"/>
          </a:xfrm>
          <a:prstGeom prst="rect">
            <a:avLst/>
          </a:prstGeom>
        </p:spPr>
      </p:pic>
      <p:sp>
        <p:nvSpPr>
          <p:cNvPr id="6" name="Line Callout 1 (Border and Accent Bar) 5"/>
          <p:cNvSpPr/>
          <p:nvPr/>
        </p:nvSpPr>
        <p:spPr bwMode="auto">
          <a:xfrm>
            <a:off x="521435" y="4541772"/>
            <a:ext cx="1745672" cy="657461"/>
          </a:xfrm>
          <a:prstGeom prst="accentBorderCallout1">
            <a:avLst>
              <a:gd name="adj1" fmla="val 19612"/>
              <a:gd name="adj2" fmla="val 105460"/>
              <a:gd name="adj3" fmla="val -49569"/>
              <a:gd name="adj4" fmla="val 16708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US" sz="14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S’assurer</a:t>
            </a:r>
            <a:r>
              <a: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 que le test </a:t>
            </a:r>
            <a:r>
              <a:rPr lang="en-US" sz="1400" dirty="0" err="1" smtClean="0">
                <a:solidFill>
                  <a:schemeClr val="accent4"/>
                </a:solidFill>
                <a:latin typeface="+mn-lt"/>
                <a:cs typeface="Arial" pitchFamily="34" charset="0"/>
              </a:rPr>
              <a:t>échoue</a:t>
            </a:r>
            <a:endParaRPr lang="fr-FR" sz="1400" dirty="0" smtClean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Line Callout 1 (Border and Accent Bar) 6"/>
          <p:cNvSpPr/>
          <p:nvPr/>
        </p:nvSpPr>
        <p:spPr bwMode="auto">
          <a:xfrm>
            <a:off x="982413" y="5599755"/>
            <a:ext cx="1558006" cy="506321"/>
          </a:xfrm>
          <a:prstGeom prst="accentBorderCallout1">
            <a:avLst>
              <a:gd name="adj1" fmla="val 19612"/>
              <a:gd name="adj2" fmla="val 105460"/>
              <a:gd name="adj3" fmla="val -86882"/>
              <a:gd name="adj4" fmla="val 16466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US" sz="1400" i="1" dirty="0" err="1" smtClean="0">
                <a:solidFill>
                  <a:srgbClr val="00B050"/>
                </a:solidFill>
                <a:latin typeface="+mn-lt"/>
                <a:cs typeface="Arial" pitchFamily="34" charset="0"/>
              </a:rPr>
              <a:t>Corriger</a:t>
            </a:r>
            <a:r>
              <a:rPr lang="en-US" sz="1400" dirty="0" smtClean="0">
                <a:solidFill>
                  <a:srgbClr val="00B050"/>
                </a:solidFill>
                <a:latin typeface="+mn-lt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le test</a:t>
            </a:r>
            <a:endParaRPr lang="fr-FR" sz="14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Callout 1 (Border and Accent Bar) 7"/>
          <p:cNvSpPr/>
          <p:nvPr/>
        </p:nvSpPr>
        <p:spPr bwMode="auto">
          <a:xfrm>
            <a:off x="7151802" y="4215663"/>
            <a:ext cx="1558006" cy="506321"/>
          </a:xfrm>
          <a:prstGeom prst="accentBorderCallout1">
            <a:avLst>
              <a:gd name="adj1" fmla="val 15171"/>
              <a:gd name="adj2" fmla="val -5186"/>
              <a:gd name="adj3" fmla="val 34502"/>
              <a:gd name="adj4" fmla="val -16294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Refactorer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le code</a:t>
            </a:r>
            <a:endParaRPr lang="fr-FR" sz="14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fr-FR" dirty="0" smtClean="0"/>
              <a:t>(Quelques) Outils de tests unitaires en JavaScript</a:t>
            </a:r>
            <a:endParaRPr lang="fr-FR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2462" y="1256573"/>
            <a:ext cx="1333502" cy="130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8972" y="3788516"/>
            <a:ext cx="1527374" cy="36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Résultat de recherche d'images pour &quot;mocha unit test javascript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8558" y="1227564"/>
            <a:ext cx="2908202" cy="793146"/>
          </a:xfrm>
          <a:prstGeom prst="rect">
            <a:avLst/>
          </a:prstGeom>
          <a:noFill/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263308" y="2167344"/>
            <a:ext cx="1101526" cy="110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0163" y="5051109"/>
            <a:ext cx="1286368" cy="106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16766" y="3968356"/>
            <a:ext cx="6953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ft Brace 11"/>
          <p:cNvSpPr/>
          <p:nvPr/>
        </p:nvSpPr>
        <p:spPr bwMode="auto">
          <a:xfrm>
            <a:off x="2992984" y="1350525"/>
            <a:ext cx="438150" cy="1918345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2992984" y="3556361"/>
            <a:ext cx="438150" cy="1031656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2992984" y="4967185"/>
            <a:ext cx="438150" cy="1177014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564" y="2109642"/>
            <a:ext cx="1985159" cy="400110"/>
          </a:xfrm>
          <a:prstGeom prst="rect">
            <a:avLst/>
          </a:prstGeom>
        </p:spPr>
        <p:txBody>
          <a:bodyPr vert="horz" wrap="non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fr-FR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Moteurs de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564" y="3897076"/>
            <a:ext cx="1220527" cy="400110"/>
          </a:xfrm>
          <a:prstGeom prst="rect">
            <a:avLst/>
          </a:prstGeom>
        </p:spPr>
        <p:txBody>
          <a:bodyPr vert="horz" wrap="non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fr-FR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Utilitaires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564" y="5382169"/>
            <a:ext cx="1876155" cy="400110"/>
          </a:xfrm>
          <a:prstGeom prst="rect">
            <a:avLst/>
          </a:prstGeom>
        </p:spPr>
        <p:txBody>
          <a:bodyPr vert="horz" wrap="non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fr-FR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Industrialisation</a:t>
            </a:r>
          </a:p>
        </p:txBody>
      </p:sp>
    </p:spTree>
    <p:extLst>
      <p:ext uri="{BB962C8B-B14F-4D97-AF65-F5344CB8AC3E}">
        <p14:creationId xmlns:p14="http://schemas.microsoft.com/office/powerpoint/2010/main" val="26201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en-US" dirty="0" smtClean="0"/>
              <a:t>Test de </a:t>
            </a:r>
            <a:r>
              <a:rPr lang="en-US" dirty="0" err="1" smtClean="0"/>
              <a:t>modèles</a:t>
            </a:r>
            <a:endParaRPr lang="fr-F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19723" y="887548"/>
            <a:ext cx="8504237" cy="430887"/>
          </a:xfrm>
        </p:spPr>
        <p:txBody>
          <a:bodyPr/>
          <a:lstStyle/>
          <a:p>
            <a:r>
              <a:rPr lang="en-US" dirty="0" smtClean="0"/>
              <a:t>Avec mocha &amp; chai-expect</a:t>
            </a:r>
            <a:endParaRPr lang="fr-FR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71600" y="1759152"/>
            <a:ext cx="6400800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/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'Test du modèle utilisateurs'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'devrait être définit'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ModeleUtilisateur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to.be.a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urved Connector 14"/>
          <p:cNvCxnSpPr>
            <a:stCxn id="11" idx="1"/>
            <a:endCxn id="19" idx="1"/>
          </p:cNvCxnSpPr>
          <p:nvPr/>
        </p:nvCxnSpPr>
        <p:spPr bwMode="auto">
          <a:xfrm rot="10800000" flipV="1">
            <a:off x="1368752" y="2682482"/>
            <a:ext cx="2849" cy="2443086"/>
          </a:xfrm>
          <a:prstGeom prst="curvedConnector3">
            <a:avLst>
              <a:gd name="adj1" fmla="val 26691506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51" y="3846525"/>
            <a:ext cx="6403649" cy="25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en-US" dirty="0" err="1" smtClean="0"/>
              <a:t>Aller</a:t>
            </a:r>
            <a:r>
              <a:rPr lang="en-US" dirty="0" smtClean="0"/>
              <a:t> (un </a:t>
            </a:r>
            <a:r>
              <a:rPr lang="en-US" dirty="0" err="1" smtClean="0"/>
              <a:t>peu</a:t>
            </a:r>
            <a:r>
              <a:rPr lang="en-US" dirty="0" smtClean="0"/>
              <a:t>) plus loin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353" y="819346"/>
            <a:ext cx="7791293" cy="3508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hangingPunct="0"/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/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'doit produire la bonne url REST pour un id donné'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setup du test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ModeleUtilisateur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test et assertions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to.equal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'REST/utilisateurs/123'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'doit retourner le bon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utilisateur'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'2016-06-22'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_Date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ModeleUtilisateur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fr-FR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naissance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'1980-06-21'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to.equal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_Date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 eaLnBrk="0" hangingPunct="0"/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2" y="4499704"/>
            <a:ext cx="7791294" cy="1844668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1"/>
            <a:endCxn id="6" idx="1"/>
          </p:cNvCxnSpPr>
          <p:nvPr/>
        </p:nvCxnSpPr>
        <p:spPr bwMode="auto">
          <a:xfrm rot="10800000" flipV="1">
            <a:off x="676353" y="2573672"/>
            <a:ext cx="1" cy="2848365"/>
          </a:xfrm>
          <a:prstGeom prst="curved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7896-8E11-4384-BFC5-C0974CDBC8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" y="143244"/>
            <a:ext cx="8503920" cy="323165"/>
          </a:xfrm>
        </p:spPr>
        <p:txBody>
          <a:bodyPr/>
          <a:lstStyle/>
          <a:p>
            <a:r>
              <a:rPr lang="en-US" dirty="0" smtClean="0"/>
              <a:t>Focus sur le test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731" y="915286"/>
            <a:ext cx="819672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hangingPunct="0"/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/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'calcul de l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_Date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_Date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'2016-06-22'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_Date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'doit retourner le bon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utilisateur'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ModeleUtilisateur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'1980-06-21'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utilisateur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to.equal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 eaLnBrk="0" hangingPunct="0"/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1" y="4875253"/>
            <a:ext cx="8196727" cy="15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55855</TotalTime>
  <Words>459</Words>
  <Application>Microsoft Office PowerPoint</Application>
  <PresentationFormat>On-screen Show (4:3)</PresentationFormat>
  <Paragraphs>125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Symbol</vt:lpstr>
      <vt:lpstr>Times New Roman</vt:lpstr>
      <vt:lpstr>Utsaah</vt:lpstr>
      <vt:lpstr>Webdings</vt:lpstr>
      <vt:lpstr>Wingdings</vt:lpstr>
      <vt:lpstr>blank</vt:lpstr>
      <vt:lpstr>Un corset pour applications Backbone.js…</vt:lpstr>
      <vt:lpstr>Contexte produit</vt:lpstr>
      <vt:lpstr>Devenir zen à l’aide des tests</vt:lpstr>
      <vt:lpstr>Bénéfices </vt:lpstr>
      <vt:lpstr>Coder le test avant le reste</vt:lpstr>
      <vt:lpstr>(Quelques) Outils de tests unitaires en JavaScript</vt:lpstr>
      <vt:lpstr>Test de modèles</vt:lpstr>
      <vt:lpstr>Aller (un peu) plus loin</vt:lpstr>
      <vt:lpstr>Focus sur le test</vt:lpstr>
      <vt:lpstr>Cloisonnement des tests</vt:lpstr>
      <vt:lpstr>Cloisonnement des tests</vt:lpstr>
      <vt:lpstr>Test de vues</vt:lpstr>
      <vt:lpstr>Test de routes</vt:lpstr>
      <vt:lpstr>Aller plus loin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Guillaume Rager</dc:creator>
  <cp:lastModifiedBy>Cédric Hartland</cp:lastModifiedBy>
  <cp:revision>1727</cp:revision>
  <cp:lastPrinted>2005-04-28T18:06:56Z</cp:lastPrinted>
  <dcterms:created xsi:type="dcterms:W3CDTF">2012-03-12T20:52:17Z</dcterms:created>
  <dcterms:modified xsi:type="dcterms:W3CDTF">2016-06-22T14:15:52Z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Only">
    <vt:lpwstr>No</vt:lpwstr>
  </property>
  <property fmtid="{D5CDD505-2E9C-101B-9397-08002B2CF9AE}" pid="3" name="Expires">
    <vt:filetime>2007-10-28T12:00:00Z</vt:filetime>
  </property>
</Properties>
</file>