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34" r:id="rId3"/>
    <p:sldId id="275" r:id="rId4"/>
    <p:sldId id="308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282" r:id="rId14"/>
    <p:sldId id="283" r:id="rId15"/>
    <p:sldId id="330" r:id="rId16"/>
    <p:sldId id="284" r:id="rId17"/>
    <p:sldId id="289" r:id="rId18"/>
    <p:sldId id="290" r:id="rId19"/>
    <p:sldId id="314" r:id="rId20"/>
    <p:sldId id="315" r:id="rId21"/>
    <p:sldId id="316" r:id="rId22"/>
    <p:sldId id="273" r:id="rId23"/>
    <p:sldId id="318" r:id="rId24"/>
    <p:sldId id="321" r:id="rId25"/>
    <p:sldId id="303" r:id="rId26"/>
    <p:sldId id="277" r:id="rId27"/>
    <p:sldId id="278" r:id="rId28"/>
    <p:sldId id="312" r:id="rId29"/>
    <p:sldId id="332" r:id="rId30"/>
    <p:sldId id="333" r:id="rId31"/>
    <p:sldId id="331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6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7663A-305F-4812-BB6E-5D6F301EF0B8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B3DA5-FFCB-4B09-BD3C-257856BDA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13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2.2</a:t>
            </a:r>
          </a:p>
          <a:p>
            <a:r>
              <a:rPr lang="en-US" altLang="zh-TW" dirty="0"/>
              <a:t>Application of matrix multiplication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72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89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00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3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Check the example in P92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1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Check the example in P92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7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 set of matrix-vector product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901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可以舉個例子嗎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Represented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1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1200" dirty="0"/>
                  <a:t> 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Represented by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𝐴^𝑇</a:t>
                </a:r>
                <a:r>
                  <a:rPr lang="en-US" altLang="zh-TW" sz="1200" dirty="0" smtClean="0"/>
                  <a:t> and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𝐶^𝑇</a:t>
                </a:r>
                <a:r>
                  <a:rPr lang="en-US" altLang="zh-TW" sz="1200" dirty="0" smtClean="0"/>
                  <a:t> 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7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40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7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52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2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19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52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94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5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61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1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8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7885-FA0D-4F7A-BC07-C0AE0A81BBF1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4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5" Type="http://schemas.openxmlformats.org/officeDocument/2006/relationships/image" Target="../media/image1330.png"/><Relationship Id="rId4" Type="http://schemas.openxmlformats.org/officeDocument/2006/relationships/image" Target="../media/image13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3" Type="http://schemas.openxmlformats.org/officeDocument/2006/relationships/image" Target="../media/image1350.png"/><Relationship Id="rId7" Type="http://schemas.openxmlformats.org/officeDocument/2006/relationships/image" Target="../media/image13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0.png"/><Relationship Id="rId5" Type="http://schemas.openxmlformats.org/officeDocument/2006/relationships/image" Target="../media/image1370.png"/><Relationship Id="rId10" Type="http://schemas.openxmlformats.org/officeDocument/2006/relationships/image" Target="../media/image1420.png"/><Relationship Id="rId4" Type="http://schemas.openxmlformats.org/officeDocument/2006/relationships/image" Target="../media/image1360.png"/><Relationship Id="rId9" Type="http://schemas.openxmlformats.org/officeDocument/2006/relationships/image" Target="../media/image14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87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90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10" Type="http://schemas.openxmlformats.org/officeDocument/2006/relationships/image" Target="../media/image870.png"/><Relationship Id="rId9" Type="http://schemas.openxmlformats.org/officeDocument/2006/relationships/image" Target="../media/image110.png"/><Relationship Id="rId1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Relationship Id="rId1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79.emf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97.png"/><Relationship Id="rId5" Type="http://schemas.openxmlformats.org/officeDocument/2006/relationships/image" Target="../media/image81.emf"/><Relationship Id="rId10" Type="http://schemas.openxmlformats.org/officeDocument/2006/relationships/image" Target="../media/image96.png"/><Relationship Id="rId4" Type="http://schemas.openxmlformats.org/officeDocument/2006/relationships/image" Target="../media/image80.emf"/><Relationship Id="rId9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3" Type="http://schemas.openxmlformats.org/officeDocument/2006/relationships/image" Target="../media/image900.png"/><Relationship Id="rId21" Type="http://schemas.openxmlformats.org/officeDocument/2006/relationships/image" Target="../media/image138.png"/><Relationship Id="rId7" Type="http://schemas.openxmlformats.org/officeDocument/2006/relationships/image" Target="../media/image122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" Type="http://schemas.openxmlformats.org/officeDocument/2006/relationships/image" Target="../media/image890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11" Type="http://schemas.openxmlformats.org/officeDocument/2006/relationships/image" Target="../media/image128.png"/><Relationship Id="rId5" Type="http://schemas.openxmlformats.org/officeDocument/2006/relationships/image" Target="../media/image920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4" Type="http://schemas.openxmlformats.org/officeDocument/2006/relationships/image" Target="../media/image910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0.png"/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0.png"/><Relationship Id="rId4" Type="http://schemas.openxmlformats.org/officeDocument/2006/relationships/image" Target="../media/image12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9075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Way 3: Linear combination of rows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5391" y="3702766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1" y="3702766"/>
                <a:ext cx="1285993" cy="13022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81384" y="3943312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84" y="3943312"/>
                <a:ext cx="1564594" cy="82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767377" y="41269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7" name="左中括弧 6"/>
          <p:cNvSpPr/>
          <p:nvPr/>
        </p:nvSpPr>
        <p:spPr>
          <a:xfrm>
            <a:off x="3444721" y="2433377"/>
            <a:ext cx="400050" cy="412507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中括弧 7"/>
          <p:cNvSpPr/>
          <p:nvPr/>
        </p:nvSpPr>
        <p:spPr>
          <a:xfrm flipH="1">
            <a:off x="8515350" y="2433377"/>
            <a:ext cx="400050" cy="412507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44746" y="2545400"/>
                <a:ext cx="31904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746" y="2545400"/>
                <a:ext cx="319042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405450" y="3090431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The first row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44746" y="3917527"/>
                <a:ext cx="31904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746" y="3917527"/>
                <a:ext cx="319042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681777" y="5257922"/>
                <a:ext cx="31904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+6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777" y="5257922"/>
                <a:ext cx="319042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6093740" y="4395937"/>
            <a:ext cx="25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The second row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13984" y="5804621"/>
            <a:ext cx="25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The third row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09966" y="4126950"/>
            <a:ext cx="103838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609240" y="4380439"/>
            <a:ext cx="1319940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09966" y="4603676"/>
            <a:ext cx="103838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7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54328"/>
            <a:ext cx="7886700" cy="4351338"/>
          </a:xfrm>
        </p:spPr>
        <p:txBody>
          <a:bodyPr/>
          <a:lstStyle/>
          <a:p>
            <a:r>
              <a:rPr lang="en-US" altLang="zh-TW" dirty="0"/>
              <a:t>Way 4: summation of matrices 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142696" y="2832607"/>
            <a:ext cx="2440340" cy="2054472"/>
            <a:chOff x="285266" y="3210847"/>
            <a:chExt cx="2440340" cy="2054472"/>
          </a:xfrm>
        </p:grpSpPr>
        <p:sp>
          <p:nvSpPr>
            <p:cNvPr id="13" name="矩形 12"/>
            <p:cNvSpPr/>
            <p:nvPr/>
          </p:nvSpPr>
          <p:spPr>
            <a:xfrm>
              <a:off x="315664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99850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39589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44636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285266" y="4871608"/>
                  <a:ext cx="375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66" y="4871608"/>
                  <a:ext cx="3759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801178" y="4871608"/>
                  <a:ext cx="296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78" y="4871608"/>
                  <a:ext cx="29667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490" r="-2449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2322675" y="4895987"/>
                  <a:ext cx="402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75" y="4895987"/>
                  <a:ext cx="40293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606" r="-1515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/>
            <p:cNvSpPr txBox="1"/>
            <p:nvPr/>
          </p:nvSpPr>
          <p:spPr>
            <a:xfrm>
              <a:off x="1613731" y="3870912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210661" y="4871608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661" y="4871608"/>
                  <a:ext cx="3830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24" r="-63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/>
          <p:cNvGrpSpPr/>
          <p:nvPr/>
        </p:nvGrpSpPr>
        <p:grpSpPr>
          <a:xfrm>
            <a:off x="4660878" y="2458787"/>
            <a:ext cx="2196787" cy="2488110"/>
            <a:chOff x="3060678" y="2661987"/>
            <a:chExt cx="2196787" cy="2488110"/>
          </a:xfrm>
        </p:grpSpPr>
        <p:sp>
          <p:nvSpPr>
            <p:cNvPr id="6" name="矩形 5"/>
            <p:cNvSpPr/>
            <p:nvPr/>
          </p:nvSpPr>
          <p:spPr>
            <a:xfrm rot="5400000">
              <a:off x="3740128" y="2029747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3740128" y="2537747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3740128" y="3045747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 rot="5400000">
              <a:off x="3740128" y="4146281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4840960" y="2661987"/>
                  <a:ext cx="402803" cy="373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960" y="2661987"/>
                  <a:ext cx="402803" cy="3738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182" r="-4545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840959" y="3136649"/>
                  <a:ext cx="402803" cy="374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959" y="3136649"/>
                  <a:ext cx="402803" cy="3745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r="-4545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4854662" y="4780765"/>
                  <a:ext cx="4028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662" y="4780765"/>
                  <a:ext cx="40280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454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字方塊 26"/>
            <p:cNvSpPr txBox="1"/>
            <p:nvPr/>
          </p:nvSpPr>
          <p:spPr>
            <a:xfrm rot="5400000">
              <a:off x="3621089" y="4198176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4840959" y="3635288"/>
                  <a:ext cx="402803" cy="374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959" y="3635288"/>
                  <a:ext cx="402803" cy="3745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4545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2199959" y="5283147"/>
                <a:ext cx="4300729" cy="436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959" y="5283147"/>
                <a:ext cx="4300729" cy="4369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259618" y="6057900"/>
            <a:ext cx="250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matrices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2977426" y="5796074"/>
            <a:ext cx="830784" cy="485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156200" y="5758067"/>
            <a:ext cx="893018" cy="517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113739" y="5758067"/>
            <a:ext cx="337803" cy="373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5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309595" y="2670737"/>
            <a:ext cx="55629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5305761" y="2670738"/>
            <a:ext cx="47570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555033" y="2644740"/>
            <a:ext cx="631386" cy="1370583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502507" y="2763295"/>
            <a:ext cx="434070" cy="1133474"/>
          </a:xfrm>
          <a:prstGeom prst="rect">
            <a:avLst/>
          </a:prstGeom>
          <a:solidFill>
            <a:srgbClr val="0000FF"/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355566" y="2666605"/>
            <a:ext cx="55629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5351732" y="2666606"/>
            <a:ext cx="47570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5603" y="2630710"/>
            <a:ext cx="434070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96470" y="2630710"/>
            <a:ext cx="434070" cy="1370583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2479697" y="2362438"/>
            <a:ext cx="434070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2479698" y="2847744"/>
            <a:ext cx="434070" cy="1370583"/>
          </a:xfrm>
          <a:prstGeom prst="rect">
            <a:avLst/>
          </a:prstGeom>
          <a:solidFill>
            <a:srgbClr val="0000FF"/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Way 4: summation of matrices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28650" y="2630711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30711"/>
                <a:ext cx="1285993" cy="1302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14643" y="2871257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43" y="2871257"/>
                <a:ext cx="1564594" cy="8211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766256" y="3943729"/>
            <a:ext cx="101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“1 x 2”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00768" y="3728013"/>
            <a:ext cx="90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“2 x 1”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7546" y="4378064"/>
            <a:ext cx="92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“1 x 1”</a:t>
            </a:r>
            <a:endParaRPr lang="zh-TW" altLang="en-US" sz="2400" dirty="0"/>
          </a:p>
        </p:txBody>
      </p:sp>
      <p:cxnSp>
        <p:nvCxnSpPr>
          <p:cNvPr id="18" name="直線單箭頭接點 17"/>
          <p:cNvCxnSpPr>
            <a:stCxn id="14" idx="2"/>
          </p:cNvCxnSpPr>
          <p:nvPr/>
        </p:nvCxnSpPr>
        <p:spPr>
          <a:xfrm>
            <a:off x="1276173" y="4405394"/>
            <a:ext cx="427017" cy="17008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2435526" y="4124293"/>
            <a:ext cx="223960" cy="32781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262634" y="307066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23" name="左中括弧 22"/>
          <p:cNvSpPr/>
          <p:nvPr/>
        </p:nvSpPr>
        <p:spPr>
          <a:xfrm>
            <a:off x="4143352" y="2385224"/>
            <a:ext cx="400050" cy="1894093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中括弧 23"/>
          <p:cNvSpPr/>
          <p:nvPr/>
        </p:nvSpPr>
        <p:spPr>
          <a:xfrm flipH="1">
            <a:off x="8161166" y="2405250"/>
            <a:ext cx="400050" cy="190988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320481" y="2762564"/>
                <a:ext cx="190263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81" y="2762564"/>
                <a:ext cx="1902636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605880" y="2762564"/>
                <a:ext cx="163493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880" y="2762564"/>
                <a:ext cx="1634935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244839" y="310214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39" y="3102148"/>
                <a:ext cx="34945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262634" y="523115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4" name="左中括弧 33"/>
          <p:cNvSpPr/>
          <p:nvPr/>
        </p:nvSpPr>
        <p:spPr>
          <a:xfrm>
            <a:off x="4165074" y="4631164"/>
            <a:ext cx="400050" cy="1745204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左中括弧 34"/>
          <p:cNvSpPr/>
          <p:nvPr/>
        </p:nvSpPr>
        <p:spPr>
          <a:xfrm flipH="1">
            <a:off x="8182888" y="4651189"/>
            <a:ext cx="400050" cy="1725179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461733" y="4896362"/>
                <a:ext cx="147431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33" y="4896362"/>
                <a:ext cx="1474314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205578" y="5257965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578" y="5257965"/>
                <a:ext cx="34945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682122" y="4896362"/>
                <a:ext cx="160415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22" y="4896362"/>
                <a:ext cx="1604157" cy="11394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4565124" y="6100179"/>
            <a:ext cx="136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Rank = 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853074" y="6114160"/>
            <a:ext cx="136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Rank = 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9" grpId="0" animBg="1"/>
      <p:bldP spid="31" grpId="0" animBg="1"/>
      <p:bldP spid="41" grpId="0" animBg="1"/>
      <p:bldP spid="42" grpId="0" animBg="1"/>
      <p:bldP spid="8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2" grpId="0"/>
      <p:bldP spid="23" grpId="0" animBg="1"/>
      <p:bldP spid="24" grpId="0" animBg="1"/>
      <p:bldP spid="25" grpId="0"/>
      <p:bldP spid="26" grpId="0"/>
      <p:bldP spid="27" grpId="0"/>
      <p:bldP spid="33" grpId="0"/>
      <p:bldP spid="34" grpId="0" animBg="1"/>
      <p:bldP spid="35" grpId="0" animBg="1"/>
      <p:bldP spid="36" grpId="0"/>
      <p:bldP spid="38" grpId="0"/>
      <p:bldP spid="39" grpId="0"/>
      <p:bldP spid="40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802482" y="4944577"/>
            <a:ext cx="452313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63470" y="5070256"/>
            <a:ext cx="1736473" cy="684488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50230" y="5752599"/>
            <a:ext cx="1736473" cy="424364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61878" y="3218988"/>
            <a:ext cx="832670" cy="67416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93739" y="3261357"/>
            <a:ext cx="832670" cy="67416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480761" y="3893156"/>
            <a:ext cx="832670" cy="34481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93739" y="3935524"/>
            <a:ext cx="832670" cy="34481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72892" y="3139601"/>
            <a:ext cx="854996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54369" y="3139601"/>
            <a:ext cx="854996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Augmentation and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Augment: the augment of A and B is [A B]</a:t>
            </a:r>
          </a:p>
          <a:p>
            <a:r>
              <a:rPr lang="en-US" altLang="zh-TW" dirty="0"/>
              <a:t>Partition: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81141" y="3267487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41" y="3267487"/>
                <a:ext cx="2516266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471720" y="5070256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20" y="5070256"/>
                <a:ext cx="2516266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09335" y="3261357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5" y="3261357"/>
                <a:ext cx="2516266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500093" y="4944577"/>
            <a:ext cx="397284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925483" y="4944577"/>
            <a:ext cx="854996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808342" y="5072463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342" y="5072463"/>
                <a:ext cx="2516266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6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" grpId="0" animBg="1"/>
      <p:bldP spid="10" grpId="0" animBg="1"/>
      <p:bldP spid="5" grpId="0"/>
      <p:bldP spid="8" grpId="0"/>
      <p:bldP spid="9" grpId="0"/>
      <p:bldP spid="17" grpId="0" animBg="1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Multiplication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28277" y="1716239"/>
            <a:ext cx="878418" cy="725268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83865" y="1741790"/>
            <a:ext cx="997368" cy="67416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45678" y="2381877"/>
            <a:ext cx="832670" cy="34481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67530" y="2415957"/>
            <a:ext cx="1006870" cy="327998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01024" y="1555929"/>
            <a:ext cx="975923" cy="693659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76369" y="2214432"/>
            <a:ext cx="997598" cy="73104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823235" y="1699230"/>
            <a:ext cx="667221" cy="353650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6825779" y="2415791"/>
            <a:ext cx="672770" cy="316469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11256" y="3095557"/>
                <a:ext cx="2488950" cy="79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6" y="3095557"/>
                <a:ext cx="2488950" cy="7978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94383" y="3103988"/>
                <a:ext cx="2504083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83" y="3103988"/>
                <a:ext cx="2504083" cy="792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6081542" y="4098411"/>
            <a:ext cx="276495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Multiply as the small matrices are scalar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216668" y="5041358"/>
                <a:ext cx="6247351" cy="79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68" y="5041358"/>
                <a:ext cx="6247351" cy="7978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弧 18"/>
          <p:cNvSpPr/>
          <p:nvPr/>
        </p:nvSpPr>
        <p:spPr>
          <a:xfrm rot="5400000">
            <a:off x="2162686" y="5433186"/>
            <a:ext cx="266924" cy="1142763"/>
          </a:xfrm>
          <a:prstGeom prst="rightBrace">
            <a:avLst>
              <a:gd name="adj1" fmla="val 9148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91320" y="6199144"/>
            <a:ext cx="384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Don’t switch the order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1256" y="4342520"/>
                <a:ext cx="9221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6" y="4342520"/>
                <a:ext cx="9221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597158" y="4131561"/>
                <a:ext cx="3573542" cy="79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58" y="4131561"/>
                <a:ext cx="3573542" cy="7978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802255" y="5003201"/>
            <a:ext cx="2538087" cy="4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36941" y="5410843"/>
            <a:ext cx="2538087" cy="444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618758" y="5041435"/>
            <a:ext cx="2608431" cy="4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525548" y="5513482"/>
            <a:ext cx="2701641" cy="4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 animBg="1"/>
      <p:bldP spid="18" grpId="0"/>
      <p:bldP spid="19" grpId="0" animBg="1"/>
      <p:bldP spid="20" grpId="0"/>
      <p:bldP spid="22" grpId="0"/>
      <p:bldP spid="23" grpId="0"/>
      <p:bldP spid="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Multiplication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28277" y="1716239"/>
            <a:ext cx="878418" cy="725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83865" y="1741790"/>
            <a:ext cx="997368" cy="6741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45678" y="2381877"/>
            <a:ext cx="832670" cy="344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67530" y="2415957"/>
            <a:ext cx="1006870" cy="327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01024" y="1555929"/>
            <a:ext cx="975923" cy="693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76369" y="2214432"/>
            <a:ext cx="997598" cy="7310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823235" y="1699230"/>
            <a:ext cx="667221" cy="353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6825779" y="2415791"/>
            <a:ext cx="672770" cy="31646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252133" y="4745476"/>
                <a:ext cx="9221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33" y="4745476"/>
                <a:ext cx="922112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077458" y="2836002"/>
            <a:ext cx="139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“2 x 2”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30418" y="3007557"/>
            <a:ext cx="139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“2 x 2”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-164744" y="5191861"/>
            <a:ext cx="139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“2 x 2”</a:t>
            </a:r>
            <a:endParaRPr lang="zh-TW" altLang="en-US" sz="2400" dirty="0"/>
          </a:p>
        </p:txBody>
      </p:sp>
      <p:sp>
        <p:nvSpPr>
          <p:cNvPr id="32" name="左中括弧 31"/>
          <p:cNvSpPr/>
          <p:nvPr/>
        </p:nvSpPr>
        <p:spPr>
          <a:xfrm>
            <a:off x="1408946" y="3469222"/>
            <a:ext cx="400050" cy="322604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中括弧 32"/>
          <p:cNvSpPr/>
          <p:nvPr/>
        </p:nvSpPr>
        <p:spPr>
          <a:xfrm flipH="1">
            <a:off x="8515350" y="3469222"/>
            <a:ext cx="400050" cy="322604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539768" y="3632739"/>
            <a:ext cx="878418" cy="7583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496206" y="3632739"/>
            <a:ext cx="975923" cy="7253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455776" y="376405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776" y="3764056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3561036" y="4358078"/>
            <a:ext cx="997368" cy="7049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667143" y="4320690"/>
            <a:ext cx="997598" cy="7644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08971" y="5481117"/>
            <a:ext cx="832670" cy="344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896764" y="3595351"/>
            <a:ext cx="878418" cy="7583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230470" y="4441042"/>
            <a:ext cx="997368" cy="7049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 rot="5400000">
            <a:off x="6723149" y="3778307"/>
            <a:ext cx="667221" cy="353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8162760" y="4635286"/>
            <a:ext cx="672770" cy="31646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7277362" y="3732690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362" y="3732690"/>
                <a:ext cx="349455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3585686" y="6082843"/>
            <a:ext cx="1006870" cy="327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2511692" y="5290856"/>
            <a:ext cx="975923" cy="7253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593475" y="5438081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75" y="5438081"/>
                <a:ext cx="349455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4763823" y="5825933"/>
            <a:ext cx="997598" cy="7644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932688" y="5565019"/>
            <a:ext cx="832670" cy="344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320399" y="6055576"/>
            <a:ext cx="1006870" cy="327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 rot="5400000">
            <a:off x="6704018" y="5560602"/>
            <a:ext cx="667221" cy="353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337443" y="5521983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443" y="5521983"/>
                <a:ext cx="349455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 rot="5400000">
            <a:off x="8269822" y="6085987"/>
            <a:ext cx="672770" cy="31646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148839" y="4624957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2 X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107630" y="4638918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2 X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151534" y="6180008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 X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166159" y="6170444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 X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61757" y="3549489"/>
            <a:ext cx="4299664" cy="15965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5839432" y="3578192"/>
            <a:ext cx="2925010" cy="15965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466435" y="5232198"/>
            <a:ext cx="4360307" cy="14094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883998" y="5259014"/>
            <a:ext cx="2897571" cy="14094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9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29" grpId="0"/>
      <p:bldP spid="34" grpId="0" animBg="1"/>
      <p:bldP spid="35" grpId="0" animBg="1"/>
      <p:bldP spid="21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6866" y="1936386"/>
                <a:ext cx="275934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6" y="1936386"/>
                <a:ext cx="2759345" cy="1360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211122" y="2369375"/>
                <a:ext cx="186185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22" y="2369375"/>
                <a:ext cx="1861855" cy="6914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18483" y="2445036"/>
                <a:ext cx="178100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483" y="2445036"/>
                <a:ext cx="1781000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25966" y="4072186"/>
                <a:ext cx="404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66" y="4072186"/>
                <a:ext cx="4040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606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25965" y="5297933"/>
                <a:ext cx="404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65" y="5297933"/>
                <a:ext cx="4040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606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61684" y="5297933"/>
                <a:ext cx="914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84" y="5297933"/>
                <a:ext cx="9143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r="-2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782035" y="3854178"/>
                <a:ext cx="282327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35" y="3854178"/>
                <a:ext cx="2823273" cy="691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757292" y="3854178"/>
                <a:ext cx="188628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92" y="3854178"/>
                <a:ext cx="1886286" cy="6914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07671" y="5136863"/>
                <a:ext cx="313175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671" y="5136863"/>
                <a:ext cx="3131755" cy="6914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854972" y="5164498"/>
                <a:ext cx="222612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72" y="5164498"/>
                <a:ext cx="2226122" cy="69147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1371600" y="2616200"/>
            <a:ext cx="21946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2536105" y="1825625"/>
            <a:ext cx="1" cy="1586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5269526" y="3761973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6016710" y="3794341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程序 19"/>
          <p:cNvSpPr/>
          <p:nvPr/>
        </p:nvSpPr>
        <p:spPr>
          <a:xfrm>
            <a:off x="5230535" y="4267130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程序 20"/>
          <p:cNvSpPr/>
          <p:nvPr/>
        </p:nvSpPr>
        <p:spPr>
          <a:xfrm>
            <a:off x="5855762" y="4267130"/>
            <a:ext cx="630848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程序 21"/>
          <p:cNvSpPr/>
          <p:nvPr/>
        </p:nvSpPr>
        <p:spPr>
          <a:xfrm>
            <a:off x="6336172" y="5095529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程序 22"/>
          <p:cNvSpPr/>
          <p:nvPr/>
        </p:nvSpPr>
        <p:spPr>
          <a:xfrm>
            <a:off x="7168176" y="5083221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程序 23"/>
          <p:cNvSpPr/>
          <p:nvPr/>
        </p:nvSpPr>
        <p:spPr>
          <a:xfrm>
            <a:off x="6297335" y="5486460"/>
            <a:ext cx="601828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程序 24"/>
          <p:cNvSpPr/>
          <p:nvPr/>
        </p:nvSpPr>
        <p:spPr>
          <a:xfrm>
            <a:off x="7093558" y="5527261"/>
            <a:ext cx="793141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81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i="1" u="sng" dirty="0"/>
              <a:t>Multiple Input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35119" y="2498229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998680" y="2498229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791540" y="5466392"/>
                <a:ext cx="3380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40" y="5466392"/>
                <a:ext cx="33807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22" t="-5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885669" y="6047285"/>
                <a:ext cx="32866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669" y="6047285"/>
                <a:ext cx="32866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6" t="-327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2733800" y="2747407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3362188" y="2505133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9" name="矩形 38"/>
          <p:cNvSpPr/>
          <p:nvPr/>
        </p:nvSpPr>
        <p:spPr>
          <a:xfrm>
            <a:off x="2435119" y="3700560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0" name="矩形 39"/>
          <p:cNvSpPr/>
          <p:nvPr/>
        </p:nvSpPr>
        <p:spPr>
          <a:xfrm>
            <a:off x="998680" y="3700560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733800" y="394973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3362188" y="3707464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3" name="矩形 42"/>
          <p:cNvSpPr/>
          <p:nvPr/>
        </p:nvSpPr>
        <p:spPr>
          <a:xfrm>
            <a:off x="2452342" y="5526270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p:sp>
        <p:nvSpPr>
          <p:cNvPr id="44" name="矩形 43"/>
          <p:cNvSpPr/>
          <p:nvPr/>
        </p:nvSpPr>
        <p:spPr>
          <a:xfrm>
            <a:off x="1015903" y="5526270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751023" y="577544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6" name="矩形 45"/>
          <p:cNvSpPr/>
          <p:nvPr/>
        </p:nvSpPr>
        <p:spPr>
          <a:xfrm>
            <a:off x="3379411" y="5533174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c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2097772" y="4878222"/>
            <a:ext cx="91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7" name="矩形 46"/>
          <p:cNvSpPr/>
          <p:nvPr/>
        </p:nvSpPr>
        <p:spPr>
          <a:xfrm>
            <a:off x="4791540" y="2519331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6188492" y="2501680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9" name="矩形 48"/>
          <p:cNvSpPr/>
          <p:nvPr/>
        </p:nvSpPr>
        <p:spPr>
          <a:xfrm>
            <a:off x="6812442" y="2519331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261445" y="2658299"/>
            <a:ext cx="57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51" name="矩形 50"/>
          <p:cNvSpPr/>
          <p:nvPr/>
        </p:nvSpPr>
        <p:spPr>
          <a:xfrm>
            <a:off x="7823404" y="2519331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886520" y="4097274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53" name="矩形 52"/>
          <p:cNvSpPr/>
          <p:nvPr/>
        </p:nvSpPr>
        <p:spPr>
          <a:xfrm>
            <a:off x="5642442" y="3838874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54" name="矩形 53"/>
          <p:cNvSpPr/>
          <p:nvPr/>
        </p:nvSpPr>
        <p:spPr>
          <a:xfrm>
            <a:off x="6303949" y="3848095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820024" y="4088052"/>
            <a:ext cx="57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56" name="矩形 55"/>
          <p:cNvSpPr/>
          <p:nvPr/>
        </p:nvSpPr>
        <p:spPr>
          <a:xfrm>
            <a:off x="7332133" y="3861812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c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B134A709-9246-447A-9D40-800BA92AB81D}"/>
                  </a:ext>
                </a:extLst>
              </p:cNvPr>
              <p:cNvSpPr txBox="1"/>
              <p:nvPr/>
            </p:nvSpPr>
            <p:spPr>
              <a:xfrm>
                <a:off x="3319541" y="1825625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B134A709-9246-447A-9D40-800BA92AB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541" y="1825625"/>
                <a:ext cx="12524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7" grpId="0"/>
      <p:bldP spid="28" grpId="0"/>
      <p:bldP spid="37" grpId="0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9" grpId="0"/>
      <p:bldP spid="4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 animBg="1"/>
      <p:bldP spid="55" grpId="0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i="1" u="sng" dirty="0"/>
                  <a:t>Composition</a:t>
                </a:r>
              </a:p>
              <a:p>
                <a:pPr lvl="1"/>
                <a:r>
                  <a:rPr lang="en-US" altLang="zh-TW" dirty="0"/>
                  <a:t>Given two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altLang="zh-TW" dirty="0"/>
                  <a:t>, the 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is the composition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13"/>
          <p:cNvSpPr/>
          <p:nvPr/>
        </p:nvSpPr>
        <p:spPr>
          <a:xfrm>
            <a:off x="6453909" y="3248582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8009192" y="351450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313998" y="3234754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673633" y="358709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633" y="3587094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向右箭號 46"/>
          <p:cNvSpPr/>
          <p:nvPr/>
        </p:nvSpPr>
        <p:spPr>
          <a:xfrm flipH="1">
            <a:off x="5831335" y="351095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535712" y="3587094"/>
                <a:ext cx="12520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12" y="3587094"/>
                <a:ext cx="12520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向右箭號 48"/>
          <p:cNvSpPr/>
          <p:nvPr/>
        </p:nvSpPr>
        <p:spPr>
          <a:xfrm flipH="1">
            <a:off x="3897960" y="351095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665592" y="351095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31179" y="3576818"/>
                <a:ext cx="12698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79" y="3576818"/>
                <a:ext cx="126989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74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13"/>
          <p:cNvSpPr/>
          <p:nvPr/>
        </p:nvSpPr>
        <p:spPr>
          <a:xfrm>
            <a:off x="4247373" y="4484885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  <a:r>
              <a:rPr lang="en-US" altLang="zh-TW" sz="2800" dirty="0"/>
              <a:t> ◦ 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547521" y="485276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21" y="4852765"/>
                <a:ext cx="24173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向右箭號 57"/>
          <p:cNvSpPr/>
          <p:nvPr/>
        </p:nvSpPr>
        <p:spPr>
          <a:xfrm flipH="1">
            <a:off x="5831335" y="4761089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598967" y="4761089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869137" y="4817242"/>
                <a:ext cx="17223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137" y="4817242"/>
                <a:ext cx="1722395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/>
          <p:cNvSpPr txBox="1"/>
          <p:nvPr/>
        </p:nvSpPr>
        <p:spPr>
          <a:xfrm>
            <a:off x="1869137" y="5664360"/>
            <a:ext cx="56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Matrix multiplication is the composition of two linear functions.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10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6" grpId="0" animBg="1"/>
      <p:bldP spid="4" grpId="0"/>
      <p:bldP spid="47" grpId="0" animBg="1"/>
      <p:bldP spid="48" grpId="0"/>
      <p:bldP spid="49" grpId="0" animBg="1"/>
      <p:bldP spid="50" grpId="0" animBg="1"/>
      <p:bldP spid="51" grpId="0"/>
      <p:bldP spid="54" grpId="0" animBg="1"/>
      <p:bldP spid="55" grpId="0"/>
      <p:bldP spid="58" grpId="0" animBg="1"/>
      <p:bldP spid="59" grpId="0" animBg="1"/>
      <p:bldP spid="60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Composition</a:t>
            </a:r>
          </a:p>
        </p:txBody>
      </p:sp>
      <p:sp>
        <p:nvSpPr>
          <p:cNvPr id="31" name="Rounded Rectangle 13"/>
          <p:cNvSpPr/>
          <p:nvPr/>
        </p:nvSpPr>
        <p:spPr>
          <a:xfrm>
            <a:off x="5835609" y="2877465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7390892" y="314339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170672" y="2851461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55333" y="321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333" y="3215977"/>
                <a:ext cx="2417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向右箭號 46"/>
          <p:cNvSpPr/>
          <p:nvPr/>
        </p:nvSpPr>
        <p:spPr>
          <a:xfrm flipH="1">
            <a:off x="5213035" y="313984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672911" y="3191814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911" y="3191814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向右箭號 48"/>
          <p:cNvSpPr/>
          <p:nvPr/>
        </p:nvSpPr>
        <p:spPr>
          <a:xfrm flipH="1">
            <a:off x="3754634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522266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005144" y="319181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44" y="3191814"/>
                <a:ext cx="245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13"/>
          <p:cNvSpPr/>
          <p:nvPr/>
        </p:nvSpPr>
        <p:spPr>
          <a:xfrm>
            <a:off x="4045872" y="498123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383458" y="539950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58" y="5399501"/>
                <a:ext cx="24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向右箭號 57"/>
          <p:cNvSpPr/>
          <p:nvPr/>
        </p:nvSpPr>
        <p:spPr>
          <a:xfrm flipH="1">
            <a:off x="5664439" y="529754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373515" y="526285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049653" y="53162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53" y="531622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645701" y="181691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9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6" grpId="0" animBg="1"/>
      <p:bldP spid="4" grpId="0"/>
      <p:bldP spid="47" grpId="0" animBg="1"/>
      <p:bldP spid="48" grpId="0"/>
      <p:bldP spid="49" grpId="0" animBg="1"/>
      <p:bldP spid="50" grpId="0" animBg="1"/>
      <p:bldP spid="51" grpId="0"/>
      <p:bldP spid="54" grpId="0" animBg="1"/>
      <p:bldP spid="55" grpId="0"/>
      <p:bldP spid="58" grpId="0" animBg="1"/>
      <p:bldP spid="59" grpId="0" animBg="1"/>
      <p:bldP spid="60" grpId="0"/>
      <p:bldP spid="19" grpId="0"/>
      <p:bldP spid="20" grpId="0"/>
      <p:bldP spid="21" grpId="0" animBg="1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63923-734E-488A-B5FC-FF13AA21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78173-F0FA-42AE-955C-B8ABF2F9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2.1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98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1" name="Rounded Rectangle 13"/>
          <p:cNvSpPr/>
          <p:nvPr/>
        </p:nvSpPr>
        <p:spPr>
          <a:xfrm>
            <a:off x="5835609" y="2877465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7390892" y="314339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170672" y="2851461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7" name="向右箭號 46"/>
          <p:cNvSpPr/>
          <p:nvPr/>
        </p:nvSpPr>
        <p:spPr>
          <a:xfrm flipH="1">
            <a:off x="5213035" y="313984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flipH="1">
            <a:off x="3754634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522266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Rounded Rectangle 13"/>
          <p:cNvSpPr/>
          <p:nvPr/>
        </p:nvSpPr>
        <p:spPr>
          <a:xfrm>
            <a:off x="4045872" y="498123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58" name="向右箭號 57"/>
          <p:cNvSpPr/>
          <p:nvPr/>
        </p:nvSpPr>
        <p:spPr>
          <a:xfrm flipH="1">
            <a:off x="5664439" y="529754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373515" y="526285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645701" y="181691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6336796" y="4883802"/>
            <a:ext cx="2595515" cy="1360629"/>
            <a:chOff x="6878151" y="4875161"/>
            <a:chExt cx="2595515" cy="1360629"/>
          </a:xfrm>
        </p:grpSpPr>
        <p:sp>
          <p:nvSpPr>
            <p:cNvPr id="26" name="文字方塊 25"/>
            <p:cNvSpPr txBox="1"/>
            <p:nvPr/>
          </p:nvSpPr>
          <p:spPr>
            <a:xfrm>
              <a:off x="8055333" y="5018905"/>
              <a:ext cx="14183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standard matrix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54008" y="5345966"/>
                <a:ext cx="337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08" y="5345966"/>
                <a:ext cx="33797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727" r="-909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1086567" y="5168668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first column of 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641696" y="3188447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96" y="3188447"/>
                <a:ext cx="36138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5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999361" y="2227786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first column of B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950449" y="3229618"/>
                <a:ext cx="556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9" y="3229618"/>
                <a:ext cx="55694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187" r="-439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-下雙向箭號 3"/>
          <p:cNvSpPr/>
          <p:nvPr/>
        </p:nvSpPr>
        <p:spPr>
          <a:xfrm>
            <a:off x="972782" y="3621927"/>
            <a:ext cx="454503" cy="142859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2" grpId="0"/>
      <p:bldP spid="33" grpId="0" animBg="1"/>
      <p:bldP spid="34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i="1" u="sng" dirty="0"/>
          </a:p>
        </p:txBody>
      </p:sp>
      <p:sp>
        <p:nvSpPr>
          <p:cNvPr id="31" name="Rounded Rectangle 13"/>
          <p:cNvSpPr/>
          <p:nvPr/>
        </p:nvSpPr>
        <p:spPr>
          <a:xfrm>
            <a:off x="5835609" y="2877465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7390892" y="314339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170672" y="2851461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7" name="向右箭號 46"/>
          <p:cNvSpPr/>
          <p:nvPr/>
        </p:nvSpPr>
        <p:spPr>
          <a:xfrm flipH="1">
            <a:off x="5213035" y="313984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flipH="1">
            <a:off x="3754634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522266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Rounded Rectangle 13"/>
          <p:cNvSpPr/>
          <p:nvPr/>
        </p:nvSpPr>
        <p:spPr>
          <a:xfrm>
            <a:off x="4045872" y="498123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58" name="向右箭號 57"/>
          <p:cNvSpPr/>
          <p:nvPr/>
        </p:nvSpPr>
        <p:spPr>
          <a:xfrm flipH="1">
            <a:off x="5664439" y="529754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373515" y="526285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645701" y="181691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6336796" y="4883802"/>
            <a:ext cx="2595515" cy="1360629"/>
            <a:chOff x="6878151" y="4875161"/>
            <a:chExt cx="2595515" cy="1360629"/>
          </a:xfrm>
        </p:grpSpPr>
        <p:sp>
          <p:nvSpPr>
            <p:cNvPr id="26" name="文字方塊 25"/>
            <p:cNvSpPr txBox="1"/>
            <p:nvPr/>
          </p:nvSpPr>
          <p:spPr>
            <a:xfrm>
              <a:off x="8055333" y="5018905"/>
              <a:ext cx="14183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standard matrix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54008" y="5345966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08" y="5345966"/>
                <a:ext cx="34509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1086567" y="5168668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second column of 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641696" y="3188447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96" y="3188447"/>
                <a:ext cx="36849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672" r="-49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999361" y="2227786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second column of B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950449" y="3229618"/>
                <a:ext cx="5640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9" y="3229618"/>
                <a:ext cx="564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043" r="-434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上-下雙向箭號 41"/>
          <p:cNvSpPr/>
          <p:nvPr/>
        </p:nvSpPr>
        <p:spPr>
          <a:xfrm>
            <a:off x="972782" y="3621927"/>
            <a:ext cx="454503" cy="142859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7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2" grpId="0"/>
      <p:bldP spid="33" grpId="0" animBg="1"/>
      <p:bldP spid="34" grpId="0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715726" y="4269069"/>
            <a:ext cx="466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composition of A and B is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457427" y="5024876"/>
                <a:ext cx="53508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sz="2800" dirty="0"/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sz="2800" dirty="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sz="2800" dirty="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27" y="5024876"/>
                <a:ext cx="535082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4813164" y="5688350"/>
            <a:ext cx="347128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Matrix Multiplication</a:t>
            </a:r>
            <a:endParaRPr lang="zh-TW" altLang="en-US" sz="2800" dirty="0"/>
          </a:p>
        </p:txBody>
      </p:sp>
      <p:sp>
        <p:nvSpPr>
          <p:cNvPr id="49" name="Rounded Rectangle 13"/>
          <p:cNvSpPr/>
          <p:nvPr/>
        </p:nvSpPr>
        <p:spPr>
          <a:xfrm>
            <a:off x="5646924" y="608560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50" name="向右箭號 49"/>
          <p:cNvSpPr/>
          <p:nvPr/>
        </p:nvSpPr>
        <p:spPr>
          <a:xfrm flipH="1">
            <a:off x="7202207" y="874486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Rounded Rectangle 13"/>
          <p:cNvSpPr/>
          <p:nvPr/>
        </p:nvSpPr>
        <p:spPr>
          <a:xfrm>
            <a:off x="1981987" y="582556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7866648" y="94707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648" y="947072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向右箭號 52"/>
          <p:cNvSpPr/>
          <p:nvPr/>
        </p:nvSpPr>
        <p:spPr>
          <a:xfrm flipH="1">
            <a:off x="5024350" y="870936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484226" y="92290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226" y="922909"/>
                <a:ext cx="244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向右箭號 54"/>
          <p:cNvSpPr/>
          <p:nvPr/>
        </p:nvSpPr>
        <p:spPr>
          <a:xfrm flipH="1">
            <a:off x="3565949" y="8587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flipH="1">
            <a:off x="1333581" y="8587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816459" y="92290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9" y="922909"/>
                <a:ext cx="2457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13"/>
          <p:cNvSpPr/>
          <p:nvPr/>
        </p:nvSpPr>
        <p:spPr>
          <a:xfrm>
            <a:off x="3857187" y="2712326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6194773" y="31305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73" y="3130596"/>
                <a:ext cx="24173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向右箭號 59"/>
          <p:cNvSpPr/>
          <p:nvPr/>
        </p:nvSpPr>
        <p:spPr>
          <a:xfrm flipH="1">
            <a:off x="5475754" y="3028643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60"/>
          <p:cNvSpPr/>
          <p:nvPr/>
        </p:nvSpPr>
        <p:spPr>
          <a:xfrm flipH="1">
            <a:off x="3184830" y="299395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2860968" y="304732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68" y="3047324"/>
                <a:ext cx="2457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5861402" y="1743802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02" y="1743802"/>
                <a:ext cx="118436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181780" y="1699025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780" y="1699025"/>
                <a:ext cx="119680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ight Brace 15"/>
          <p:cNvSpPr/>
          <p:nvPr/>
        </p:nvSpPr>
        <p:spPr>
          <a:xfrm rot="5400000">
            <a:off x="4457016" y="-451993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001163" y="3054984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163" y="3054984"/>
                <a:ext cx="125245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861402" y="4792289"/>
            <a:ext cx="1184363" cy="663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65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5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5" name="Rounded Rectangle 13"/>
          <p:cNvSpPr/>
          <p:nvPr/>
        </p:nvSpPr>
        <p:spPr>
          <a:xfrm>
            <a:off x="5564062" y="2574301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向右箭號 5"/>
          <p:cNvSpPr/>
          <p:nvPr/>
        </p:nvSpPr>
        <p:spPr>
          <a:xfrm flipH="1">
            <a:off x="7119345" y="2840227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13"/>
          <p:cNvSpPr/>
          <p:nvPr/>
        </p:nvSpPr>
        <p:spPr>
          <a:xfrm>
            <a:off x="1899125" y="2548297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783786" y="291281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786" y="2912813"/>
                <a:ext cx="2417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 flipH="1">
            <a:off x="4941488" y="2836677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401364" y="2888650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64" y="2888650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 flipH="1">
            <a:off x="3483087" y="282450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flipH="1">
            <a:off x="1250719" y="282450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33597" y="28886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7" y="2888650"/>
                <a:ext cx="245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3770003" y="473958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107589" y="515785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589" y="5157851"/>
                <a:ext cx="24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 flipH="1">
            <a:off x="5388570" y="505589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H="1">
            <a:off x="3097646" y="502120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773784" y="507457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84" y="507457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74218" y="377105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18" y="3771057"/>
                <a:ext cx="118436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094596" y="372628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596" y="3726280"/>
                <a:ext cx="119680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369832" y="157526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676253" y="2388819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93587" y="2375012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28650" y="2451148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367718" y="1690689"/>
            <a:ext cx="25909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reflection about the </a:t>
            </a:r>
            <a:r>
              <a:rPr lang="en-US" altLang="zh-TW" sz="2400" i="1" dirty="0"/>
              <a:t>x</a:t>
            </a:r>
            <a:r>
              <a:rPr lang="en-US" altLang="zh-TW" sz="2400" dirty="0"/>
              <a:t>-axis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322162" y="2020579"/>
            <a:ext cx="2175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rotation by 180</a:t>
            </a:r>
            <a:r>
              <a:rPr lang="en-US" altLang="zh-TW" sz="2400" baseline="40000" dirty="0">
                <a:sym typeface="MT Extra" pitchFamily="18" charset="2"/>
              </a:rPr>
              <a:t></a:t>
            </a:r>
            <a:endParaRPr lang="en-US" altLang="zh-TW" sz="2400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755814" y="5963720"/>
            <a:ext cx="3446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reflection about the </a:t>
            </a:r>
            <a:r>
              <a:rPr lang="en-US" altLang="zh-TW" sz="2400" i="1" dirty="0"/>
              <a:t>y</a:t>
            </a:r>
            <a:r>
              <a:rPr lang="en-US" altLang="zh-TW" sz="2400" dirty="0"/>
              <a:t>-axis</a:t>
            </a:r>
            <a:endParaRPr lang="en-US" altLang="zh-TW" sz="2400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671420" y="2787819"/>
                <a:ext cx="139980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20" y="2787819"/>
                <a:ext cx="1399806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090512" y="2785232"/>
                <a:ext cx="11705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12" y="2785232"/>
                <a:ext cx="1170577" cy="615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958644" y="4999919"/>
                <a:ext cx="11705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44" y="4999919"/>
                <a:ext cx="1170577" cy="615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68391" y="809230"/>
                <a:ext cx="139980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91" y="809230"/>
                <a:ext cx="1399806" cy="6158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903562" y="822551"/>
                <a:ext cx="11705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62" y="822551"/>
                <a:ext cx="1170577" cy="615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653302" y="809230"/>
                <a:ext cx="148527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302" y="809230"/>
                <a:ext cx="1485278" cy="6158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7119345" y="668639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571061" y="625613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084880" y="1183506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536596" y="1140480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42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30" grpId="0"/>
      <p:bldP spid="29" grpId="0"/>
      <p:bldP spid="31" grpId="0"/>
      <p:bldP spid="32" grpId="0"/>
      <p:bldP spid="33" grpId="0"/>
      <p:bldP spid="34" grpId="0"/>
      <p:bldP spid="35" grpId="0"/>
      <p:bldP spid="3" grpId="0" animBg="1"/>
      <p:bldP spid="36" grpId="0" animBg="1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 Communicative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95" y="2696986"/>
            <a:ext cx="2130631" cy="884413"/>
          </a:xfrm>
          <a:prstGeom prst="rect">
            <a:avLst/>
          </a:prstGeom>
        </p:spPr>
      </p:pic>
      <p:pic>
        <p:nvPicPr>
          <p:cNvPr id="30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87" y="2729389"/>
            <a:ext cx="2156913" cy="784332"/>
          </a:xfrm>
          <a:prstGeom prst="rect">
            <a:avLst/>
          </a:prstGeom>
        </p:spPr>
      </p:pic>
      <p:pic>
        <p:nvPicPr>
          <p:cNvPr id="31" name="Picture 2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29" y="3967179"/>
            <a:ext cx="6570371" cy="900612"/>
          </a:xfrm>
          <a:prstGeom prst="rect">
            <a:avLst/>
          </a:prstGeom>
        </p:spPr>
      </p:pic>
      <p:pic>
        <p:nvPicPr>
          <p:cNvPr id="32" name="Picture 2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29" y="5240953"/>
            <a:ext cx="6120666" cy="828644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6657044" y="3986869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264143" y="3947432"/>
            <a:ext cx="439552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535144" y="4411260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04394" y="4439042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06842" y="5240953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593049" y="5221206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611914" y="5621101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063630" y="5578075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1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 Communicative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8602" y="5604247"/>
            <a:ext cx="808355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If A and B are matrices, then both AB and BA are defined if and only if A and B are square matrices?</a:t>
            </a:r>
            <a:endParaRPr lang="zh-TW" altLang="en-US" sz="2400" dirty="0"/>
          </a:p>
        </p:txBody>
      </p:sp>
      <p:sp>
        <p:nvSpPr>
          <p:cNvPr id="5" name="Rounded Rectangle 13"/>
          <p:cNvSpPr/>
          <p:nvPr/>
        </p:nvSpPr>
        <p:spPr>
          <a:xfrm>
            <a:off x="5680734" y="2232284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6" name="向右箭號 5"/>
          <p:cNvSpPr/>
          <p:nvPr/>
        </p:nvSpPr>
        <p:spPr>
          <a:xfrm flipH="1">
            <a:off x="7236017" y="249821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13"/>
          <p:cNvSpPr/>
          <p:nvPr/>
        </p:nvSpPr>
        <p:spPr>
          <a:xfrm>
            <a:off x="2015797" y="2206280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900458" y="25707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58" y="2570796"/>
                <a:ext cx="2417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 flipH="1">
            <a:off x="5058160" y="24946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18036" y="2546633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36" y="2546633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 flipH="1">
            <a:off x="3599759" y="2482484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flipH="1">
            <a:off x="1367391" y="2482484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50269" y="2546633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69" y="2546633"/>
                <a:ext cx="245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1998191" y="3641920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向右箭號 14"/>
          <p:cNvSpPr/>
          <p:nvPr/>
        </p:nvSpPr>
        <p:spPr>
          <a:xfrm flipH="1">
            <a:off x="7236017" y="3961886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ounded Rectangle 13"/>
          <p:cNvSpPr/>
          <p:nvPr/>
        </p:nvSpPr>
        <p:spPr>
          <a:xfrm>
            <a:off x="5673983" y="3663263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900458" y="403447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58" y="4034472"/>
                <a:ext cx="24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 flipH="1">
            <a:off x="5058160" y="3958336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18036" y="4010309"/>
                <a:ext cx="315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36" y="4010309"/>
                <a:ext cx="31579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6923" t="-1667" r="-26923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右箭號 19"/>
          <p:cNvSpPr/>
          <p:nvPr/>
        </p:nvSpPr>
        <p:spPr>
          <a:xfrm flipH="1">
            <a:off x="3599759" y="39461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flipH="1">
            <a:off x="1367391" y="39461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50269" y="4010309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69" y="4010309"/>
                <a:ext cx="32060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849" t="-6667" r="-35849" b="-3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276889" y="1714919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889" y="1714919"/>
                <a:ext cx="1018227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992751" y="1748971"/>
                <a:ext cx="9028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751" y="1748971"/>
                <a:ext cx="90287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>
            <a:off x="3402100" y="5095587"/>
            <a:ext cx="2346171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857725" y="4529678"/>
            <a:ext cx="173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接不起來 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316959" y="4846129"/>
                <a:ext cx="9028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59" y="4846129"/>
                <a:ext cx="90287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920884" y="4846129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84" y="4846129"/>
                <a:ext cx="1018227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69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/>
      <p:bldP spid="23" grpId="0"/>
      <p:bldP spid="24" grpId="0"/>
      <p:bldP spid="28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and B be k x m matrices, C be an m x n matrix, and P and Q be n x p matrices</a:t>
            </a:r>
          </a:p>
          <a:p>
            <a:pPr lvl="1"/>
            <a:r>
              <a:rPr lang="en-US" altLang="zh-TW" dirty="0"/>
              <a:t>For any scalar s, s(AC) = (</a:t>
            </a:r>
            <a:r>
              <a:rPr lang="en-US" altLang="zh-TW" dirty="0" err="1"/>
              <a:t>sA</a:t>
            </a:r>
            <a:r>
              <a:rPr lang="en-US" altLang="zh-TW" dirty="0"/>
              <a:t>)C = A(</a:t>
            </a:r>
            <a:r>
              <a:rPr lang="en-US" altLang="zh-TW" dirty="0" err="1"/>
              <a:t>sC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(A + B)C = AC + BC</a:t>
            </a:r>
          </a:p>
          <a:p>
            <a:pPr lvl="1"/>
            <a:r>
              <a:rPr lang="en-US" altLang="zh-TW" dirty="0"/>
              <a:t>C(P+Q)=CP+CQ</a:t>
            </a:r>
          </a:p>
          <a:p>
            <a:pPr lvl="1"/>
            <a:r>
              <a:rPr lang="en-US" altLang="zh-TW" dirty="0" err="1"/>
              <a:t>I</a:t>
            </a:r>
            <a:r>
              <a:rPr lang="en-US" altLang="zh-TW" baseline="-25000" dirty="0" err="1"/>
              <a:t>k</a:t>
            </a:r>
            <a:r>
              <a:rPr lang="en-US" altLang="zh-TW" dirty="0" err="1"/>
              <a:t>A</a:t>
            </a:r>
            <a:r>
              <a:rPr lang="en-US" altLang="zh-TW" dirty="0"/>
              <a:t> = A = </a:t>
            </a:r>
            <a:r>
              <a:rPr lang="en-US" altLang="zh-TW" dirty="0" err="1"/>
              <a:t>AI</a:t>
            </a:r>
            <a:r>
              <a:rPr lang="en-US" altLang="zh-TW" baseline="-25000" dirty="0" err="1"/>
              <a:t>m</a:t>
            </a:r>
            <a:endParaRPr lang="en-US" altLang="zh-TW" baseline="-25000" dirty="0"/>
          </a:p>
          <a:p>
            <a:pPr lvl="1"/>
            <a:r>
              <a:rPr lang="en-US" altLang="zh-TW" dirty="0"/>
              <a:t>The product of any matrix and a zero matrix is a zero matrix</a:t>
            </a:r>
          </a:p>
          <a:p>
            <a:r>
              <a:rPr lang="en-US" altLang="zh-TW" sz="2400" dirty="0"/>
              <a:t>Power of square matrices: </a:t>
            </a:r>
            <a:r>
              <a:rPr lang="en-US" altLang="zh-TW" sz="2400" i="1" dirty="0"/>
              <a:t>A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 err="1">
                <a:latin typeface="Script MT Bold"/>
                <a:cs typeface="Script MT Bold"/>
                <a:sym typeface="Symbol" pitchFamily="18" charset="2"/>
              </a:rPr>
              <a:t>M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baseline="-25000" dirty="0" err="1">
                <a:sym typeface="Symbol" pitchFamily="18" charset="2"/>
              </a:rPr>
              <a:t>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i="1" dirty="0" err="1"/>
              <a:t>A</a:t>
            </a:r>
            <a:r>
              <a:rPr lang="en-US" altLang="zh-TW" sz="2400" i="1" baseline="40000" dirty="0" err="1"/>
              <a:t>k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 </a:t>
            </a:r>
            <a:r>
              <a:rPr lang="en-US" altLang="zh-TW" sz="2400" i="1" dirty="0" err="1"/>
              <a:t>A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i="1" dirty="0"/>
              <a:t> A</a:t>
            </a:r>
            <a:r>
              <a:rPr lang="en-US" altLang="zh-TW" sz="2400" dirty="0"/>
              <a:t> (</a:t>
            </a:r>
            <a:r>
              <a:rPr lang="en-US" altLang="zh-TW" sz="2400" i="1" dirty="0"/>
              <a:t>k</a:t>
            </a:r>
            <a:r>
              <a:rPr lang="en-US" altLang="zh-TW" sz="2400" dirty="0"/>
              <a:t> times), and by convention, </a:t>
            </a:r>
            <a:r>
              <a:rPr lang="en-US" altLang="zh-TW" sz="2400" i="1" dirty="0"/>
              <a:t>A</a:t>
            </a:r>
            <a:r>
              <a:rPr lang="en-US" altLang="zh-TW" sz="2400" baseline="40000" dirty="0"/>
              <a:t>1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dirty="0"/>
              <a:t>,</a:t>
            </a:r>
            <a:r>
              <a:rPr lang="en-US" altLang="zh-TW" sz="2400" i="1" dirty="0"/>
              <a:t> A</a:t>
            </a:r>
            <a:r>
              <a:rPr lang="en-US" altLang="zh-TW" sz="2400" baseline="40000" dirty="0"/>
              <a:t>0</a:t>
            </a:r>
            <a:r>
              <a:rPr lang="en-US" altLang="zh-TW" sz="2400" dirty="0"/>
              <a:t> = </a:t>
            </a:r>
            <a:r>
              <a:rPr lang="en-US" altLang="zh-TW" sz="2400" i="1" dirty="0"/>
              <a:t>I</a:t>
            </a:r>
            <a:r>
              <a:rPr lang="en-US" altLang="zh-TW" sz="2400" i="1" baseline="-25000" dirty="0"/>
              <a:t>n</a:t>
            </a:r>
            <a:r>
              <a:rPr lang="en-US" altLang="zh-TW" sz="2400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86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5310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Let A be </a:t>
                </a:r>
                <a:r>
                  <a:rPr lang="en-US" altLang="zh-TW" dirty="0" err="1"/>
                  <a:t>kxm</a:t>
                </a:r>
                <a:r>
                  <a:rPr lang="en-US" altLang="zh-TW" dirty="0"/>
                  <a:t> matrices, C be an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matrix,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53109"/>
                <a:ext cx="7886700" cy="4351338"/>
              </a:xfrm>
              <a:blipFill rotWithShape="0"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463262" y="830568"/>
                <a:ext cx="2047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US" altLang="zh-TW" sz="2800" dirty="0"/>
                  <a:t>: k X n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262" y="830568"/>
                <a:ext cx="2047164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91789" y="830568"/>
                <a:ext cx="2047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800" dirty="0"/>
                  <a:t>: n X k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789" y="830568"/>
                <a:ext cx="2047164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2679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24268" y="3284609"/>
                <a:ext cx="9080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68" y="3284609"/>
                <a:ext cx="90800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056423" y="3282564"/>
                <a:ext cx="9080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23" y="3282564"/>
                <a:ext cx="90800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441970" y="4252799"/>
            <a:ext cx="102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k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004242" y="4267338"/>
            <a:ext cx="102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X m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04717" y="4385014"/>
            <a:ext cx="102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k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170482" y="4353436"/>
            <a:ext cx="102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X 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073919" y="2283968"/>
                <a:ext cx="9080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919" y="2283968"/>
                <a:ext cx="9080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H="1">
            <a:off x="2085416" y="3731755"/>
            <a:ext cx="510654" cy="521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993967" y="3773020"/>
            <a:ext cx="370338" cy="49130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51" y="4876656"/>
            <a:ext cx="1342920" cy="134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單箭頭接點 26"/>
          <p:cNvCxnSpPr/>
          <p:nvPr/>
        </p:nvCxnSpPr>
        <p:spPr>
          <a:xfrm flipH="1">
            <a:off x="5723322" y="3731755"/>
            <a:ext cx="510654" cy="521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631873" y="3773020"/>
            <a:ext cx="370338" cy="49130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312241" y="5550406"/>
            <a:ext cx="204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 n X k</a:t>
            </a:r>
            <a:endParaRPr lang="zh-TW" altLang="en-US" sz="28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5723322" y="4895873"/>
            <a:ext cx="468467" cy="53212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6631873" y="4900798"/>
            <a:ext cx="407994" cy="55877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Diagonal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Symmetric Matrix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36" y="2402961"/>
            <a:ext cx="1739900" cy="825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11" y="2414719"/>
            <a:ext cx="1917700" cy="825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30" y="2414719"/>
            <a:ext cx="2095500" cy="825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61" y="4001294"/>
            <a:ext cx="2768600" cy="8255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05" y="4171802"/>
            <a:ext cx="2019300" cy="558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57946" y="5040213"/>
            <a:ext cx="5028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AA</a:t>
            </a:r>
            <a:r>
              <a:rPr lang="en-US" altLang="zh-TW" sz="2400" i="1" baseline="40000" dirty="0"/>
              <a:t>T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A</a:t>
            </a:r>
            <a:r>
              <a:rPr lang="en-US" altLang="zh-TW" sz="2400" i="1" baseline="40000" dirty="0"/>
              <a:t>T</a:t>
            </a:r>
            <a:r>
              <a:rPr lang="en-US" altLang="zh-TW" sz="2400" i="1" dirty="0"/>
              <a:t>A</a:t>
            </a:r>
            <a:r>
              <a:rPr lang="en-US" altLang="zh-TW" sz="2400" dirty="0"/>
              <a:t> are square and symmetric</a:t>
            </a:r>
            <a:endParaRPr lang="en-US" altLang="zh-TW" sz="2400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53286" y="5818958"/>
                <a:ext cx="1030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86" y="5818958"/>
                <a:ext cx="103034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667" r="-177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83633" y="5837665"/>
                <a:ext cx="1221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33" y="5837665"/>
                <a:ext cx="122142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00" t="-1667" r="-2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354625" y="5843114"/>
                <a:ext cx="9145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5" y="5843114"/>
                <a:ext cx="91452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000" t="-1667" r="-2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784318" y="5808188"/>
                <a:ext cx="1030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318" y="5808188"/>
                <a:ext cx="1030347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177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14665" y="5826895"/>
                <a:ext cx="1221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65" y="5826895"/>
                <a:ext cx="122142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000" r="-2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085657" y="5832344"/>
                <a:ext cx="9145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657" y="5832344"/>
                <a:ext cx="91452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000" r="-8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811885" y="3400228"/>
                <a:ext cx="14213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85" y="3400228"/>
                <a:ext cx="142134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Practical Issue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Let A and B be k x m matrices, C be an m x n matrix, and P and Q be n x p matrices</a:t>
            </a:r>
          </a:p>
          <a:p>
            <a:pPr lvl="1"/>
            <a:r>
              <a:rPr lang="en-US" altLang="zh-TW" dirty="0"/>
              <a:t>A(CP) = (AC)P</a:t>
            </a: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22574" y="3810024"/>
            <a:ext cx="389163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3084329" y="3128640"/>
            <a:ext cx="279400" cy="163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3084329" y="3612826"/>
            <a:ext cx="279400" cy="163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3084329" y="4492304"/>
            <a:ext cx="279400" cy="163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 rot="5400000">
            <a:off x="3033949" y="4625210"/>
            <a:ext cx="63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104811" y="3810024"/>
            <a:ext cx="389163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94215" y="3819172"/>
            <a:ext cx="389163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24780" y="4433911"/>
            <a:ext cx="63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362573" y="4407489"/>
            <a:ext cx="89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774086" y="3008653"/>
            <a:ext cx="89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26151" y="4340843"/>
            <a:ext cx="89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104811" y="2922831"/>
            <a:ext cx="89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</a:t>
            </a:r>
            <a:endParaRPr lang="zh-TW" altLang="en-US" sz="2400" dirty="0"/>
          </a:p>
        </p:txBody>
      </p:sp>
      <p:sp>
        <p:nvSpPr>
          <p:cNvPr id="22" name="左大括弧 21"/>
          <p:cNvSpPr/>
          <p:nvPr/>
        </p:nvSpPr>
        <p:spPr>
          <a:xfrm>
            <a:off x="2088707" y="3764067"/>
            <a:ext cx="304800" cy="1778305"/>
          </a:xfrm>
          <a:prstGeom prst="leftBrace">
            <a:avLst>
              <a:gd name="adj1" fmla="val 55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5193798" y="3736056"/>
            <a:ext cx="304800" cy="1778305"/>
          </a:xfrm>
          <a:prstGeom prst="leftBrace">
            <a:avLst>
              <a:gd name="adj1" fmla="val 55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/>
          <p:cNvSpPr/>
          <p:nvPr/>
        </p:nvSpPr>
        <p:spPr>
          <a:xfrm rot="5400000">
            <a:off x="3073251" y="2767234"/>
            <a:ext cx="304800" cy="1635054"/>
          </a:xfrm>
          <a:prstGeom prst="leftBrace">
            <a:avLst>
              <a:gd name="adj1" fmla="val 55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左大括弧 24"/>
          <p:cNvSpPr/>
          <p:nvPr/>
        </p:nvSpPr>
        <p:spPr>
          <a:xfrm rot="5400000">
            <a:off x="6400576" y="2540228"/>
            <a:ext cx="304800" cy="2060804"/>
          </a:xfrm>
          <a:prstGeom prst="leftBrace">
            <a:avLst>
              <a:gd name="adj1" fmla="val 55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481522" y="5976638"/>
            <a:ext cx="230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n X p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18426" y="6025586"/>
            <a:ext cx="293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Multiplication count: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739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  <a:p>
            <a:endParaRPr lang="zh-TW" altLang="en-US" sz="2400" dirty="0"/>
          </a:p>
        </p:txBody>
      </p:sp>
      <p:pic>
        <p:nvPicPr>
          <p:cNvPr id="5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57" y="3396742"/>
            <a:ext cx="5575300" cy="1651000"/>
          </a:xfrm>
          <a:prstGeom prst="rect">
            <a:avLst/>
          </a:prstGeom>
        </p:spPr>
      </p:pic>
      <p:pic>
        <p:nvPicPr>
          <p:cNvPr id="6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7" y="4164830"/>
            <a:ext cx="1028700" cy="177800"/>
          </a:xfrm>
          <a:prstGeom prst="rect">
            <a:avLst/>
          </a:prstGeom>
        </p:spPr>
      </p:pic>
      <p:pic>
        <p:nvPicPr>
          <p:cNvPr id="7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46" y="2749777"/>
            <a:ext cx="1409700" cy="215900"/>
          </a:xfrm>
          <a:prstGeom prst="rect">
            <a:avLst/>
          </a:prstGeom>
        </p:spPr>
      </p:pic>
      <p:cxnSp>
        <p:nvCxnSpPr>
          <p:cNvPr id="8" name="Straight Arrow Connector 9"/>
          <p:cNvCxnSpPr/>
          <p:nvPr/>
        </p:nvCxnSpPr>
        <p:spPr>
          <a:xfrm flipV="1">
            <a:off x="1925478" y="4264227"/>
            <a:ext cx="482252" cy="89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2"/>
          <p:cNvCxnSpPr/>
          <p:nvPr/>
        </p:nvCxnSpPr>
        <p:spPr>
          <a:xfrm>
            <a:off x="6632815" y="3040100"/>
            <a:ext cx="14995" cy="468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/>
          <p:nvPr/>
        </p:nvSpPr>
        <p:spPr>
          <a:xfrm>
            <a:off x="2554664" y="4075294"/>
            <a:ext cx="2529359" cy="325384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/>
          <p:cNvSpPr/>
          <p:nvPr/>
        </p:nvSpPr>
        <p:spPr>
          <a:xfrm>
            <a:off x="6485361" y="3571474"/>
            <a:ext cx="361868" cy="1312034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564284" y="5097192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81552" y="4921068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619805" y="5881012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05" y="5881012"/>
                <a:ext cx="125245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418" y="5779491"/>
            <a:ext cx="4278667" cy="794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367012" y="5831611"/>
                <a:ext cx="47666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012" y="5831611"/>
                <a:ext cx="476669" cy="4655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7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5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Practical Issue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Let A and B be k x m matrices, C be an m x n matrix, and P and Q be n x p matrices</a:t>
            </a:r>
          </a:p>
          <a:p>
            <a:pPr lvl="1"/>
            <a:r>
              <a:rPr lang="en-US" altLang="zh-TW" dirty="0"/>
              <a:t>A(CP) = (AC)P</a:t>
            </a:r>
          </a:p>
          <a:p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472236" y="4164243"/>
            <a:ext cx="133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n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30705" y="4159871"/>
            <a:ext cx="129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k X m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771564" y="4159871"/>
            <a:ext cx="103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X p</a:t>
            </a:r>
            <a:endParaRPr lang="zh-TW" altLang="en-US" sz="2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66172" y="3138077"/>
            <a:ext cx="874870" cy="1030538"/>
            <a:chOff x="800096" y="3101406"/>
            <a:chExt cx="874870" cy="1030538"/>
          </a:xfrm>
        </p:grpSpPr>
        <p:sp>
          <p:nvSpPr>
            <p:cNvPr id="5" name="流程圖: 程序 4"/>
            <p:cNvSpPr/>
            <p:nvPr/>
          </p:nvSpPr>
          <p:spPr>
            <a:xfrm rot="5400000">
              <a:off x="722262" y="3179240"/>
              <a:ext cx="1030538" cy="8748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853450" y="3387002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A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694593" y="3302173"/>
            <a:ext cx="812367" cy="774068"/>
            <a:chOff x="2273278" y="3424185"/>
            <a:chExt cx="812367" cy="774068"/>
          </a:xfrm>
        </p:grpSpPr>
        <p:sp>
          <p:nvSpPr>
            <p:cNvPr id="27" name="流程圖: 程序 26"/>
            <p:cNvSpPr/>
            <p:nvPr/>
          </p:nvSpPr>
          <p:spPr>
            <a:xfrm>
              <a:off x="2273278" y="3424185"/>
              <a:ext cx="812367" cy="77406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17483" y="354277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C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662921" y="3302172"/>
            <a:ext cx="1171021" cy="782971"/>
            <a:chOff x="2880378" y="3348969"/>
            <a:chExt cx="1171021" cy="782971"/>
          </a:xfrm>
        </p:grpSpPr>
        <p:sp>
          <p:nvSpPr>
            <p:cNvPr id="28" name="流程圖: 程序 27"/>
            <p:cNvSpPr/>
            <p:nvPr/>
          </p:nvSpPr>
          <p:spPr>
            <a:xfrm rot="10800000">
              <a:off x="2880378" y="3348969"/>
              <a:ext cx="1171021" cy="782971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081807" y="350350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P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1581710" y="5854124"/>
            <a:ext cx="133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p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0705" y="5849752"/>
            <a:ext cx="129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k X m</a:t>
            </a:r>
            <a:endParaRPr lang="zh-TW" altLang="en-US" sz="2800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66172" y="4827958"/>
            <a:ext cx="874870" cy="1030538"/>
            <a:chOff x="800096" y="3101406"/>
            <a:chExt cx="874870" cy="1030538"/>
          </a:xfrm>
        </p:grpSpPr>
        <p:sp>
          <p:nvSpPr>
            <p:cNvPr id="38" name="流程圖: 程序 37"/>
            <p:cNvSpPr/>
            <p:nvPr/>
          </p:nvSpPr>
          <p:spPr>
            <a:xfrm rot="5400000">
              <a:off x="722262" y="3179240"/>
              <a:ext cx="1030538" cy="8748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853450" y="3387002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A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1693329" y="4976715"/>
            <a:ext cx="1171021" cy="782971"/>
            <a:chOff x="2880378" y="3348969"/>
            <a:chExt cx="1171021" cy="782971"/>
          </a:xfrm>
        </p:grpSpPr>
        <p:sp>
          <p:nvSpPr>
            <p:cNvPr id="44" name="流程圖: 程序 43"/>
            <p:cNvSpPr/>
            <p:nvPr/>
          </p:nvSpPr>
          <p:spPr>
            <a:xfrm rot="10800000">
              <a:off x="2880378" y="3348969"/>
              <a:ext cx="1171021" cy="782971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081807" y="350350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CP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2906846" y="4594036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m X n X 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861228" y="5691107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k X m X 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762443" y="4168615"/>
            <a:ext cx="133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n</a:t>
            </a:r>
            <a:endParaRPr lang="zh-TW" altLang="en-US" sz="28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20912" y="4164243"/>
            <a:ext cx="129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k X m</a:t>
            </a:r>
            <a:endParaRPr lang="zh-TW" altLang="en-US" sz="28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061771" y="4164243"/>
            <a:ext cx="103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X p</a:t>
            </a:r>
            <a:endParaRPr lang="zh-TW" altLang="en-US" sz="28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4956379" y="3142449"/>
            <a:ext cx="874870" cy="1030538"/>
            <a:chOff x="800096" y="3101406"/>
            <a:chExt cx="874870" cy="1030538"/>
          </a:xfrm>
        </p:grpSpPr>
        <p:sp>
          <p:nvSpPr>
            <p:cNvPr id="52" name="流程圖: 程序 51"/>
            <p:cNvSpPr/>
            <p:nvPr/>
          </p:nvSpPr>
          <p:spPr>
            <a:xfrm rot="5400000">
              <a:off x="722262" y="3179240"/>
              <a:ext cx="1030538" cy="8748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853450" y="3387002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A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984800" y="3306545"/>
            <a:ext cx="812367" cy="774068"/>
            <a:chOff x="2273278" y="3424185"/>
            <a:chExt cx="812367" cy="774068"/>
          </a:xfrm>
        </p:grpSpPr>
        <p:sp>
          <p:nvSpPr>
            <p:cNvPr id="55" name="流程圖: 程序 54"/>
            <p:cNvSpPr/>
            <p:nvPr/>
          </p:nvSpPr>
          <p:spPr>
            <a:xfrm>
              <a:off x="2273278" y="3424185"/>
              <a:ext cx="812367" cy="77406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317483" y="354277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C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6953128" y="3306544"/>
            <a:ext cx="1171021" cy="782971"/>
            <a:chOff x="2880378" y="3348969"/>
            <a:chExt cx="1171021" cy="782971"/>
          </a:xfrm>
        </p:grpSpPr>
        <p:sp>
          <p:nvSpPr>
            <p:cNvPr id="58" name="流程圖: 程序 57"/>
            <p:cNvSpPr/>
            <p:nvPr/>
          </p:nvSpPr>
          <p:spPr>
            <a:xfrm rot="10800000">
              <a:off x="2880378" y="3348969"/>
              <a:ext cx="1171021" cy="782971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3081807" y="350350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P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5966235" y="5858496"/>
            <a:ext cx="133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X p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795065" y="5864025"/>
            <a:ext cx="129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k X n</a:t>
            </a:r>
            <a:endParaRPr lang="zh-TW" altLang="en-US" sz="2800" dirty="0"/>
          </a:p>
        </p:txBody>
      </p:sp>
      <p:grpSp>
        <p:nvGrpSpPr>
          <p:cNvPr id="62" name="群組 61"/>
          <p:cNvGrpSpPr/>
          <p:nvPr/>
        </p:nvGrpSpPr>
        <p:grpSpPr>
          <a:xfrm>
            <a:off x="4956379" y="4832330"/>
            <a:ext cx="874870" cy="1030538"/>
            <a:chOff x="800096" y="3101406"/>
            <a:chExt cx="874870" cy="1030538"/>
          </a:xfrm>
        </p:grpSpPr>
        <p:sp>
          <p:nvSpPr>
            <p:cNvPr id="63" name="流程圖: 程序 62"/>
            <p:cNvSpPr/>
            <p:nvPr/>
          </p:nvSpPr>
          <p:spPr>
            <a:xfrm rot="5400000">
              <a:off x="722262" y="3179240"/>
              <a:ext cx="1030538" cy="87487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853450" y="3387002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AC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7212310" y="4545264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k X m X 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212310" y="5720001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k X n X 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6020240" y="4956113"/>
            <a:ext cx="1171021" cy="782971"/>
            <a:chOff x="2880378" y="3348969"/>
            <a:chExt cx="1171021" cy="782971"/>
          </a:xfrm>
        </p:grpSpPr>
        <p:sp>
          <p:nvSpPr>
            <p:cNvPr id="71" name="流程圖: 程序 70"/>
            <p:cNvSpPr/>
            <p:nvPr/>
          </p:nvSpPr>
          <p:spPr>
            <a:xfrm rot="10800000">
              <a:off x="2880378" y="3348969"/>
              <a:ext cx="1171021" cy="782971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081807" y="350350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P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4995744" y="325937"/>
            <a:ext cx="105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k=1</a:t>
            </a:r>
            <a:endParaRPr lang="zh-TW" altLang="en-US" sz="24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5959315" y="310409"/>
            <a:ext cx="159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m=1000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4994413" y="982514"/>
            <a:ext cx="11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n=1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5984800" y="1000580"/>
            <a:ext cx="115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p=1000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319054" y="5068484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sz="2800" baseline="30000" dirty="0">
                <a:solidFill>
                  <a:srgbClr val="FF0000"/>
                </a:solidFill>
              </a:rPr>
              <a:t>6</a:t>
            </a:r>
            <a:endParaRPr lang="zh-TW" altLang="en-US" sz="2800" baseline="30000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319054" y="6222582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sz="2800" baseline="30000" dirty="0">
                <a:solidFill>
                  <a:srgbClr val="FF0000"/>
                </a:solidFill>
              </a:rPr>
              <a:t>6</a:t>
            </a:r>
            <a:endParaRPr lang="zh-TW" altLang="en-US" sz="2800" baseline="30000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596033" y="4941810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sz="2800" baseline="30000" dirty="0">
                <a:solidFill>
                  <a:srgbClr val="FF0000"/>
                </a:solidFill>
              </a:rPr>
              <a:t>3</a:t>
            </a:r>
            <a:endParaRPr lang="zh-TW" altLang="en-US" sz="2800" baseline="300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8043761" y="6238991"/>
            <a:ext cx="96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sz="2800" baseline="30000" dirty="0">
                <a:solidFill>
                  <a:srgbClr val="FF0000"/>
                </a:solidFill>
              </a:rPr>
              <a:t>3</a:t>
            </a:r>
            <a:endParaRPr lang="zh-TW" alt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4" grpId="0"/>
      <p:bldP spid="35" grpId="0"/>
      <p:bldP spid="46" grpId="0"/>
      <p:bldP spid="47" grpId="0"/>
      <p:bldP spid="48" grpId="0"/>
      <p:bldP spid="49" grpId="0"/>
      <p:bldP spid="50" grpId="0"/>
      <p:bldP spid="60" grpId="0"/>
      <p:bldP spid="61" grpId="0"/>
      <p:bldP spid="68" grpId="0"/>
      <p:bldP spid="69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Practical Issue - GPU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35456" y="3925444"/>
            <a:ext cx="568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Multiplying two 10000 X 10000 matrices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59245" y="2091927"/>
            <a:ext cx="1935263" cy="163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5058886" y="1926935"/>
            <a:ext cx="1585556" cy="196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61280" y="2680244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10000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68198" y="1571397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10000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2986" y="1597769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10000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55323" y="4735563"/>
            <a:ext cx="154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CPU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55930" y="5477132"/>
            <a:ext cx="154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GPU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12" y="5507443"/>
            <a:ext cx="4496543" cy="36638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738183" y="6000352"/>
            <a:ext cx="397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More than 20 times faster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13" y="4797107"/>
            <a:ext cx="5052160" cy="40629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30850" y="6000352"/>
            <a:ext cx="1945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arial" panose="020B0604020202020204" pitchFamily="34" charset="0"/>
              </a:rPr>
              <a:t>(GTX 980 </a:t>
            </a:r>
            <a:r>
              <a:rPr lang="en-US" altLang="zh-TW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Ti</a:t>
            </a:r>
            <a:r>
              <a:rPr lang="en-US" altLang="zh-TW" sz="24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4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88043" y="2852381"/>
                <a:ext cx="15608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43" y="2852381"/>
                <a:ext cx="1560877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08144" y="3032783"/>
                <a:ext cx="178100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144" y="3032783"/>
                <a:ext cx="1781000" cy="615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9752" y="5015408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52" y="5015408"/>
                <a:ext cx="125245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965426" y="501540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8" name="左中括弧 7"/>
          <p:cNvSpPr/>
          <p:nvPr/>
        </p:nvSpPr>
        <p:spPr>
          <a:xfrm>
            <a:off x="2860812" y="4118925"/>
            <a:ext cx="400050" cy="229789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中括弧 8"/>
          <p:cNvSpPr/>
          <p:nvPr/>
        </p:nvSpPr>
        <p:spPr>
          <a:xfrm flipH="1">
            <a:off x="7856282" y="4118925"/>
            <a:ext cx="400050" cy="229789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129737" y="4358780"/>
                <a:ext cx="2160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1+3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7" y="4358780"/>
                <a:ext cx="216046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24590" r="-7606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018254" y="4358780"/>
                <a:ext cx="1827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54" y="4358780"/>
                <a:ext cx="182755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333" r="-36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29737" y="5094915"/>
                <a:ext cx="2160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×3+3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4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7" y="5094915"/>
                <a:ext cx="216046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26667" r="-760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018254" y="5094915"/>
                <a:ext cx="1827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54" y="5094915"/>
                <a:ext cx="182755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333" r="-3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129737" y="5790229"/>
                <a:ext cx="2160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×5+3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6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7" y="5790229"/>
                <a:ext cx="2160463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26667" r="-760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26969" y="5812416"/>
                <a:ext cx="1827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69" y="5812416"/>
                <a:ext cx="18275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679" r="-367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4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Way 1: inner product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4151645" y="2068548"/>
            <a:ext cx="4187912" cy="1680584"/>
            <a:chOff x="4128774" y="2131293"/>
            <a:chExt cx="4187912" cy="1680584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3774" y="2131293"/>
              <a:ext cx="3552912" cy="1680584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4128774" y="2755180"/>
              <a:ext cx="63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76248" y="4150631"/>
            <a:ext cx="3724557" cy="1870212"/>
            <a:chOff x="654366" y="3830515"/>
            <a:chExt cx="3724557" cy="1870212"/>
          </a:xfrm>
        </p:grpSpPr>
        <p:sp>
          <p:nvSpPr>
            <p:cNvPr id="12" name="文字方塊 11"/>
            <p:cNvSpPr txBox="1"/>
            <p:nvPr/>
          </p:nvSpPr>
          <p:spPr>
            <a:xfrm>
              <a:off x="654366" y="4539979"/>
              <a:ext cx="63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5232" y="3830515"/>
              <a:ext cx="2983691" cy="1870212"/>
            </a:xfrm>
            <a:prstGeom prst="rect">
              <a:avLst/>
            </a:prstGeom>
          </p:spPr>
        </p:pic>
      </p:grpSp>
      <p:sp>
        <p:nvSpPr>
          <p:cNvPr id="18" name="文字方塊 17"/>
          <p:cNvSpPr txBox="1"/>
          <p:nvPr/>
        </p:nvSpPr>
        <p:spPr>
          <a:xfrm>
            <a:off x="6245601" y="6158276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AB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374177" y="2339910"/>
            <a:ext cx="3651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</p:txBody>
      </p:sp>
      <p:sp>
        <p:nvSpPr>
          <p:cNvPr id="20" name="左中括弧 19"/>
          <p:cNvSpPr/>
          <p:nvPr/>
        </p:nvSpPr>
        <p:spPr>
          <a:xfrm>
            <a:off x="4864930" y="4076373"/>
            <a:ext cx="400050" cy="194447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中括弧 20"/>
          <p:cNvSpPr/>
          <p:nvPr/>
        </p:nvSpPr>
        <p:spPr>
          <a:xfrm flipH="1">
            <a:off x="7860890" y="4055309"/>
            <a:ext cx="400050" cy="1965534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1"/>
          <p:cNvSpPr/>
          <p:nvPr/>
        </p:nvSpPr>
        <p:spPr>
          <a:xfrm>
            <a:off x="6289143" y="2135840"/>
            <a:ext cx="503542" cy="15462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11"/>
          <p:cNvSpPr/>
          <p:nvPr/>
        </p:nvSpPr>
        <p:spPr>
          <a:xfrm>
            <a:off x="1523601" y="4882998"/>
            <a:ext cx="2628043" cy="38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51901" y="4844657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i,j</a:t>
            </a:r>
            <a:r>
              <a:rPr lang="en-US" altLang="zh-TW" sz="2400" dirty="0"/>
              <a:t>)-entry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4259553" y="4882295"/>
            <a:ext cx="1494413" cy="38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5400000">
            <a:off x="5963288" y="4122518"/>
            <a:ext cx="1133163" cy="38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1" grpId="0" animBg="1"/>
      <p:bldP spid="11" grpId="0" animBg="1"/>
      <p:bldP spid="22" grpId="0" animBg="1"/>
      <p:bldP spid="23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Way 1: inner product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15357" y="4216724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57" y="4216724"/>
                <a:ext cx="1285993" cy="13022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226810" y="2231478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10" y="2231478"/>
                <a:ext cx="1564594" cy="82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623354" y="4737965"/>
            <a:ext cx="9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36683" y="2430450"/>
            <a:ext cx="9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5481404" y="4132946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378342" y="4132945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490924" y="4672445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387862" y="4672444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481404" y="5235149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378342" y="5235148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80020" y="4224305"/>
            <a:ext cx="956665" cy="355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580019" y="5171411"/>
            <a:ext cx="956665" cy="355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6054958" y="2443661"/>
            <a:ext cx="853692" cy="429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5262005" y="2408999"/>
            <a:ext cx="853695" cy="498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536684" y="4372864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536683" y="5302261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>
            <a:off x="5221991" y="3628695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6107242" y="3622262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806467" y="4672444"/>
            <a:ext cx="9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AB</a:t>
            </a:r>
            <a:endParaRPr lang="zh-TW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374177" y="2339910"/>
            <a:ext cx="3651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546497" y="4056259"/>
            <a:ext cx="21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239162" y="5176018"/>
            <a:ext cx="63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17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034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/>
      <p:bldP spid="10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Way 2: Linear combination of columns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81578" y="2308990"/>
            <a:ext cx="2794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50699" y="2326311"/>
            <a:ext cx="2794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274493" y="2326311"/>
            <a:ext cx="2794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88829" y="2573055"/>
            <a:ext cx="2794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60592" y="2573055"/>
            <a:ext cx="2794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774790" y="2573055"/>
            <a:ext cx="2794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022627" y="2914629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519478" y="2882222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79837" y="3620745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37" y="3620745"/>
                <a:ext cx="37593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694713" y="3653055"/>
                <a:ext cx="296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13" y="3653055"/>
                <a:ext cx="29667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0" r="-2449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2743824" y="3668140"/>
                <a:ext cx="402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24" y="3668140"/>
                <a:ext cx="4029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091" r="-3030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698021" y="3964611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21" y="3964611"/>
                <a:ext cx="3613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169561" y="4012262"/>
                <a:ext cx="296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561" y="4012262"/>
                <a:ext cx="2966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735" r="-183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259731" y="3997995"/>
                <a:ext cx="382477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731" y="3997995"/>
                <a:ext cx="382477" cy="397866"/>
              </a:xfrm>
              <a:prstGeom prst="rect">
                <a:avLst/>
              </a:prstGeom>
              <a:blipFill rotWithShape="0">
                <a:blip r:embed="rId7"/>
                <a:stretch>
                  <a:fillRect l="-19048" r="-634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/>
          <p:cNvGrpSpPr/>
          <p:nvPr/>
        </p:nvGrpSpPr>
        <p:grpSpPr>
          <a:xfrm>
            <a:off x="-33214" y="4254403"/>
            <a:ext cx="843544" cy="2362200"/>
            <a:chOff x="452875" y="4267075"/>
            <a:chExt cx="843544" cy="2362200"/>
          </a:xfrm>
        </p:grpSpPr>
        <p:sp>
          <p:nvSpPr>
            <p:cNvPr id="11" name="文字方塊 10"/>
            <p:cNvSpPr txBox="1"/>
            <p:nvPr/>
          </p:nvSpPr>
          <p:spPr>
            <a:xfrm>
              <a:off x="452875" y="5243134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=</a:t>
              </a:r>
              <a:endParaRPr lang="zh-TW" altLang="en-US" sz="2800" dirty="0"/>
            </a:p>
          </p:txBody>
        </p:sp>
        <p:sp>
          <p:nvSpPr>
            <p:cNvPr id="35" name="左中括弧 34"/>
            <p:cNvSpPr/>
            <p:nvPr/>
          </p:nvSpPr>
          <p:spPr>
            <a:xfrm>
              <a:off x="896369" y="4267075"/>
              <a:ext cx="400050" cy="23622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左中括弧 35"/>
          <p:cNvSpPr/>
          <p:nvPr/>
        </p:nvSpPr>
        <p:spPr>
          <a:xfrm flipH="1">
            <a:off x="8440471" y="4308652"/>
            <a:ext cx="400050" cy="23622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660671" y="4622518"/>
            <a:ext cx="2885914" cy="1449332"/>
            <a:chOff x="954976" y="4834657"/>
            <a:chExt cx="2885914" cy="1449332"/>
          </a:xfrm>
        </p:grpSpPr>
        <p:sp>
          <p:nvSpPr>
            <p:cNvPr id="37" name="矩形 36"/>
            <p:cNvSpPr/>
            <p:nvPr/>
          </p:nvSpPr>
          <p:spPr>
            <a:xfrm>
              <a:off x="1425585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9867" y="4834657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494262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2595046" y="5143825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490" r="-2449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606" r="-151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408" r="-2040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矩形 44"/>
            <p:cNvSpPr/>
            <p:nvPr/>
          </p:nvSpPr>
          <p:spPr>
            <a:xfrm>
              <a:off x="1111262" y="5304342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020253" y="531077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0408" r="-20408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矩形 47"/>
            <p:cNvSpPr/>
            <p:nvPr/>
          </p:nvSpPr>
          <p:spPr>
            <a:xfrm>
              <a:off x="3148306" y="535603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954976" y="5533330"/>
                  <a:ext cx="4912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976" y="5533330"/>
                  <a:ext cx="49122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815" r="-3704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1915400" y="5548475"/>
                  <a:ext cx="4912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400" y="5548475"/>
                  <a:ext cx="49122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815" r="-370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3035544" y="5586863"/>
                  <a:ext cx="5111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544" y="5586863"/>
                  <a:ext cx="511102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4286" r="-3571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/>
          <p:cNvGrpSpPr/>
          <p:nvPr/>
        </p:nvGrpSpPr>
        <p:grpSpPr>
          <a:xfrm>
            <a:off x="3922851" y="4621843"/>
            <a:ext cx="2885914" cy="1449332"/>
            <a:chOff x="954976" y="4834657"/>
            <a:chExt cx="2885914" cy="1449332"/>
          </a:xfrm>
        </p:grpSpPr>
        <p:sp>
          <p:nvSpPr>
            <p:cNvPr id="54" name="矩形 53"/>
            <p:cNvSpPr/>
            <p:nvPr/>
          </p:nvSpPr>
          <p:spPr>
            <a:xfrm>
              <a:off x="1425585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359867" y="4834657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494262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2595046" y="5143825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7083" r="-2708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0606" r="-151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0408" r="-2040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矩形 61"/>
            <p:cNvSpPr/>
            <p:nvPr/>
          </p:nvSpPr>
          <p:spPr>
            <a:xfrm>
              <a:off x="1111262" y="5304342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2020253" y="531077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0833" r="-22917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矩形 64"/>
            <p:cNvSpPr/>
            <p:nvPr/>
          </p:nvSpPr>
          <p:spPr>
            <a:xfrm>
              <a:off x="3148306" y="535603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954976" y="5533330"/>
                  <a:ext cx="4983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976" y="5533330"/>
                  <a:ext cx="498342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815" r="-4938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1915400" y="5548475"/>
                  <a:ext cx="4983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400" y="5548475"/>
                  <a:ext cx="49834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4634" r="-365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3035544" y="5586863"/>
                  <a:ext cx="5182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544" y="5586863"/>
                  <a:ext cx="518219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4118" r="-3529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文字方塊 68"/>
          <p:cNvSpPr txBox="1"/>
          <p:nvPr/>
        </p:nvSpPr>
        <p:spPr>
          <a:xfrm>
            <a:off x="7474110" y="4994210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074240" y="618601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first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874927" y="6206524"/>
            <a:ext cx="303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second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6" grpId="0" animBg="1"/>
      <p:bldP spid="24" grpId="0"/>
      <p:bldP spid="28" grpId="0"/>
      <p:bldP spid="10" grpId="0"/>
      <p:bldP spid="27" grpId="0"/>
      <p:bldP spid="30" grpId="0"/>
      <p:bldP spid="31" grpId="0"/>
      <p:bldP spid="32" grpId="0"/>
      <p:bldP spid="33" grpId="0"/>
      <p:bldP spid="36" grpId="0" animBg="1"/>
      <p:bldP spid="69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Way 2: Linear combination of columns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20499" y="2699014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9" y="2699014"/>
                <a:ext cx="1285993" cy="13022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306492" y="2939560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2" y="2939560"/>
                <a:ext cx="1564594" cy="82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803708" y="492645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7" name="左中括弧 6"/>
          <p:cNvSpPr/>
          <p:nvPr/>
        </p:nvSpPr>
        <p:spPr>
          <a:xfrm>
            <a:off x="2698340" y="4055309"/>
            <a:ext cx="400050" cy="23622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中括弧 7"/>
          <p:cNvSpPr/>
          <p:nvPr/>
        </p:nvSpPr>
        <p:spPr>
          <a:xfrm flipH="1">
            <a:off x="7860890" y="4055309"/>
            <a:ext cx="400050" cy="23622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963673" y="4304975"/>
                <a:ext cx="226440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73" y="4304975"/>
                <a:ext cx="2264402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864190" y="4304975"/>
                <a:ext cx="199670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190" y="4304975"/>
                <a:ext cx="1996700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098390" y="573895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first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1205" y="558651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second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Way 3: Linear combination of rows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 rot="5400000">
            <a:off x="806696" y="3351324"/>
            <a:ext cx="1683724" cy="1958706"/>
            <a:chOff x="3644375" y="4568138"/>
            <a:chExt cx="1683724" cy="1958706"/>
          </a:xfrm>
        </p:grpSpPr>
        <p:sp>
          <p:nvSpPr>
            <p:cNvPr id="39" name="矩形 38"/>
            <p:cNvSpPr/>
            <p:nvPr/>
          </p:nvSpPr>
          <p:spPr>
            <a:xfrm>
              <a:off x="3644375" y="4568139"/>
              <a:ext cx="279400" cy="19587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058713" y="4568139"/>
              <a:ext cx="277413" cy="1958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027064" y="4568138"/>
              <a:ext cx="301035" cy="19587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374691" y="5272253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 rot="5400000">
            <a:off x="2598594" y="3755073"/>
            <a:ext cx="1853691" cy="1226756"/>
            <a:chOff x="5665362" y="3063319"/>
            <a:chExt cx="1853691" cy="1226756"/>
          </a:xfrm>
        </p:grpSpPr>
        <p:sp>
          <p:nvSpPr>
            <p:cNvPr id="36" name="矩形 35"/>
            <p:cNvSpPr/>
            <p:nvPr/>
          </p:nvSpPr>
          <p:spPr>
            <a:xfrm>
              <a:off x="5665362" y="3063319"/>
              <a:ext cx="326611" cy="1209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134484" y="3063319"/>
              <a:ext cx="308404" cy="1226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58278" y="3063319"/>
              <a:ext cx="260775" cy="1226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520180" y="3375214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192213" y="3441605"/>
                <a:ext cx="405367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13" y="3441605"/>
                <a:ext cx="405367" cy="373820"/>
              </a:xfrm>
              <a:prstGeom prst="rect">
                <a:avLst/>
              </a:prstGeom>
              <a:blipFill rotWithShape="0">
                <a:blip r:embed="rId2"/>
                <a:stretch>
                  <a:fillRect l="-10606" t="-1639" r="-6061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182431" y="3903146"/>
                <a:ext cx="405367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1" y="3903146"/>
                <a:ext cx="405367" cy="373820"/>
              </a:xfrm>
              <a:prstGeom prst="rect">
                <a:avLst/>
              </a:prstGeom>
              <a:blipFill rotWithShape="0">
                <a:blip r:embed="rId3"/>
                <a:stretch>
                  <a:fillRect l="-10606" r="-6061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01234" y="4788931"/>
                <a:ext cx="467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34" y="4788931"/>
                <a:ext cx="46705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792" t="-1667" r="-259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190423" y="3397061"/>
                <a:ext cx="402803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23" y="3397061"/>
                <a:ext cx="402803" cy="373820"/>
              </a:xfrm>
              <a:prstGeom prst="rect">
                <a:avLst/>
              </a:prstGeom>
              <a:blipFill rotWithShape="0">
                <a:blip r:embed="rId5"/>
                <a:stretch>
                  <a:fillRect l="-18182" r="-4545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4199444" y="3854950"/>
                <a:ext cx="402803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44" y="3854950"/>
                <a:ext cx="402803" cy="374526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4545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190422" y="4987874"/>
                <a:ext cx="402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22" y="4987874"/>
                <a:ext cx="40280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182" r="-454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群組 54"/>
          <p:cNvGrpSpPr/>
          <p:nvPr/>
        </p:nvGrpSpPr>
        <p:grpSpPr>
          <a:xfrm>
            <a:off x="4521034" y="2604020"/>
            <a:ext cx="920575" cy="3721099"/>
            <a:chOff x="375844" y="3465486"/>
            <a:chExt cx="920575" cy="4391865"/>
          </a:xfrm>
        </p:grpSpPr>
        <p:sp>
          <p:nvSpPr>
            <p:cNvPr id="56" name="文字方塊 55"/>
            <p:cNvSpPr txBox="1"/>
            <p:nvPr/>
          </p:nvSpPr>
          <p:spPr>
            <a:xfrm>
              <a:off x="375844" y="5304467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=</a:t>
              </a:r>
              <a:endParaRPr lang="zh-TW" altLang="en-US" sz="2800" dirty="0"/>
            </a:p>
          </p:txBody>
        </p:sp>
        <p:sp>
          <p:nvSpPr>
            <p:cNvPr id="57" name="左中括弧 56"/>
            <p:cNvSpPr/>
            <p:nvPr/>
          </p:nvSpPr>
          <p:spPr>
            <a:xfrm>
              <a:off x="896369" y="3465486"/>
              <a:ext cx="400050" cy="4391865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左中括弧 57"/>
          <p:cNvSpPr/>
          <p:nvPr/>
        </p:nvSpPr>
        <p:spPr>
          <a:xfrm flipH="1">
            <a:off x="8552824" y="2604020"/>
            <a:ext cx="400050" cy="369518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304201" y="2854471"/>
                <a:ext cx="3410293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TW" altLang="en-US" sz="2400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01" y="2854471"/>
                <a:ext cx="3410293" cy="374526"/>
              </a:xfrm>
              <a:prstGeom prst="rect">
                <a:avLst/>
              </a:prstGeom>
              <a:blipFill rotWithShape="0">
                <a:blip r:embed="rId8"/>
                <a:stretch>
                  <a:fillRect l="-893" r="-357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78265" y="3488815"/>
                <a:ext cx="3451521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TW" altLang="en-US" sz="2400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65" y="3488815"/>
                <a:ext cx="3451521" cy="374526"/>
              </a:xfrm>
              <a:prstGeom prst="rect">
                <a:avLst/>
              </a:prstGeom>
              <a:blipFill rotWithShape="0">
                <a:blip r:embed="rId9"/>
                <a:stretch>
                  <a:fillRect l="-883" r="-177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5175480" y="5571615"/>
                <a:ext cx="3691972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TW" altLang="en-US" sz="2400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80" y="5571615"/>
                <a:ext cx="3691972" cy="374526"/>
              </a:xfrm>
              <a:prstGeom prst="rect">
                <a:avLst/>
              </a:prstGeom>
              <a:blipFill rotWithShape="0">
                <a:blip r:embed="rId10"/>
                <a:stretch>
                  <a:fillRect l="-825" r="-16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 rot="5400000">
            <a:off x="6720196" y="4427452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7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0" grpId="0"/>
      <p:bldP spid="51" grpId="0"/>
      <p:bldP spid="52" grpId="0"/>
      <p:bldP spid="53" grpId="0"/>
      <p:bldP spid="54" grpId="0"/>
      <p:bldP spid="58" grpId="0" animBg="1"/>
      <p:bldP spid="60" grpId="0"/>
      <p:bldP spid="61" grpId="0"/>
      <p:bldP spid="62" grpId="0"/>
      <p:bldP spid="6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2636</TotalTime>
  <Words>1311</Words>
  <Application>Microsoft Office PowerPoint</Application>
  <PresentationFormat>如螢幕大小 (4:3)</PresentationFormat>
  <Paragraphs>428</Paragraphs>
  <Slides>31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新細明體</vt:lpstr>
      <vt:lpstr>Arial</vt:lpstr>
      <vt:lpstr>Arial</vt:lpstr>
      <vt:lpstr>Calibri</vt:lpstr>
      <vt:lpstr>Calibri Light</vt:lpstr>
      <vt:lpstr>Cambria Math</vt:lpstr>
      <vt:lpstr>MT Extra</vt:lpstr>
      <vt:lpstr>Script MT Bold</vt:lpstr>
      <vt:lpstr>Symbol</vt:lpstr>
      <vt:lpstr>Office 佈景主題</vt:lpstr>
      <vt:lpstr>Matrix Multiplication</vt:lpstr>
      <vt:lpstr>Reference</vt:lpstr>
      <vt:lpstr>Matrix Multiplication</vt:lpstr>
      <vt:lpstr>Matrix Multiplication</vt:lpstr>
      <vt:lpstr>Matrix Multiplication – 4 ways </vt:lpstr>
      <vt:lpstr>Matrix Multiplication – 4 ways </vt:lpstr>
      <vt:lpstr>Matrix Multiplication – 4 ways </vt:lpstr>
      <vt:lpstr>Matrix Multiplication – 4 ways </vt:lpstr>
      <vt:lpstr>Matrix Multiplication – 4 ways </vt:lpstr>
      <vt:lpstr>Matrix Multiplication – 4 ways </vt:lpstr>
      <vt:lpstr>Matrix Multiplication – 4 ways </vt:lpstr>
      <vt:lpstr>Matrix Multiplication – 4 ways </vt:lpstr>
      <vt:lpstr>Augmentation and Partition</vt:lpstr>
      <vt:lpstr>Block Multiplication</vt:lpstr>
      <vt:lpstr>Block Multiplication</vt:lpstr>
      <vt:lpstr>Block Multiplication</vt:lpstr>
      <vt:lpstr>Matrix Multiplication - Meaning</vt:lpstr>
      <vt:lpstr>Matrix Multiplication - Meaning</vt:lpstr>
      <vt:lpstr>Matrix Multiplication - Meaning</vt:lpstr>
      <vt:lpstr>Matrix Multiplication - Meaning</vt:lpstr>
      <vt:lpstr>Matrix Multiplication - Meaning</vt:lpstr>
      <vt:lpstr>PowerPoint 簡報</vt:lpstr>
      <vt:lpstr>Example</vt:lpstr>
      <vt:lpstr>Not Communicative</vt:lpstr>
      <vt:lpstr>Not Communicative</vt:lpstr>
      <vt:lpstr>Properties</vt:lpstr>
      <vt:lpstr>Properties</vt:lpstr>
      <vt:lpstr>Special Matrix</vt:lpstr>
      <vt:lpstr>Practical Issue</vt:lpstr>
      <vt:lpstr>Practical Issue</vt:lpstr>
      <vt:lpstr>Practical Issue - GPU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Hung-yi Lee</cp:lastModifiedBy>
  <cp:revision>97</cp:revision>
  <dcterms:created xsi:type="dcterms:W3CDTF">2016-02-04T12:39:13Z</dcterms:created>
  <dcterms:modified xsi:type="dcterms:W3CDTF">2018-09-22T08:58:19Z</dcterms:modified>
</cp:coreProperties>
</file>