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63" r:id="rId4"/>
    <p:sldId id="258" r:id="rId5"/>
    <p:sldId id="278" r:id="rId6"/>
    <p:sldId id="303" r:id="rId7"/>
    <p:sldId id="260" r:id="rId8"/>
    <p:sldId id="289" r:id="rId9"/>
    <p:sldId id="304" r:id="rId10"/>
    <p:sldId id="305" r:id="rId11"/>
    <p:sldId id="279" r:id="rId12"/>
    <p:sldId id="299" r:id="rId13"/>
    <p:sldId id="280" r:id="rId14"/>
    <p:sldId id="284" r:id="rId15"/>
    <p:sldId id="285" r:id="rId16"/>
    <p:sldId id="310" r:id="rId17"/>
    <p:sldId id="283" r:id="rId18"/>
    <p:sldId id="264" r:id="rId19"/>
    <p:sldId id="306" r:id="rId20"/>
    <p:sldId id="307" r:id="rId21"/>
    <p:sldId id="291" r:id="rId22"/>
    <p:sldId id="308" r:id="rId23"/>
    <p:sldId id="30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7212" autoAdjust="0"/>
  </p:normalViewPr>
  <p:slideViewPr>
    <p:cSldViewPr snapToGrid="0">
      <p:cViewPr varScale="1">
        <p:scale>
          <a:sx n="52" d="100"/>
          <a:sy n="52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E6207-E2CB-453B-A6BB-3C120793EF95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1422F-B92F-40D2-934D-217E59208A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06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(vector set)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13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https://www.lightnovel.cn/thread-743816-1-1.html</a:t>
            </a:r>
          </a:p>
          <a:p>
            <a:endParaRPr lang="en-US" altLang="zh-TW" dirty="0"/>
          </a:p>
          <a:p>
            <a:r>
              <a:rPr lang="en-US" altLang="zh-TW" b="1" i="1" dirty="0"/>
              <a:t>Proof</a:t>
            </a:r>
            <a:r>
              <a:rPr lang="en-US" altLang="zh-TW" dirty="0">
                <a:sym typeface="Symbol" pitchFamily="18" charset="2"/>
              </a:rPr>
              <a:t>  Let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baseline="30000" dirty="0"/>
              <a:t>  </a:t>
            </a:r>
            <a:r>
              <a:rPr lang="en-US" altLang="zh-TW" dirty="0">
                <a:sym typeface="Symbol" pitchFamily="18" charset="2"/>
              </a:rPr>
              <a:t>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be L.I. and have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vectors.</a:t>
            </a:r>
          </a:p>
          <a:p>
            <a:r>
              <a:rPr lang="en-US" altLang="zh-TW" dirty="0">
                <a:sym typeface="Symbol" pitchFamily="18" charset="2"/>
              </a:rPr>
              <a:t>             By the Extension Theorem,  a basis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s.t.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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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 </a:t>
            </a:r>
            <a:r>
              <a:rPr lang="en-US" altLang="zh-TW" dirty="0">
                <a:sym typeface="Symbol" pitchFamily="18" charset="2"/>
              </a:rPr>
              <a:t>has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vectors, since dim.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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=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Let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baseline="30000" dirty="0"/>
              <a:t>  </a:t>
            </a:r>
            <a:r>
              <a:rPr lang="en-US" altLang="zh-TW" dirty="0">
                <a:sym typeface="Symbol" pitchFamily="18" charset="2"/>
              </a:rPr>
              <a:t>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be a generating set for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and have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vectors.</a:t>
            </a:r>
          </a:p>
          <a:p>
            <a:r>
              <a:rPr lang="en-US" altLang="zh-TW" dirty="0">
                <a:sym typeface="Symbol" pitchFamily="18" charset="2"/>
              </a:rPr>
              <a:t>             By the Reduction Theorem,  a basis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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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 </a:t>
            </a:r>
            <a:r>
              <a:rPr lang="en-US" altLang="zh-TW" dirty="0">
                <a:sym typeface="Symbol" pitchFamily="18" charset="2"/>
              </a:rPr>
              <a:t>has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vectors, since dim.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            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=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60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Textbook is</a:t>
            </a:r>
            <a:r>
              <a:rPr lang="en-US" altLang="zh-TW" baseline="0" dirty="0"/>
              <a:t> tedious ???</a:t>
            </a:r>
          </a:p>
          <a:p>
            <a:endParaRPr lang="en-US" altLang="zh-TW" baseline="0" dirty="0"/>
          </a:p>
          <a:p>
            <a:r>
              <a:rPr lang="en-US" altLang="zh-TW" dirty="0"/>
              <a:t>1.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dirty="0"/>
              <a:t>  </a:t>
            </a:r>
            <a:r>
              <a:rPr lang="en-US" altLang="zh-TW" dirty="0">
                <a:sym typeface="Symbol" pitchFamily="18" charset="2"/>
              </a:rPr>
              <a:t></a:t>
            </a:r>
            <a:r>
              <a:rPr lang="en-US" altLang="zh-TW" dirty="0"/>
              <a:t> </a:t>
            </a:r>
            <a:r>
              <a:rPr lang="en-US" altLang="zh-TW" i="1" dirty="0"/>
              <a:t>W</a:t>
            </a:r>
            <a:r>
              <a:rPr lang="en-US" altLang="zh-TW" dirty="0"/>
              <a:t> (you check that rank </a:t>
            </a:r>
            <a:r>
              <a:rPr lang="en-US" altLang="zh-TW" i="1" dirty="0"/>
              <a:t>A </a:t>
            </a:r>
            <a:r>
              <a:rPr lang="en-US" altLang="zh-TW" dirty="0"/>
              <a:t>= rank [ </a:t>
            </a:r>
            <a:r>
              <a:rPr lang="en-US" altLang="zh-TW" i="1" dirty="0"/>
              <a:t>A</a:t>
            </a:r>
            <a:r>
              <a:rPr lang="en-US" altLang="zh-TW" dirty="0"/>
              <a:t>  </a:t>
            </a:r>
            <a:r>
              <a:rPr lang="en-US" altLang="zh-TW" i="1" dirty="0"/>
              <a:t>B</a:t>
            </a:r>
            <a:r>
              <a:rPr lang="en-US" altLang="zh-TW" dirty="0"/>
              <a:t> ].)</a:t>
            </a:r>
          </a:p>
          <a:p>
            <a:r>
              <a:rPr lang="en-US" altLang="zh-TW" dirty="0"/>
              <a:t>2.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dirty="0"/>
              <a:t>  is L.I. (you check it).</a:t>
            </a:r>
          </a:p>
          <a:p>
            <a:r>
              <a:rPr lang="en-US" altLang="zh-TW" dirty="0"/>
              <a:t>3. dim. </a:t>
            </a:r>
            <a:r>
              <a:rPr lang="en-US" altLang="zh-TW" i="1" dirty="0"/>
              <a:t>W</a:t>
            </a:r>
            <a:r>
              <a:rPr lang="en-US" altLang="zh-TW" dirty="0"/>
              <a:t> = 3 (you check that rank </a:t>
            </a:r>
            <a:r>
              <a:rPr lang="en-US" altLang="zh-TW" i="1" dirty="0"/>
              <a:t>A</a:t>
            </a:r>
            <a:r>
              <a:rPr lang="en-US" altLang="zh-TW" dirty="0"/>
              <a:t> = 3.)</a:t>
            </a:r>
          </a:p>
          <a:p>
            <a:r>
              <a:rPr lang="en-US" altLang="zh-TW" dirty="0">
                <a:sym typeface="Symbol" pitchFamily="18" charset="2"/>
              </a:rPr>
              <a:t>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is a basis of </a:t>
            </a:r>
            <a:r>
              <a:rPr lang="en-US" altLang="zh-TW" i="1" dirty="0">
                <a:sym typeface="Symbol" pitchFamily="18" charset="2"/>
              </a:rPr>
              <a:t>W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8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Basis is a vector set</a:t>
            </a:r>
          </a:p>
          <a:p>
            <a:r>
              <a:rPr lang="en-US" altLang="zh-TW" dirty="0"/>
              <a:t>When I</a:t>
            </a:r>
            <a:r>
              <a:rPr lang="en-US" altLang="zh-TW" baseline="0" dirty="0"/>
              <a:t> say “large” or “small”, I mean the number of </a:t>
            </a:r>
            <a:r>
              <a:rPr lang="en-US" altLang="zh-TW" baseline="0" dirty="0" err="1"/>
              <a:t>elelemtns</a:t>
            </a:r>
            <a:r>
              <a:rPr lang="en-US" altLang="zh-TW" baseline="0" dirty="0"/>
              <a:t> in the 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89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………………….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42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Understand as how large your span is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40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9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三神氣</a:t>
            </a:r>
            <a:endParaRPr lang="en-US" altLang="zh-TW" dirty="0"/>
          </a:p>
          <a:p>
            <a:r>
              <a:rPr lang="zh-TW" altLang="en-US" dirty="0"/>
              <a:t>三皇</a:t>
            </a:r>
            <a:endParaRPr lang="en-US" altLang="zh-TW" dirty="0"/>
          </a:p>
          <a:p>
            <a:r>
              <a:rPr lang="zh-TW" altLang="en-US" dirty="0"/>
              <a:t>三人形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Every subset of </a:t>
            </a:r>
            <a:r>
              <a:rPr lang="en-US" altLang="zh-TW" dirty="0">
                <a:latin typeface="Script MT Bold"/>
                <a:cs typeface="Script MT Bold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/>
              <a:t> with more than </a:t>
            </a:r>
            <a:r>
              <a:rPr lang="en-US" altLang="zh-TW" i="1" dirty="0"/>
              <a:t>n </a:t>
            </a:r>
            <a:r>
              <a:rPr lang="en-US" altLang="zh-TW" dirty="0"/>
              <a:t>vectors is L.D. (Section 1.7).</a:t>
            </a:r>
          </a:p>
          <a:p>
            <a:r>
              <a:rPr lang="en-US" altLang="zh-TW" dirty="0">
                <a:sym typeface="Symbol" pitchFamily="18" charset="2"/>
              </a:rPr>
              <a:t> Every basis</a:t>
            </a:r>
            <a:r>
              <a:rPr lang="en-US" altLang="zh-TW" dirty="0"/>
              <a:t> of </a:t>
            </a:r>
            <a:r>
              <a:rPr lang="en-US" altLang="zh-TW" dirty="0">
                <a:latin typeface="Script MT Bold"/>
                <a:cs typeface="Script MT Bold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contains at most </a:t>
            </a:r>
            <a:r>
              <a:rPr lang="en-US" altLang="zh-TW" i="1" dirty="0"/>
              <a:t>n</a:t>
            </a:r>
            <a:r>
              <a:rPr lang="en-US" altLang="zh-TW" dirty="0"/>
              <a:t> vectors.</a:t>
            </a:r>
          </a:p>
          <a:p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Every basis</a:t>
            </a:r>
            <a:r>
              <a:rPr lang="en-US" altLang="zh-TW" dirty="0">
                <a:solidFill>
                  <a:srgbClr val="FF0000"/>
                </a:solidFill>
              </a:rPr>
              <a:t> of </a:t>
            </a:r>
            <a:r>
              <a:rPr lang="en-US" altLang="zh-TW" dirty="0">
                <a:solidFill>
                  <a:srgbClr val="FF0000"/>
                </a:solidFill>
                <a:latin typeface="Script MT Bold"/>
                <a:cs typeface="Script MT Bold"/>
              </a:rPr>
              <a:t>R</a:t>
            </a:r>
            <a:r>
              <a:rPr lang="en-US" altLang="zh-TW" i="1" baseline="40000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contains exactly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vectors.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98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https://www.lightnovel.cn/thread-743816-1-1.html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58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2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本來要兩個</a:t>
            </a:r>
            <a:endParaRPr lang="en-US" altLang="zh-TW" dirty="0"/>
          </a:p>
          <a:p>
            <a:r>
              <a:rPr lang="zh-TW" altLang="en-US" dirty="0"/>
              <a:t>但已經 </a:t>
            </a:r>
            <a:r>
              <a:rPr lang="en-US" altLang="zh-TW" dirty="0"/>
              <a:t>dim, </a:t>
            </a:r>
            <a:r>
              <a:rPr lang="zh-TW" altLang="en-US" dirty="0"/>
              <a:t>一個就夠了 </a:t>
            </a:r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422F-B92F-40D2-934D-217E59208A3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29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7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32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3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71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16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41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21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F2730-6722-46CC-B894-B93FCF3CE67C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63F3-8A87-4729-9A2A-CDF6219DE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9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2.png"/><Relationship Id="rId7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zh.wikipedia.org/w/index.php?title=%E5%A1%91&amp;action=edit&amp;redlink=1" TargetMode="External"/><Relationship Id="rId4" Type="http://schemas.openxmlformats.org/officeDocument/2006/relationships/hyperlink" Target="https://zh.wikipedia.org/wiki/%E9%9B%9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9.png"/><Relationship Id="rId4" Type="http://schemas.openxmlformats.org/officeDocument/2006/relationships/image" Target="../media/image18.emf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7053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1" y="2129297"/>
            <a:ext cx="5642770" cy="1275871"/>
          </a:xfrm>
          <a:prstGeom prst="rect">
            <a:avLst/>
          </a:prstGeom>
        </p:spPr>
      </p:pic>
      <p:pic>
        <p:nvPicPr>
          <p:cNvPr id="5" name="Picture 24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1" y="4008597"/>
            <a:ext cx="7747001" cy="125452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57633" y="2473283"/>
            <a:ext cx="188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Find dim V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263441" y="2930204"/>
            <a:ext cx="162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dim V = 3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64691" y="5515148"/>
            <a:ext cx="4325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Independent vector set that generates V</a:t>
            </a:r>
            <a:endParaRPr lang="zh-TW" altLang="en-US" sz="28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07000" y="5263120"/>
            <a:ext cx="355600" cy="32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7874000" y="5255174"/>
            <a:ext cx="247171" cy="330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689486" y="5213928"/>
            <a:ext cx="37859" cy="378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5055323" y="4279364"/>
            <a:ext cx="329477" cy="33684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526453" y="4575366"/>
            <a:ext cx="329477" cy="33684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982556" y="4903018"/>
            <a:ext cx="329477" cy="33684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18772" y="3784600"/>
            <a:ext cx="4648200" cy="147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451123" y="5538279"/>
            <a:ext cx="112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Basis?</a:t>
            </a:r>
            <a:endParaRPr lang="zh-TW" altLang="en-US" sz="2800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3249881" y="2767232"/>
            <a:ext cx="2874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521820" y="2945212"/>
                <a:ext cx="2259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20" y="2945212"/>
                <a:ext cx="225914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3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 animBg="1"/>
      <p:bldP spid="17" grpId="0" animBg="1"/>
      <p:bldP spid="18" grpId="0" animBg="1"/>
      <p:bldP spid="9" grpId="0" animBg="1"/>
      <p:bldP spid="1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650" y="1823755"/>
            <a:ext cx="568588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basis is the smallest generation set.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2552608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there is a generation set S for subspace V,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59457" y="3135004"/>
            <a:ext cx="76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size of basis for V is smaller than or equal to S.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59457" y="4516955"/>
            <a:ext cx="6737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There is a basis containing in any generation set S.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59457" y="5428489"/>
            <a:ext cx="6737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 can be reduced to a basis for V by removing some vectors.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650" y="4059627"/>
            <a:ext cx="438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solidFill>
                  <a:srgbClr val="0000FF"/>
                </a:solidFill>
              </a:rPr>
              <a:t>Reduction Theorem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1 – Reduction Theorem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5513" y="1820822"/>
            <a:ext cx="729297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generation set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心中都有一個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basis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50" y="3539416"/>
            <a:ext cx="82540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Suppose </a:t>
            </a:r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= {</a:t>
            </a:r>
            <a:r>
              <a:rPr lang="en-US" altLang="zh-TW" sz="2800" b="1" dirty="0"/>
              <a:t>u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, </a:t>
            </a:r>
            <a:r>
              <a:rPr lang="en-US" altLang="zh-TW" sz="2800" b="1" dirty="0"/>
              <a:t>u</a:t>
            </a:r>
            <a:r>
              <a:rPr lang="en-US" altLang="zh-TW" sz="2800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, , </a:t>
            </a:r>
            <a:r>
              <a:rPr lang="en-US" altLang="zh-TW" sz="2800" b="1" dirty="0" err="1"/>
              <a:t>u</a:t>
            </a:r>
            <a:r>
              <a:rPr lang="en-US" altLang="zh-TW" sz="2800" i="1" baseline="-25000" dirty="0" err="1">
                <a:sym typeface="Symbol" pitchFamily="18" charset="2"/>
              </a:rPr>
              <a:t>k</a:t>
            </a:r>
            <a:r>
              <a:rPr lang="en-US" altLang="zh-TW" sz="2800" dirty="0">
                <a:sym typeface="Symbol" pitchFamily="18" charset="2"/>
              </a:rPr>
              <a:t>} is a generation set of subspace V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01220" y="4550078"/>
                <a:ext cx="32392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Subspace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20" y="4550078"/>
                <a:ext cx="3239220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6591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401430" y="4516606"/>
            <a:ext cx="3520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Let </a:t>
            </a:r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dirty="0">
                <a:sym typeface="Symbol" pitchFamily="18" charset="2"/>
              </a:rPr>
              <a:t> = [ </a:t>
            </a:r>
            <a:r>
              <a:rPr lang="en-US" altLang="zh-TW" sz="2800" b="1" dirty="0"/>
              <a:t>u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  </a:t>
            </a:r>
            <a:r>
              <a:rPr lang="en-US" altLang="zh-TW" sz="2800" b="1" dirty="0"/>
              <a:t>u</a:t>
            </a:r>
            <a:r>
              <a:rPr lang="en-US" altLang="zh-TW" sz="2800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  </a:t>
            </a:r>
            <a:r>
              <a:rPr lang="en-US" altLang="zh-TW" sz="2800" dirty="0">
                <a:sym typeface="MT Extra" pitchFamily="18" charset="2"/>
              </a:rPr>
              <a:t></a:t>
            </a:r>
            <a:r>
              <a:rPr lang="en-US" altLang="zh-TW" sz="2800" dirty="0">
                <a:sym typeface="Symbol" pitchFamily="18" charset="2"/>
              </a:rPr>
              <a:t>  </a:t>
            </a:r>
            <a:r>
              <a:rPr lang="en-US" altLang="zh-TW" sz="2800" b="1" dirty="0" err="1"/>
              <a:t>u</a:t>
            </a:r>
            <a:r>
              <a:rPr lang="en-US" altLang="zh-TW" sz="2800" i="1" baseline="-25000" dirty="0" err="1">
                <a:sym typeface="Symbol" pitchFamily="18" charset="2"/>
              </a:rPr>
              <a:t>k</a:t>
            </a:r>
            <a:r>
              <a:rPr lang="en-US" altLang="zh-TW" sz="2800" dirty="0">
                <a:sym typeface="Symbol" pitchFamily="18" charset="2"/>
              </a:rPr>
              <a:t> 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397517" y="5037520"/>
                <a:ext cx="1289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𝐶𝑜𝑙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517" y="5037520"/>
                <a:ext cx="128971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719226" y="5960116"/>
            <a:ext cx="19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Subset of </a:t>
            </a:r>
            <a:r>
              <a:rPr lang="en-US" altLang="zh-TW" sz="2800" dirty="0">
                <a:solidFill>
                  <a:srgbClr val="FF0000"/>
                </a:solidFill>
                <a:latin typeface="Script MT Bold"/>
                <a:cs typeface="Script MT Bold"/>
                <a:sym typeface="Symbol" pitchFamily="18" charset="2"/>
              </a:rPr>
              <a:t>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8650" y="2561619"/>
            <a:ext cx="7934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 can be reduced to a basis for V by removing some vectors.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398242" y="5524962"/>
            <a:ext cx="4395141" cy="954107"/>
            <a:chOff x="1457755" y="5429557"/>
            <a:chExt cx="4395141" cy="954107"/>
          </a:xfrm>
        </p:grpSpPr>
        <p:sp>
          <p:nvSpPr>
            <p:cNvPr id="3" name="向右箭號 2"/>
            <p:cNvSpPr/>
            <p:nvPr/>
          </p:nvSpPr>
          <p:spPr>
            <a:xfrm>
              <a:off x="1457755" y="5657884"/>
              <a:ext cx="741872" cy="4974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397517" y="5429557"/>
              <a:ext cx="34553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The basis of Col A is the pivot columns of A</a:t>
              </a:r>
              <a:endParaRPr lang="zh-TW" altLang="en-US" sz="28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3964608" y="5983199"/>
            <a:ext cx="2754618" cy="477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2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6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1 – Reduction 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4602" y="3031676"/>
                <a:ext cx="27729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Subspace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02" y="3031676"/>
                <a:ext cx="277293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593" t="-24590" r="-263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4444" y="3688738"/>
                <a:ext cx="5237459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44" y="3688738"/>
                <a:ext cx="5237459" cy="1367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8537" y="5721029"/>
                <a:ext cx="5822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7" y="5721029"/>
                <a:ext cx="58221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632" r="-526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96003" y="3031676"/>
                <a:ext cx="1104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𝐶𝑜𝑙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03" y="3031676"/>
                <a:ext cx="110491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62" r="-607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66" y="5289744"/>
            <a:ext cx="3019340" cy="1301671"/>
          </a:xfrm>
          <a:prstGeom prst="rect">
            <a:avLst/>
          </a:prstGeom>
        </p:spPr>
      </p:pic>
      <p:pic>
        <p:nvPicPr>
          <p:cNvPr id="13" name="Picture 24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6" y="5289745"/>
            <a:ext cx="3234049" cy="1301671"/>
          </a:xfrm>
          <a:prstGeom prst="rect">
            <a:avLst/>
          </a:prstGeom>
        </p:spPr>
      </p:pic>
      <p:pic>
        <p:nvPicPr>
          <p:cNvPr id="14" name="Picture 26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24" y="2582871"/>
            <a:ext cx="3238500" cy="1231900"/>
          </a:xfrm>
          <a:prstGeom prst="rect">
            <a:avLst/>
          </a:prstGeom>
        </p:spPr>
      </p:pic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99429" y="2947857"/>
            <a:ext cx="11608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= Span</a:t>
            </a:r>
            <a:endParaRPr lang="en-US" altLang="zh-TW" sz="2800" dirty="0"/>
          </a:p>
        </p:txBody>
      </p:sp>
      <p:sp>
        <p:nvSpPr>
          <p:cNvPr id="16" name="向右箭號 15"/>
          <p:cNvSpPr/>
          <p:nvPr/>
        </p:nvSpPr>
        <p:spPr>
          <a:xfrm>
            <a:off x="4422336" y="5770377"/>
            <a:ext cx="1027523" cy="453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260104" y="5390818"/>
            <a:ext cx="129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RREF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90539" y="4628997"/>
            <a:ext cx="313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Generation set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759499" y="3772325"/>
            <a:ext cx="313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Smallest generation set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5675084" y="5289744"/>
            <a:ext cx="373455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474573" y="5300980"/>
            <a:ext cx="373455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883280" y="5349711"/>
            <a:ext cx="373455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056814" y="5300980"/>
            <a:ext cx="514748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316536" y="5300980"/>
            <a:ext cx="492413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875109" y="5289744"/>
            <a:ext cx="373455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D000483-DCC7-4AE5-AA67-E4E53F79AF91}"/>
              </a:ext>
            </a:extLst>
          </p:cNvPr>
          <p:cNvSpPr txBox="1"/>
          <p:nvPr/>
        </p:nvSpPr>
        <p:spPr>
          <a:xfrm>
            <a:off x="925513" y="1820822"/>
            <a:ext cx="729297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generation set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心中都有一個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basis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1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5" grpId="0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2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650" y="1825625"/>
            <a:ext cx="78867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basis is the largest independent set in the subspace. 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2804528"/>
            <a:ext cx="788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the size of basis is k, then you cannot find more than k </a:t>
            </a:r>
            <a:r>
              <a:rPr lang="en-US" altLang="zh-TW" sz="2400" b="1" i="1" u="sng" dirty="0"/>
              <a:t>independent</a:t>
            </a:r>
            <a:r>
              <a:rPr lang="en-US" altLang="zh-TW" sz="2400" dirty="0"/>
              <a:t> vectors in the subspace.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4475212"/>
            <a:ext cx="747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an independent vector set S in the space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0699" y="4933332"/>
            <a:ext cx="672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 can be extended to a basis by adding more vectors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8650" y="3882510"/>
            <a:ext cx="438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solidFill>
                  <a:srgbClr val="FF0000"/>
                </a:solidFill>
              </a:rPr>
              <a:t>Extension Theorem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6377618A-0B99-4C04-8D36-CD6B4ACB4FEF}"/>
              </a:ext>
            </a:extLst>
          </p:cNvPr>
          <p:cNvGrpSpPr/>
          <p:nvPr/>
        </p:nvGrpSpPr>
        <p:grpSpPr>
          <a:xfrm>
            <a:off x="6820930" y="3429000"/>
            <a:ext cx="2063578" cy="2680353"/>
            <a:chOff x="6820930" y="3429000"/>
            <a:chExt cx="2063578" cy="2680353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309136C-AE8B-414E-A753-D01561DABB40}"/>
                </a:ext>
              </a:extLst>
            </p:cNvPr>
            <p:cNvSpPr/>
            <p:nvPr/>
          </p:nvSpPr>
          <p:spPr>
            <a:xfrm>
              <a:off x="6820930" y="3429000"/>
              <a:ext cx="2063578" cy="258874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7CF6299-C612-4267-AB33-F7789C242CDA}"/>
                </a:ext>
              </a:extLst>
            </p:cNvPr>
            <p:cNvSpPr txBox="1"/>
            <p:nvPr/>
          </p:nvSpPr>
          <p:spPr>
            <a:xfrm>
              <a:off x="8515350" y="5647688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V</a:t>
              </a:r>
              <a:endParaRPr lang="zh-TW" altLang="en-US" sz="2400" dirty="0"/>
            </a:p>
          </p:txBody>
        </p:sp>
      </p:grpSp>
      <p:sp>
        <p:nvSpPr>
          <p:cNvPr id="22" name="橢圓 21">
            <a:extLst>
              <a:ext uri="{FF2B5EF4-FFF2-40B4-BE49-F238E27FC236}">
                <a16:creationId xmlns:a16="http://schemas.microsoft.com/office/drawing/2014/main" id="{1295AA8B-7E66-4E2E-961B-D9B667A2E1B7}"/>
              </a:ext>
            </a:extLst>
          </p:cNvPr>
          <p:cNvSpPr/>
          <p:nvPr/>
        </p:nvSpPr>
        <p:spPr>
          <a:xfrm>
            <a:off x="6963446" y="4624671"/>
            <a:ext cx="1031789" cy="105729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2 – Extension Theorem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66941" y="1504892"/>
            <a:ext cx="6810118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Independent set: 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我不是一個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就是正在成為一個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basis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7641" y="2886612"/>
            <a:ext cx="7445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independent vector set S (elements of S are in V)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7642" y="2508626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is a subspace V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7641" y="3268591"/>
            <a:ext cx="7445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Span S = V, then S is a basis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7642" y="3730256"/>
            <a:ext cx="7445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Span S ≠ V, find 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in V, but not in Span S 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800378" y="4239627"/>
                <a:ext cx="58347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 = 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{v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} is still an independent set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78" y="4239627"/>
                <a:ext cx="5834743" cy="461665"/>
              </a:xfrm>
              <a:prstGeom prst="rect">
                <a:avLst/>
              </a:prstGeom>
              <a:blipFill>
                <a:blip r:embed="rId2"/>
                <a:stretch>
                  <a:fillRect l="-156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87642" y="4718602"/>
            <a:ext cx="5386532" cy="46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Span S = V, then S is a basis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7641" y="5186023"/>
            <a:ext cx="552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Span S ≠ V, find v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in V, but not in Span S 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800378" y="5645265"/>
                <a:ext cx="58347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 = 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{v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} is still an independent set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78" y="5645265"/>
                <a:ext cx="5834743" cy="461665"/>
              </a:xfrm>
              <a:prstGeom prst="rect">
                <a:avLst/>
              </a:prstGeom>
              <a:blipFill>
                <a:blip r:embed="rId3"/>
                <a:stretch>
                  <a:fillRect l="-156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4331306" y="6141172"/>
            <a:ext cx="424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will find the basis in the end.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29820" y="6106717"/>
            <a:ext cx="132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sp>
        <p:nvSpPr>
          <p:cNvPr id="9" name="左大括弧 8"/>
          <p:cNvSpPr/>
          <p:nvPr/>
        </p:nvSpPr>
        <p:spPr>
          <a:xfrm>
            <a:off x="510661" y="3318918"/>
            <a:ext cx="294968" cy="811162"/>
          </a:xfrm>
          <a:prstGeom prst="leftBrace">
            <a:avLst>
              <a:gd name="adj1" fmla="val 32575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大括弧 15"/>
          <p:cNvSpPr/>
          <p:nvPr/>
        </p:nvSpPr>
        <p:spPr>
          <a:xfrm>
            <a:off x="510661" y="4733394"/>
            <a:ext cx="294968" cy="811162"/>
          </a:xfrm>
          <a:prstGeom prst="leftBrace">
            <a:avLst>
              <a:gd name="adj1" fmla="val 32575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C311395-50EC-4860-B923-98AE14773894}"/>
              </a:ext>
            </a:extLst>
          </p:cNvPr>
          <p:cNvSpPr/>
          <p:nvPr/>
        </p:nvSpPr>
        <p:spPr>
          <a:xfrm>
            <a:off x="6845984" y="3735866"/>
            <a:ext cx="1365105" cy="21298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9C698BB-FD85-4E7D-9079-0BE6D4AF6AE3}"/>
              </a:ext>
            </a:extLst>
          </p:cNvPr>
          <p:cNvGrpSpPr/>
          <p:nvPr/>
        </p:nvGrpSpPr>
        <p:grpSpPr>
          <a:xfrm>
            <a:off x="7224583" y="4999121"/>
            <a:ext cx="509515" cy="410659"/>
            <a:chOff x="6890950" y="365126"/>
            <a:chExt cx="509515" cy="410659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AAD603C1-AD17-4605-A87D-4DAFA237293F}"/>
                </a:ext>
              </a:extLst>
            </p:cNvPr>
            <p:cNvSpPr/>
            <p:nvPr/>
          </p:nvSpPr>
          <p:spPr>
            <a:xfrm>
              <a:off x="7055708" y="36512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5C6F0EFC-103E-4449-8AAB-D92DC0522B8F}"/>
                </a:ext>
              </a:extLst>
            </p:cNvPr>
            <p:cNvSpPr/>
            <p:nvPr/>
          </p:nvSpPr>
          <p:spPr>
            <a:xfrm>
              <a:off x="7220465" y="57931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25EEC3EC-C958-419A-B5F3-018C5EC41DA4}"/>
                </a:ext>
              </a:extLst>
            </p:cNvPr>
            <p:cNvSpPr/>
            <p:nvPr/>
          </p:nvSpPr>
          <p:spPr>
            <a:xfrm>
              <a:off x="6890950" y="5957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橢圓 22">
            <a:extLst>
              <a:ext uri="{FF2B5EF4-FFF2-40B4-BE49-F238E27FC236}">
                <a16:creationId xmlns:a16="http://schemas.microsoft.com/office/drawing/2014/main" id="{48EA4C9C-2629-4715-8D8A-60CC91992D70}"/>
              </a:ext>
            </a:extLst>
          </p:cNvPr>
          <p:cNvSpPr/>
          <p:nvPr/>
        </p:nvSpPr>
        <p:spPr>
          <a:xfrm>
            <a:off x="7569341" y="415284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4CEDBCD-69D2-4CD7-8CBF-D6416B71AC77}"/>
              </a:ext>
            </a:extLst>
          </p:cNvPr>
          <p:cNvSpPr/>
          <p:nvPr/>
        </p:nvSpPr>
        <p:spPr>
          <a:xfrm>
            <a:off x="8376651" y="481187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6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7" grpId="0"/>
      <p:bldP spid="8" grpId="0"/>
      <p:bldP spid="10" grpId="0"/>
      <p:bldP spid="6" grpId="0"/>
      <p:bldP spid="11" grpId="0"/>
      <p:bldP spid="12" grpId="0"/>
      <p:bldP spid="13" grpId="0"/>
      <p:bldP spid="14" grpId="0"/>
      <p:bldP spid="15" grpId="0"/>
      <p:bldP spid="9" grpId="0" animBg="1"/>
      <p:bldP spid="16" grpId="0" animBg="1"/>
      <p:bldP spid="25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</a:t>
            </a:r>
            <a:r>
              <a:rPr lang="en-US" altLang="zh-TW"/>
              <a:t>from Theorems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650" y="2064776"/>
            <a:ext cx="568588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basis is the smallest generation set.</a:t>
            </a:r>
            <a:endParaRPr lang="zh-TW" altLang="en-US" sz="2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68942" y="2591901"/>
            <a:ext cx="7970029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TW" sz="2400" dirty="0">
                <a:cs typeface="Script MT Bold"/>
              </a:rPr>
              <a:t>A vector set generates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i="1" baseline="40000" dirty="0">
                <a:sym typeface="Symbol" pitchFamily="18" charset="2"/>
              </a:rPr>
              <a:t>m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must contain at least </a:t>
            </a:r>
            <a:r>
              <a:rPr lang="en-US" altLang="zh-TW" sz="2400" i="1" dirty="0"/>
              <a:t>m</a:t>
            </a:r>
            <a:r>
              <a:rPr lang="en-US" altLang="zh-TW" sz="2400" dirty="0"/>
              <a:t> vectors.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68943" y="3045489"/>
            <a:ext cx="4704544" cy="61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i="1" baseline="40000" dirty="0">
                <a:sym typeface="Symbol" pitchFamily="18" charset="2"/>
              </a:rPr>
              <a:t>m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have a basis </a:t>
            </a:r>
            <a:r>
              <a:rPr lang="en-US" altLang="zh-TW" sz="2400" dirty="0">
                <a:sym typeface="Symbol" pitchFamily="18" charset="2"/>
              </a:rPr>
              <a:t>{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, 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m</a:t>
            </a:r>
            <a:r>
              <a:rPr lang="en-US" altLang="zh-TW" sz="2400" dirty="0">
                <a:sym typeface="Symbol" pitchFamily="18" charset="2"/>
              </a:rPr>
              <a:t>} </a:t>
            </a:r>
            <a:endParaRPr lang="en-US" altLang="zh-TW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8942" y="3641123"/>
            <a:ext cx="652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Because a basis is the smallest generation set 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05701" y="4102788"/>
            <a:ext cx="640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Any other generation set has at least </a:t>
            </a:r>
            <a:r>
              <a:rPr lang="en-US" altLang="zh-TW" sz="2400" i="1" dirty="0"/>
              <a:t>m</a:t>
            </a:r>
            <a:r>
              <a:rPr lang="en-US" altLang="zh-TW" sz="2400" dirty="0"/>
              <a:t> vectors.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28650" y="4850472"/>
            <a:ext cx="78867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basis is the largest independent set in the subspace. </a:t>
            </a:r>
            <a:endParaRPr lang="zh-TW" altLang="en-US" sz="2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68941" y="5414174"/>
            <a:ext cx="7970029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TW" sz="2400" dirty="0">
                <a:cs typeface="Script MT Bold"/>
              </a:rPr>
              <a:t>Any independent vector set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i="1" baseline="40000" dirty="0">
                <a:sym typeface="Symbol" pitchFamily="18" charset="2"/>
              </a:rPr>
              <a:t>m  </a:t>
            </a:r>
            <a:r>
              <a:rPr lang="en-US" altLang="zh-TW" sz="2400" dirty="0">
                <a:sym typeface="Symbol" pitchFamily="18" charset="2"/>
              </a:rPr>
              <a:t>contain </a:t>
            </a:r>
            <a:r>
              <a:rPr lang="en-US" altLang="zh-TW" sz="2400" dirty="0"/>
              <a:t>at most m vectors.</a:t>
            </a:r>
          </a:p>
        </p:txBody>
      </p:sp>
    </p:spTree>
    <p:extLst>
      <p:ext uri="{BB962C8B-B14F-4D97-AF65-F5344CB8AC3E}">
        <p14:creationId xmlns:p14="http://schemas.microsoft.com/office/powerpoint/2010/main" val="4794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10" grpId="0"/>
      <p:bldP spid="11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40" y="3467819"/>
            <a:ext cx="2105320" cy="22402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5996" y="357669"/>
            <a:ext cx="5280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雕塑 </a:t>
            </a:r>
            <a:r>
              <a:rPr lang="en-US" altLang="zh-TW" sz="2400" dirty="0"/>
              <a:t>… </a:t>
            </a:r>
            <a:r>
              <a:rPr lang="zh-TW" altLang="en-US" sz="2400" dirty="0"/>
              <a:t>主要是使用</a:t>
            </a:r>
            <a:r>
              <a:rPr lang="zh-TW" altLang="en-US" sz="2400" dirty="0">
                <a:hlinkClick r:id="rId4" tooltip="雕"/>
              </a:rPr>
              <a:t>雕</a:t>
            </a:r>
            <a:r>
              <a:rPr lang="zh-TW" altLang="en-US" sz="2400" dirty="0"/>
              <a:t>（通過減除材料來造型）及</a:t>
            </a:r>
            <a:r>
              <a:rPr lang="zh-TW" altLang="en-US" sz="2400" dirty="0">
                <a:hlinkClick r:id="rId5" tooltip="塑（頁面不存在）"/>
              </a:rPr>
              <a:t>塑</a:t>
            </a:r>
            <a:r>
              <a:rPr lang="zh-TW" altLang="en-US" sz="2400" dirty="0"/>
              <a:t>（通過疊加材料來造型）的方式 </a:t>
            </a:r>
            <a:r>
              <a:rPr lang="en-US" altLang="zh-TW" sz="2400" dirty="0"/>
              <a:t>……</a:t>
            </a:r>
            <a:r>
              <a:rPr lang="zh-TW" altLang="en-US" sz="2400" dirty="0"/>
              <a:t> </a:t>
            </a:r>
            <a:r>
              <a:rPr lang="en-US" altLang="zh-TW" sz="2400" dirty="0"/>
              <a:t>(from wiki)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65726" y="5708050"/>
            <a:ext cx="2105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Basis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9340" y="2938582"/>
            <a:ext cx="2105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Same size</a:t>
            </a:r>
            <a:endParaRPr lang="zh-TW" altLang="en-US" sz="2800" dirty="0"/>
          </a:p>
        </p:txBody>
      </p:sp>
      <p:pic>
        <p:nvPicPr>
          <p:cNvPr id="1026" name="Picture 2" descr="http://www.jdzmc.com/Article/UploadFiles/200904/2009042920324357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935" y="2455700"/>
            <a:ext cx="2220881" cy="166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Ts0qj1fzmj5eJ-EnXfhEkU6Y-Z_ON6diuGQO4nAX3CPhf7kGq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5" y="2455700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2665471" y="3387190"/>
            <a:ext cx="84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</a:rPr>
              <a:t>刪去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623113" y="3387189"/>
            <a:ext cx="84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疊加</a:t>
            </a:r>
          </a:p>
        </p:txBody>
      </p:sp>
      <p:sp>
        <p:nvSpPr>
          <p:cNvPr id="10" name="向右箭號 9"/>
          <p:cNvSpPr/>
          <p:nvPr/>
        </p:nvSpPr>
        <p:spPr>
          <a:xfrm rot="2590768">
            <a:off x="2460176" y="4047783"/>
            <a:ext cx="102393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8144785">
            <a:off x="5515077" y="3981921"/>
            <a:ext cx="1023937" cy="378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665999" y="4256297"/>
            <a:ext cx="2105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Independent vector set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09633" y="4628249"/>
            <a:ext cx="2105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Generation set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38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5" grpId="0"/>
      <p:bldP spid="10" grpId="0" animBg="1"/>
      <p:bldP spid="17" grpId="0" animBg="1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60538"/>
            <a:ext cx="7772400" cy="2387600"/>
          </a:xfrm>
        </p:spPr>
        <p:txBody>
          <a:bodyPr/>
          <a:lstStyle/>
          <a:p>
            <a:r>
              <a:rPr lang="en-US" altLang="zh-TW" dirty="0"/>
              <a:t>Confirming that </a:t>
            </a:r>
            <a:br>
              <a:rPr lang="en-US" altLang="zh-TW" dirty="0"/>
            </a:br>
            <a:r>
              <a:rPr lang="en-US" altLang="zh-TW" dirty="0"/>
              <a:t>a set is a Basis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23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Intuitive 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 </a:t>
            </a:r>
            <a:r>
              <a:rPr lang="en-US" altLang="zh-TW" dirty="0">
                <a:solidFill>
                  <a:srgbClr val="FF0000"/>
                </a:solidFill>
              </a:rPr>
              <a:t>basis</a:t>
            </a:r>
            <a:r>
              <a:rPr lang="en-US" altLang="zh-TW" dirty="0"/>
              <a:t> B for V is an </a:t>
            </a:r>
            <a:r>
              <a:rPr lang="en-US" altLang="zh-TW" dirty="0">
                <a:solidFill>
                  <a:srgbClr val="0000FF"/>
                </a:solidFill>
              </a:rPr>
              <a:t>independent </a:t>
            </a:r>
            <a:r>
              <a:rPr lang="en-US" altLang="zh-TW" dirty="0">
                <a:solidFill>
                  <a:srgbClr val="00B050"/>
                </a:solidFill>
              </a:rPr>
              <a:t>generation set </a:t>
            </a:r>
            <a:r>
              <a:rPr lang="en-US" altLang="zh-TW" dirty="0"/>
              <a:t>of V.</a:t>
            </a:r>
            <a:endParaRPr lang="zh-TW" altLang="en-US" dirty="0"/>
          </a:p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5400136" y="2208362"/>
            <a:ext cx="186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928778" y="2567796"/>
            <a:ext cx="2107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07516" y="3942190"/>
            <a:ext cx="23118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Is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C</a:t>
            </a:r>
            <a:r>
              <a:rPr lang="en-US" altLang="zh-TW" sz="2400" baseline="30000" dirty="0"/>
              <a:t>  </a:t>
            </a:r>
            <a:r>
              <a:rPr lang="en-US" altLang="zh-TW" sz="2400" dirty="0"/>
              <a:t>a basis of </a:t>
            </a:r>
            <a:r>
              <a:rPr lang="en-US" altLang="zh-TW" sz="2400" i="1" dirty="0"/>
              <a:t>V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?</a:t>
            </a:r>
          </a:p>
        </p:txBody>
      </p:sp>
      <p:pic>
        <p:nvPicPr>
          <p:cNvPr id="10" name="Picture 1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0" y="2904273"/>
            <a:ext cx="2794000" cy="962085"/>
          </a:xfrm>
          <a:prstGeom prst="rect">
            <a:avLst/>
          </a:prstGeom>
        </p:spPr>
      </p:pic>
      <p:pic>
        <p:nvPicPr>
          <p:cNvPr id="11" name="Picture 15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5" y="3135732"/>
            <a:ext cx="5080436" cy="1038857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28778" y="4513833"/>
            <a:ext cx="193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Independent?</a:t>
            </a:r>
            <a:endParaRPr lang="en-US" altLang="zh-TW" sz="24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865847" y="4474919"/>
            <a:ext cx="594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28778" y="4991106"/>
            <a:ext cx="2177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Generation set?</a:t>
            </a:r>
            <a:endParaRPr lang="en-US" altLang="zh-TW" sz="2400" dirty="0">
              <a:solidFill>
                <a:srgbClr val="00B050"/>
              </a:solidFill>
              <a:sym typeface="Symbol" pitchFamily="18" charset="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123615" y="4984045"/>
            <a:ext cx="11386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difficult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pic>
        <p:nvPicPr>
          <p:cNvPr id="20" name="Picture 1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30" y="5530928"/>
            <a:ext cx="2794000" cy="962085"/>
          </a:xfrm>
          <a:prstGeom prst="rect">
            <a:avLst/>
          </a:prstGeom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6708321" y="5737984"/>
            <a:ext cx="1711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generates V</a:t>
            </a:r>
          </a:p>
        </p:txBody>
      </p:sp>
    </p:spTree>
    <p:extLst>
      <p:ext uri="{BB962C8B-B14F-4D97-AF65-F5344CB8AC3E}">
        <p14:creationId xmlns:p14="http://schemas.microsoft.com/office/powerpoint/2010/main" val="22667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a basis for a subspace?</a:t>
            </a:r>
          </a:p>
          <a:p>
            <a:r>
              <a:rPr lang="en-US" altLang="zh-TW" dirty="0"/>
              <a:t>Confirming that a set is a basis for a subspace</a:t>
            </a:r>
          </a:p>
          <a:p>
            <a:endParaRPr lang="en-US" altLang="zh-TW" dirty="0"/>
          </a:p>
          <a:p>
            <a:r>
              <a:rPr lang="en-US" altLang="zh-TW" dirty="0"/>
              <a:t>Reference: Textbook 4.2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97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大括弧 3"/>
          <p:cNvSpPr/>
          <p:nvPr/>
        </p:nvSpPr>
        <p:spPr>
          <a:xfrm>
            <a:off x="4936573" y="5662484"/>
            <a:ext cx="344903" cy="919204"/>
          </a:xfrm>
          <a:prstGeom prst="rightBrace">
            <a:avLst>
              <a:gd name="adj1" fmla="val 1938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231" y="1963066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Given a subspace V, assume that we already know that dim V = k.  </a:t>
            </a:r>
            <a:r>
              <a:rPr lang="en-US" altLang="zh-TW" sz="2400" u="sng" dirty="0"/>
              <a:t>Suppose S is a subset of V with k vectors</a:t>
            </a:r>
            <a:endParaRPr lang="zh-TW" altLang="en-US" sz="2400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43394" y="2710592"/>
            <a:ext cx="249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S is independent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17789" y="2710592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 is basis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>
            <a:off x="5016191" y="2807607"/>
            <a:ext cx="618969" cy="26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43394" y="3153459"/>
            <a:ext cx="319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S is a generation set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17789" y="3153459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 is basis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5016191" y="3250474"/>
            <a:ext cx="618969" cy="26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128326" y="4937438"/>
            <a:ext cx="23118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Is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C</a:t>
            </a:r>
            <a:r>
              <a:rPr lang="en-US" altLang="zh-TW" sz="2400" baseline="30000" dirty="0"/>
              <a:t>  </a:t>
            </a:r>
            <a:r>
              <a:rPr lang="en-US" altLang="zh-TW" sz="2400" dirty="0"/>
              <a:t>a basis of </a:t>
            </a:r>
            <a:r>
              <a:rPr lang="en-US" altLang="zh-TW" sz="2400" i="1" dirty="0"/>
              <a:t>V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?</a:t>
            </a:r>
          </a:p>
        </p:txBody>
      </p:sp>
      <p:pic>
        <p:nvPicPr>
          <p:cNvPr id="15" name="Picture 1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13" y="3914463"/>
            <a:ext cx="2794000" cy="962085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3" y="3880090"/>
            <a:ext cx="5080436" cy="1038857"/>
          </a:xfrm>
          <a:prstGeom prst="rect">
            <a:avLst/>
          </a:prstGeom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18018" y="6150028"/>
            <a:ext cx="193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Independent?</a:t>
            </a:r>
            <a:endParaRPr lang="en-US" altLang="zh-TW" sz="24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607956" y="6132774"/>
            <a:ext cx="594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080009" y="5911611"/>
            <a:ext cx="2185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C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 is a basis of </a:t>
            </a:r>
            <a:r>
              <a:rPr lang="en-US" altLang="zh-TW" sz="2400" i="1" dirty="0"/>
              <a:t>V</a:t>
            </a:r>
            <a:r>
              <a:rPr lang="en-US" altLang="zh-TW" sz="2400" baseline="30000" dirty="0"/>
              <a:t> </a:t>
            </a:r>
            <a:endParaRPr lang="en-US" altLang="zh-TW" sz="2400" dirty="0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64568" y="4942625"/>
            <a:ext cx="13805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Dim V = 2</a:t>
            </a:r>
            <a:endParaRPr lang="en-US" altLang="zh-TW" sz="24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06353" y="4958493"/>
            <a:ext cx="3655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(parametric representation)</a:t>
            </a:r>
            <a:endParaRPr lang="en-US" altLang="zh-TW" sz="2400" dirty="0"/>
          </a:p>
        </p:txBody>
      </p:sp>
      <p:sp>
        <p:nvSpPr>
          <p:cNvPr id="22" name="向右箭號 21"/>
          <p:cNvSpPr/>
          <p:nvPr/>
        </p:nvSpPr>
        <p:spPr>
          <a:xfrm>
            <a:off x="5295971" y="5859573"/>
            <a:ext cx="755278" cy="53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857770" y="5675235"/>
            <a:ext cx="4118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C </a:t>
            </a:r>
            <a:r>
              <a:rPr lang="en-US" altLang="zh-TW" sz="2400" dirty="0">
                <a:cs typeface="Script MT Bold"/>
                <a:sym typeface="Symbol" pitchFamily="18" charset="2"/>
              </a:rPr>
              <a:t>is a subset of V with 2 vectors</a:t>
            </a:r>
            <a:endParaRPr lang="en-US" altLang="zh-TW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681D67-86C1-4CB9-8E6C-04649D0476E2}"/>
              </a:ext>
            </a:extLst>
          </p:cNvPr>
          <p:cNvSpPr/>
          <p:nvPr/>
        </p:nvSpPr>
        <p:spPr>
          <a:xfrm>
            <a:off x="5206535" y="1332969"/>
            <a:ext cx="2451565" cy="5362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Find a basis for V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58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4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way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28650" y="1846144"/>
            <a:ext cx="5486400" cy="662435"/>
            <a:chOff x="1828800" y="1926009"/>
            <a:chExt cx="5486400" cy="662435"/>
          </a:xfrm>
        </p:grpSpPr>
        <p:sp>
          <p:nvSpPr>
            <p:cNvPr id="9" name="矩形 8"/>
            <p:cNvSpPr/>
            <p:nvPr/>
          </p:nvSpPr>
          <p:spPr>
            <a:xfrm>
              <a:off x="1828800" y="1926009"/>
              <a:ext cx="5486400" cy="6624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979952" y="2026395"/>
              <a:ext cx="5184095" cy="461665"/>
              <a:chOff x="2205718" y="2746431"/>
              <a:chExt cx="5184095" cy="461665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2205718" y="2746431"/>
                <a:ext cx="249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S is independent</a:t>
                </a:r>
                <a:endParaRPr lang="zh-TW" altLang="en-US" sz="2400" dirty="0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5980113" y="2746431"/>
                <a:ext cx="1409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 is basis</a:t>
                </a:r>
                <a:endParaRPr lang="zh-TW" altLang="en-US" sz="2400" dirty="0"/>
              </a:p>
            </p:txBody>
          </p:sp>
          <p:sp>
            <p:nvSpPr>
              <p:cNvPr id="8" name="向右箭號 7"/>
              <p:cNvSpPr/>
              <p:nvPr/>
            </p:nvSpPr>
            <p:spPr>
              <a:xfrm>
                <a:off x="5278515" y="2843446"/>
                <a:ext cx="618969" cy="2676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4258922" y="580813"/>
            <a:ext cx="4400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Assume that dim V = k.  </a:t>
            </a:r>
            <a:r>
              <a:rPr lang="en-US" altLang="zh-TW" sz="2400" u="sng" dirty="0"/>
              <a:t>Suppose S is a subset of V with k vectors</a:t>
            </a:r>
            <a:endParaRPr lang="zh-TW" altLang="en-US" sz="2400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28030" y="2583342"/>
            <a:ext cx="631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By the extension theorem, we can add more vector into S to form a basis.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028030" y="3359040"/>
            <a:ext cx="631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However, S already have k vectors, so it is already a basis.</a:t>
            </a:r>
            <a:endParaRPr lang="zh-TW" altLang="en-US" sz="24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28650" y="4240771"/>
            <a:ext cx="5486400" cy="662435"/>
            <a:chOff x="1828800" y="1926009"/>
            <a:chExt cx="5486400" cy="662435"/>
          </a:xfrm>
        </p:grpSpPr>
        <p:sp>
          <p:nvSpPr>
            <p:cNvPr id="15" name="矩形 14"/>
            <p:cNvSpPr/>
            <p:nvPr/>
          </p:nvSpPr>
          <p:spPr>
            <a:xfrm>
              <a:off x="1828800" y="1926009"/>
              <a:ext cx="5486400" cy="6624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979952" y="2026395"/>
              <a:ext cx="5184095" cy="461665"/>
              <a:chOff x="2205718" y="2746431"/>
              <a:chExt cx="5184095" cy="461665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2205718" y="2746431"/>
                <a:ext cx="2921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S is a generation set</a:t>
                </a:r>
                <a:endParaRPr lang="zh-TW" altLang="en-US" sz="24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5980113" y="2746431"/>
                <a:ext cx="1409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 is basis</a:t>
                </a:r>
                <a:endParaRPr lang="zh-TW" altLang="en-US" sz="2400" dirty="0"/>
              </a:p>
            </p:txBody>
          </p:sp>
          <p:sp>
            <p:nvSpPr>
              <p:cNvPr id="19" name="向右箭號 18"/>
              <p:cNvSpPr/>
              <p:nvPr/>
            </p:nvSpPr>
            <p:spPr>
              <a:xfrm>
                <a:off x="5278515" y="2843446"/>
                <a:ext cx="618969" cy="2676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0" name="文字方塊 19"/>
          <p:cNvSpPr txBox="1"/>
          <p:nvPr/>
        </p:nvSpPr>
        <p:spPr>
          <a:xfrm>
            <a:off x="1997420" y="4943249"/>
            <a:ext cx="631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By the reduction theorem, we can remove some vector from S to form a basis.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997420" y="5733815"/>
            <a:ext cx="631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However, S already have k vectors, so it is already a basis.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8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/>
              <a:t> </a:t>
            </a:r>
            <a:r>
              <a:rPr lang="en-US" altLang="zh-TW" dirty="0"/>
              <a:t>a basis of </a:t>
            </a:r>
            <a:r>
              <a:rPr lang="en-US" altLang="zh-TW" i="1" dirty="0"/>
              <a:t>V</a:t>
            </a:r>
            <a:r>
              <a:rPr lang="en-US" altLang="zh-TW" baseline="30000" dirty="0"/>
              <a:t> 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4" name="Picture 10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19" y="3018596"/>
            <a:ext cx="3582307" cy="1110172"/>
          </a:xfrm>
          <a:prstGeom prst="rect">
            <a:avLst/>
          </a:prstGeom>
        </p:spPr>
      </p:pic>
      <p:pic>
        <p:nvPicPr>
          <p:cNvPr id="5" name="Picture 12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9" y="2955475"/>
            <a:ext cx="4406900" cy="12319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99676" y="5355535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Dim V = ? 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34802" y="5355535"/>
            <a:ext cx="45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933043" y="4140795"/>
            <a:ext cx="36108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961619" y="4251465"/>
            <a:ext cx="293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Independent set in V?</a:t>
            </a:r>
            <a:endParaRPr lang="zh-TW" altLang="en-US" sz="24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864364" y="4245708"/>
            <a:ext cx="594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3043" y="5411068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sz="2800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is a basis of </a:t>
            </a:r>
            <a:r>
              <a:rPr lang="en-US" altLang="zh-TW" sz="2800" i="1" dirty="0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.</a:t>
            </a:r>
            <a:endParaRPr lang="zh-TW" altLang="en-US" sz="2800" dirty="0"/>
          </a:p>
        </p:txBody>
      </p:sp>
      <p:sp>
        <p:nvSpPr>
          <p:cNvPr id="15" name="向右箭號 14"/>
          <p:cNvSpPr/>
          <p:nvPr/>
        </p:nvSpPr>
        <p:spPr>
          <a:xfrm>
            <a:off x="4118309" y="5355535"/>
            <a:ext cx="755278" cy="53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/>
              <a:t> </a:t>
            </a:r>
            <a:r>
              <a:rPr lang="en-US" altLang="zh-TW" dirty="0"/>
              <a:t>a basis of </a:t>
            </a:r>
            <a:r>
              <a:rPr lang="en-US" altLang="zh-TW" i="1" dirty="0"/>
              <a:t>V</a:t>
            </a:r>
            <a:r>
              <a:rPr lang="en-US" altLang="zh-TW" dirty="0"/>
              <a:t> = Span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baseline="30000" dirty="0"/>
              <a:t> 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4" name="Picture 1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" y="2565550"/>
            <a:ext cx="4851400" cy="1231900"/>
          </a:xfrm>
          <a:prstGeom prst="rect">
            <a:avLst/>
          </a:prstGeom>
        </p:spPr>
      </p:pic>
      <p:pic>
        <p:nvPicPr>
          <p:cNvPr id="5" name="Picture 12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0" y="2507656"/>
            <a:ext cx="3390900" cy="1231900"/>
          </a:xfrm>
          <a:prstGeom prst="rect">
            <a:avLst/>
          </a:prstGeom>
        </p:spPr>
      </p:pic>
      <p:pic>
        <p:nvPicPr>
          <p:cNvPr id="6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7" y="5414745"/>
            <a:ext cx="1930400" cy="1231900"/>
          </a:xfrm>
          <a:prstGeom prst="rect">
            <a:avLst/>
          </a:prstGeom>
        </p:spPr>
      </p:pic>
      <p:pic>
        <p:nvPicPr>
          <p:cNvPr id="7" name="Picture 16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3" y="4000921"/>
            <a:ext cx="2882900" cy="123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54012" y="5338476"/>
                <a:ext cx="221522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12" y="5338476"/>
                <a:ext cx="2215222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907262" y="3880352"/>
                <a:ext cx="3220369" cy="1403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−2/3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/3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2/3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262" y="3880352"/>
                <a:ext cx="3220369" cy="14032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3319782" y="4439932"/>
            <a:ext cx="517065" cy="36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268460" y="4399774"/>
                <a:ext cx="16024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𝑑𝑖𝑚𝐴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460" y="4399774"/>
                <a:ext cx="160249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517446" y="1660518"/>
            <a:ext cx="3305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B </a:t>
            </a:r>
            <a:r>
              <a:rPr lang="en-US" altLang="zh-TW" sz="2400" dirty="0">
                <a:cs typeface="Script MT Bold"/>
                <a:sym typeface="Symbol" pitchFamily="18" charset="2"/>
              </a:rPr>
              <a:t>is a subset of V with 3 vectors</a:t>
            </a:r>
            <a:endParaRPr lang="en-US" altLang="zh-TW" sz="2400" dirty="0"/>
          </a:p>
        </p:txBody>
      </p:sp>
      <p:sp>
        <p:nvSpPr>
          <p:cNvPr id="14" name="向右箭號 13"/>
          <p:cNvSpPr/>
          <p:nvPr/>
        </p:nvSpPr>
        <p:spPr>
          <a:xfrm>
            <a:off x="2528274" y="5859002"/>
            <a:ext cx="517065" cy="36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803293" y="6141990"/>
            <a:ext cx="517065" cy="36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517446" y="5521298"/>
                <a:ext cx="21391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𝐼𝑛𝑑𝑒𝑝𝑒𝑛𝑑𝑒𝑛𝑡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446" y="5521298"/>
                <a:ext cx="213917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6320358" y="613182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B</a:t>
            </a:r>
            <a:r>
              <a:rPr lang="en-US" altLang="zh-TW" sz="2800" i="1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is a basis of </a:t>
            </a:r>
            <a:r>
              <a:rPr lang="en-US" altLang="zh-TW" sz="2800" i="1" dirty="0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493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is Basis?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9042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V be a nonzero subspace of R</a:t>
            </a:r>
            <a:r>
              <a:rPr lang="en-US" altLang="zh-TW" baseline="30000" dirty="0"/>
              <a:t>n</a:t>
            </a:r>
            <a:r>
              <a:rPr lang="en-US" altLang="zh-TW" dirty="0"/>
              <a:t>. A </a:t>
            </a:r>
            <a:r>
              <a:rPr lang="en-US" altLang="zh-TW" dirty="0">
                <a:solidFill>
                  <a:srgbClr val="FF0000"/>
                </a:solidFill>
              </a:rPr>
              <a:t>basis</a:t>
            </a:r>
            <a:r>
              <a:rPr lang="en-US" altLang="zh-TW" dirty="0"/>
              <a:t> B for V is a </a:t>
            </a:r>
            <a:r>
              <a:rPr lang="en-US" altLang="zh-TW" dirty="0">
                <a:solidFill>
                  <a:srgbClr val="0000FF"/>
                </a:solidFill>
              </a:rPr>
              <a:t>linearly independent </a:t>
            </a:r>
            <a:r>
              <a:rPr lang="en-US" altLang="zh-TW" dirty="0">
                <a:solidFill>
                  <a:srgbClr val="00B050"/>
                </a:solidFill>
              </a:rPr>
              <a:t>generation set </a:t>
            </a:r>
            <a:r>
              <a:rPr lang="en-US" altLang="zh-TW" dirty="0"/>
              <a:t>of V.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97805" y="2687763"/>
            <a:ext cx="46398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{</a:t>
            </a:r>
            <a:r>
              <a:rPr lang="en-US" altLang="zh-TW" sz="2800" b="1" dirty="0"/>
              <a:t>e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, </a:t>
            </a:r>
            <a:r>
              <a:rPr lang="en-US" altLang="zh-TW" sz="2800" b="1" dirty="0"/>
              <a:t>e</a:t>
            </a:r>
            <a:r>
              <a:rPr lang="en-US" altLang="zh-TW" sz="2800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, , </a:t>
            </a:r>
            <a:r>
              <a:rPr lang="en-US" altLang="zh-TW" sz="2800" b="1" dirty="0" err="1"/>
              <a:t>e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} is a basis for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40000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.</a:t>
            </a:r>
            <a:endParaRPr lang="en-US" altLang="zh-TW" sz="2800" i="1" baseline="40000" dirty="0">
              <a:sym typeface="Symbol" pitchFamily="18" charset="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13888" y="3735905"/>
            <a:ext cx="46475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2. {</a:t>
            </a:r>
            <a:r>
              <a:rPr lang="en-US" altLang="zh-TW" sz="2800" b="1" dirty="0"/>
              <a:t>e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, </a:t>
            </a:r>
            <a:r>
              <a:rPr lang="en-US" altLang="zh-TW" sz="2800" b="1" dirty="0"/>
              <a:t>e</a:t>
            </a:r>
            <a:r>
              <a:rPr lang="en-US" altLang="zh-TW" sz="2800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, , </a:t>
            </a:r>
            <a:r>
              <a:rPr lang="en-US" altLang="zh-TW" sz="2800" b="1" dirty="0" err="1"/>
              <a:t>e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} generates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40000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.</a:t>
            </a:r>
            <a:endParaRPr lang="en-US" altLang="zh-TW" sz="2800" i="1" baseline="40000" dirty="0">
              <a:sym typeface="Symbol" pitchFamily="18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18438" y="3212685"/>
            <a:ext cx="4802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1. {</a:t>
            </a:r>
            <a:r>
              <a:rPr lang="en-US" altLang="zh-TW" sz="2800" b="1" dirty="0"/>
              <a:t>e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, </a:t>
            </a:r>
            <a:r>
              <a:rPr lang="en-US" altLang="zh-TW" sz="2800" b="1" dirty="0"/>
              <a:t>e</a:t>
            </a:r>
            <a:r>
              <a:rPr lang="en-US" altLang="zh-TW" sz="2800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, , </a:t>
            </a:r>
            <a:r>
              <a:rPr lang="en-US" altLang="zh-TW" sz="2800" b="1" dirty="0" err="1"/>
              <a:t>e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} is independent</a:t>
            </a:r>
            <a:endParaRPr lang="en-US" altLang="zh-TW" sz="2800" i="1" baseline="400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743844" y="4365757"/>
                <a:ext cx="4009624" cy="8107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ym typeface="Symbol" pitchFamily="18" charset="2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>
                    <a:sym typeface="Symbol" pitchFamily="18" charset="2"/>
                  </a:rPr>
                  <a:t>} is a basis for</a:t>
                </a:r>
                <a:r>
                  <a:rPr lang="en-US" altLang="zh-TW" sz="2800" dirty="0"/>
                  <a:t> </a:t>
                </a:r>
                <a:r>
                  <a:rPr lang="en-US" altLang="zh-TW" sz="2800" dirty="0">
                    <a:latin typeface="Script MT Bold"/>
                    <a:cs typeface="Script MT Bold"/>
                  </a:rPr>
                  <a:t>R</a:t>
                </a:r>
                <a:r>
                  <a:rPr lang="en-US" altLang="zh-TW" sz="2800" i="1" baseline="40000" dirty="0">
                    <a:sym typeface="Symbol" pitchFamily="18" charset="2"/>
                  </a:rPr>
                  <a:t>2</a:t>
                </a:r>
              </a:p>
            </p:txBody>
          </p:sp>
        </mc:Choice>
        <mc:Fallback xmlns="">
          <p:sp>
            <p:nvSpPr>
              <p:cNvPr id="1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844" y="4365757"/>
                <a:ext cx="4009624" cy="810799"/>
              </a:xfrm>
              <a:prstGeom prst="rect">
                <a:avLst/>
              </a:prstGeom>
              <a:blipFill rotWithShape="0">
                <a:blip r:embed="rId3"/>
                <a:stretch>
                  <a:fillRect l="-3040" b="-375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383856" y="5389679"/>
                <a:ext cx="1792222" cy="807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ym typeface="Symbol" pitchFamily="18" charset="2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>
                    <a:sym typeface="Symbol" pitchFamily="18" charset="2"/>
                  </a:rPr>
                  <a:t>}</a:t>
                </a:r>
                <a:endParaRPr lang="en-US" altLang="zh-TW" sz="2800" i="1" baseline="40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856" y="5389679"/>
                <a:ext cx="1792222" cy="807978"/>
              </a:xfrm>
              <a:prstGeom prst="rect">
                <a:avLst/>
              </a:prstGeom>
              <a:blipFill rotWithShape="0">
                <a:blip r:embed="rId4"/>
                <a:stretch>
                  <a:fillRect l="-7143" r="-5782" b="-375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249853" y="701877"/>
            <a:ext cx="2570672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Why nonzero?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2053681" y="5381638"/>
                <a:ext cx="1792222" cy="8107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ym typeface="Symbol" pitchFamily="18" charset="2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>
                    <a:sym typeface="Symbol" pitchFamily="18" charset="2"/>
                  </a:rPr>
                  <a:t>}</a:t>
                </a:r>
                <a:endParaRPr lang="en-US" altLang="zh-TW" sz="2800" i="1" baseline="40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3681" y="5381638"/>
                <a:ext cx="1792222" cy="810799"/>
              </a:xfrm>
              <a:prstGeom prst="rect">
                <a:avLst/>
              </a:prstGeom>
              <a:blipFill rotWithShape="0">
                <a:blip r:embed="rId5"/>
                <a:stretch>
                  <a:fillRect l="-7143" r="-5782" b="-375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3746414" y="5389679"/>
                <a:ext cx="1524520" cy="807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ym typeface="Symbol" pitchFamily="18" charset="2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>
                    <a:sym typeface="Symbol" pitchFamily="18" charset="2"/>
                  </a:rPr>
                  <a:t>}</a:t>
                </a:r>
                <a:endParaRPr lang="en-US" altLang="zh-TW" sz="2800" i="1" baseline="40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414" y="5389679"/>
                <a:ext cx="1524520" cy="807978"/>
              </a:xfrm>
              <a:prstGeom prst="rect">
                <a:avLst/>
              </a:prstGeom>
              <a:blipFill rotWithShape="0">
                <a:blip r:embed="rId6"/>
                <a:stretch>
                  <a:fillRect l="-8400" r="-6800" b="-375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5337665" y="5401852"/>
            <a:ext cx="363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any two independent vectors form a basis for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i="1" baseline="40000" dirty="0">
                <a:sym typeface="Symbol" pitchFamily="18" charset="2"/>
              </a:rPr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41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pivot columns of a matrix form a basis for its columns space.</a:t>
            </a:r>
            <a:endParaRPr lang="zh-TW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95493" y="3313829"/>
            <a:ext cx="9156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RREF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178460" y="3843996"/>
            <a:ext cx="1209675" cy="133350"/>
          </a:xfrm>
          <a:prstGeom prst="rightArrow">
            <a:avLst>
              <a:gd name="adj1" fmla="val 50000"/>
              <a:gd name="adj2" fmla="val 2267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408426" y="4497977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901325" y="5401922"/>
            <a:ext cx="936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Col 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A</a:t>
            </a:r>
            <a:endParaRPr lang="en-US" altLang="zh-TW" sz="2800" dirty="0">
              <a:solidFill>
                <a:srgbClr val="0000FF"/>
              </a:solidFill>
            </a:endParaRPr>
          </a:p>
        </p:txBody>
      </p:sp>
      <p:pic>
        <p:nvPicPr>
          <p:cNvPr id="15" name="Picture 2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96" y="3266077"/>
            <a:ext cx="2857500" cy="1231900"/>
          </a:xfrm>
          <a:prstGeom prst="rect">
            <a:avLst/>
          </a:prstGeom>
        </p:spPr>
      </p:pic>
      <p:pic>
        <p:nvPicPr>
          <p:cNvPr id="16" name="Picture 2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8" y="3221099"/>
            <a:ext cx="3060700" cy="1231900"/>
          </a:xfrm>
          <a:prstGeom prst="rect">
            <a:avLst/>
          </a:prstGeom>
        </p:spPr>
      </p:pic>
      <p:pic>
        <p:nvPicPr>
          <p:cNvPr id="17" name="Picture 2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54" y="5079999"/>
            <a:ext cx="3238500" cy="1231900"/>
          </a:xfrm>
          <a:prstGeom prst="rect">
            <a:avLst/>
          </a:prstGeom>
        </p:spPr>
      </p:pic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42759" y="5444985"/>
            <a:ext cx="11608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= Span</a:t>
            </a:r>
            <a:endParaRPr lang="en-US" altLang="zh-TW" sz="2800" dirty="0"/>
          </a:p>
        </p:txBody>
      </p:sp>
      <p:sp>
        <p:nvSpPr>
          <p:cNvPr id="19" name="矩形 18"/>
          <p:cNvSpPr/>
          <p:nvPr/>
        </p:nvSpPr>
        <p:spPr>
          <a:xfrm>
            <a:off x="1032513" y="3214221"/>
            <a:ext cx="4191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146618" y="3214221"/>
            <a:ext cx="4191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625883" y="3214221"/>
            <a:ext cx="41910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719691" y="3248745"/>
            <a:ext cx="373455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474900" y="3248745"/>
            <a:ext cx="373455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884988" y="3266077"/>
            <a:ext cx="373455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8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4" grpId="0"/>
      <p:bldP spid="18" grpId="0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橢圓 27">
            <a:extLst>
              <a:ext uri="{FF2B5EF4-FFF2-40B4-BE49-F238E27FC236}">
                <a16:creationId xmlns:a16="http://schemas.microsoft.com/office/drawing/2014/main" id="{78B91822-A90F-4593-A203-D6858B0EF1BD}"/>
              </a:ext>
            </a:extLst>
          </p:cNvPr>
          <p:cNvSpPr/>
          <p:nvPr/>
        </p:nvSpPr>
        <p:spPr>
          <a:xfrm rot="20638032">
            <a:off x="5994689" y="5090282"/>
            <a:ext cx="1911414" cy="12322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A4BBB8-2302-4726-A07E-4C10CA8D1547}"/>
              </a:ext>
            </a:extLst>
          </p:cNvPr>
          <p:cNvSpPr/>
          <p:nvPr/>
        </p:nvSpPr>
        <p:spPr>
          <a:xfrm rot="20638032">
            <a:off x="4215001" y="5190275"/>
            <a:ext cx="1208986" cy="10784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940619" y="1923928"/>
                <a:ext cx="7397750" cy="31818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400" dirty="0"/>
                  <a:t>(a) S is contained in Span S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(b) If a finite set S’ is contained in Span S, then Span S’ is also contained in Span S</a:t>
                </a:r>
              </a:p>
              <a:p>
                <a:pPr lvl="1"/>
                <a:r>
                  <a:rPr lang="en-US" altLang="zh-TW" dirty="0"/>
                  <a:t>Because Span S is a subspace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(c) For any vector z, Span S = Span S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sz="2400" dirty="0"/>
                  <a:t>{z} if and only if z belongs to the Span 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19" y="1923928"/>
                <a:ext cx="7397750" cy="3181804"/>
              </a:xfrm>
              <a:prstGeom prst="rect">
                <a:avLst/>
              </a:prstGeom>
              <a:blipFill>
                <a:blip r:embed="rId2"/>
                <a:stretch>
                  <a:fillRect l="-1071" t="-2682" r="-1071" b="-80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>
            <a:extLst>
              <a:ext uri="{FF2B5EF4-FFF2-40B4-BE49-F238E27FC236}">
                <a16:creationId xmlns:a16="http://schemas.microsoft.com/office/drawing/2014/main" id="{2DB10D1E-BCB9-4CB4-88B7-437728A2A5C5}"/>
              </a:ext>
            </a:extLst>
          </p:cNvPr>
          <p:cNvSpPr/>
          <p:nvPr/>
        </p:nvSpPr>
        <p:spPr>
          <a:xfrm rot="20638032">
            <a:off x="6203173" y="3509217"/>
            <a:ext cx="1952625" cy="80918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386F99F-A9C0-4479-89B9-C9946346D1D3}"/>
              </a:ext>
            </a:extLst>
          </p:cNvPr>
          <p:cNvSpPr/>
          <p:nvPr/>
        </p:nvSpPr>
        <p:spPr>
          <a:xfrm rot="21372973">
            <a:off x="6302607" y="3671457"/>
            <a:ext cx="1190642" cy="65775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18251" y="1799771"/>
            <a:ext cx="235494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Basis is always in its subspace</a:t>
            </a:r>
            <a:endParaRPr lang="zh-TW" altLang="en-US" sz="2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AAB7EAE-0AC0-467A-B706-11929E0A209C}"/>
              </a:ext>
            </a:extLst>
          </p:cNvPr>
          <p:cNvSpPr/>
          <p:nvPr/>
        </p:nvSpPr>
        <p:spPr>
          <a:xfrm>
            <a:off x="6890849" y="3778250"/>
            <a:ext cx="180000" cy="18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CC99D8-DDD1-411C-A0BA-DC05DCC4BA42}"/>
              </a:ext>
            </a:extLst>
          </p:cNvPr>
          <p:cNvSpPr txBox="1"/>
          <p:nvPr/>
        </p:nvSpPr>
        <p:spPr>
          <a:xfrm>
            <a:off x="5705475" y="3283997"/>
            <a:ext cx="109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Span S</a:t>
            </a:r>
            <a:endParaRPr lang="zh-TW" altLang="en-US" sz="2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FEC4657-E1EF-4207-9915-063ABD23D730}"/>
              </a:ext>
            </a:extLst>
          </p:cNvPr>
          <p:cNvSpPr/>
          <p:nvPr/>
        </p:nvSpPr>
        <p:spPr>
          <a:xfrm>
            <a:off x="6710849" y="4040152"/>
            <a:ext cx="180000" cy="18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7996BB0-C88C-42E8-BF65-F37D2C55FCE7}"/>
              </a:ext>
            </a:extLst>
          </p:cNvPr>
          <p:cNvSpPr/>
          <p:nvPr/>
        </p:nvSpPr>
        <p:spPr>
          <a:xfrm>
            <a:off x="7089485" y="4016952"/>
            <a:ext cx="180000" cy="18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70C8B29-3FB0-48F6-A219-F08D782AA9AC}"/>
              </a:ext>
            </a:extLst>
          </p:cNvPr>
          <p:cNvSpPr txBox="1"/>
          <p:nvPr/>
        </p:nvSpPr>
        <p:spPr>
          <a:xfrm>
            <a:off x="7790681" y="4000332"/>
            <a:ext cx="109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Span S’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5F16D3A-0B65-4BD2-B407-5CB1D5660AA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32383" y="4130152"/>
            <a:ext cx="358298" cy="1010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23761AA7-7CC9-4520-B20F-83B6865BAFC6}"/>
              </a:ext>
            </a:extLst>
          </p:cNvPr>
          <p:cNvSpPr/>
          <p:nvPr/>
        </p:nvSpPr>
        <p:spPr>
          <a:xfrm>
            <a:off x="4639494" y="5453271"/>
            <a:ext cx="180000" cy="1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8430556-4040-4676-B2B0-977783E8E0E4}"/>
              </a:ext>
            </a:extLst>
          </p:cNvPr>
          <p:cNvSpPr/>
          <p:nvPr/>
        </p:nvSpPr>
        <p:spPr>
          <a:xfrm>
            <a:off x="4506144" y="5729496"/>
            <a:ext cx="180000" cy="1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A3A9B48-4BAD-4A66-9084-423D0ABC2B57}"/>
              </a:ext>
            </a:extLst>
          </p:cNvPr>
          <p:cNvSpPr/>
          <p:nvPr/>
        </p:nvSpPr>
        <p:spPr>
          <a:xfrm>
            <a:off x="4820469" y="5767596"/>
            <a:ext cx="180000" cy="1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F0C54FD-9A6F-4DED-8812-80042EFD363D}"/>
              </a:ext>
            </a:extLst>
          </p:cNvPr>
          <p:cNvSpPr/>
          <p:nvPr/>
        </p:nvSpPr>
        <p:spPr>
          <a:xfrm>
            <a:off x="4990470" y="5496342"/>
            <a:ext cx="180000" cy="1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08CF778-C171-4941-8BA6-72DF42CF0AD8}"/>
              </a:ext>
            </a:extLst>
          </p:cNvPr>
          <p:cNvSpPr/>
          <p:nvPr/>
        </p:nvSpPr>
        <p:spPr>
          <a:xfrm rot="20638032">
            <a:off x="6106356" y="5240976"/>
            <a:ext cx="1208986" cy="10784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5E66EC5-6176-4CE7-9EDB-1A38DDA74F24}"/>
              </a:ext>
            </a:extLst>
          </p:cNvPr>
          <p:cNvSpPr/>
          <p:nvPr/>
        </p:nvSpPr>
        <p:spPr>
          <a:xfrm>
            <a:off x="6530849" y="5503972"/>
            <a:ext cx="180000" cy="1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E0B0805-F089-45EF-AEC7-D202B50E85D8}"/>
              </a:ext>
            </a:extLst>
          </p:cNvPr>
          <p:cNvSpPr/>
          <p:nvPr/>
        </p:nvSpPr>
        <p:spPr>
          <a:xfrm>
            <a:off x="6397499" y="5780197"/>
            <a:ext cx="180000" cy="1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7932C26-EEE6-4AD3-8D25-F9549C6F5B45}"/>
              </a:ext>
            </a:extLst>
          </p:cNvPr>
          <p:cNvSpPr/>
          <p:nvPr/>
        </p:nvSpPr>
        <p:spPr>
          <a:xfrm>
            <a:off x="6711824" y="5818297"/>
            <a:ext cx="180000" cy="1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734CE97-B247-461D-9A79-AF5193B47C19}"/>
              </a:ext>
            </a:extLst>
          </p:cNvPr>
          <p:cNvSpPr/>
          <p:nvPr/>
        </p:nvSpPr>
        <p:spPr>
          <a:xfrm>
            <a:off x="7440756" y="5503972"/>
            <a:ext cx="180000" cy="18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F2C1BFE-5C19-4A5B-9F20-D4BE88671CA5}"/>
              </a:ext>
            </a:extLst>
          </p:cNvPr>
          <p:cNvSpPr txBox="1"/>
          <p:nvPr/>
        </p:nvSpPr>
        <p:spPr>
          <a:xfrm>
            <a:off x="5112377" y="5363139"/>
            <a:ext cx="79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B9A2514-C214-4229-BB5D-D442CFAB2209}"/>
              </a:ext>
            </a:extLst>
          </p:cNvPr>
          <p:cNvSpPr txBox="1"/>
          <p:nvPr/>
        </p:nvSpPr>
        <p:spPr>
          <a:xfrm>
            <a:off x="7370452" y="5094996"/>
            <a:ext cx="79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26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9" grpId="0"/>
      <p:bldP spid="5" grpId="0" animBg="1"/>
      <p:bldP spid="11" grpId="0" animBg="1"/>
      <p:bldP spid="10" grpId="0" animBg="1"/>
      <p:bldP spid="6" grpId="0" animBg="1"/>
      <p:bldP spid="7" grpId="0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A basis is the </a:t>
            </a:r>
            <a:r>
              <a:rPr lang="en-US" altLang="zh-TW" dirty="0">
                <a:solidFill>
                  <a:srgbClr val="0000FF"/>
                </a:solidFill>
              </a:rPr>
              <a:t>smallest</a:t>
            </a:r>
            <a:r>
              <a:rPr lang="en-US" altLang="zh-TW" dirty="0"/>
              <a:t> generation set.</a:t>
            </a:r>
            <a:endParaRPr lang="zh-TW" altLang="en-US" dirty="0"/>
          </a:p>
          <a:p>
            <a:r>
              <a:rPr lang="en-US" altLang="zh-TW" dirty="0"/>
              <a:t>2. A basis is the </a:t>
            </a:r>
            <a:r>
              <a:rPr lang="en-US" altLang="zh-TW" dirty="0">
                <a:solidFill>
                  <a:srgbClr val="FF0000"/>
                </a:solidFill>
              </a:rPr>
              <a:t>largest</a:t>
            </a:r>
            <a:r>
              <a:rPr lang="en-US" altLang="zh-TW" dirty="0"/>
              <a:t> independent vector set in the subspace.</a:t>
            </a:r>
            <a:endParaRPr lang="zh-TW" altLang="en-US" dirty="0"/>
          </a:p>
          <a:p>
            <a:r>
              <a:rPr lang="en-US" altLang="zh-TW" dirty="0"/>
              <a:t>3. Any two bases for a subspace </a:t>
            </a:r>
            <a:r>
              <a:rPr lang="en-US" altLang="zh-TW" dirty="0">
                <a:solidFill>
                  <a:srgbClr val="00B050"/>
                </a:solidFill>
              </a:rPr>
              <a:t>contain the same number of vectors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sz="2800" dirty="0"/>
              <a:t>The number of vectors in a basis for a nonzero subspace V is called </a:t>
            </a:r>
            <a:r>
              <a:rPr lang="en-US" altLang="zh-TW" sz="2800" dirty="0">
                <a:solidFill>
                  <a:srgbClr val="00B050"/>
                </a:solidFill>
              </a:rPr>
              <a:t>dimension</a:t>
            </a:r>
            <a:r>
              <a:rPr lang="en-US" altLang="zh-TW" sz="2800" dirty="0"/>
              <a:t> of V (dim V).</a:t>
            </a:r>
          </a:p>
        </p:txBody>
      </p:sp>
    </p:spTree>
    <p:extLst>
      <p:ext uri="{BB962C8B-B14F-4D97-AF65-F5344CB8AC3E}">
        <p14:creationId xmlns:p14="http://schemas.microsoft.com/office/powerpoint/2010/main" val="38362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two bases of a subspace V contain the same number of vectors</a:t>
            </a:r>
            <a:endParaRPr lang="zh-TW" altLang="en-US" dirty="0"/>
          </a:p>
        </p:txBody>
      </p:sp>
      <p:sp>
        <p:nvSpPr>
          <p:cNvPr id="8" name="Rectangle 1"/>
          <p:cNvSpPr/>
          <p:nvPr/>
        </p:nvSpPr>
        <p:spPr>
          <a:xfrm>
            <a:off x="547980" y="6100116"/>
            <a:ext cx="772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 Reversing the roles of the two bases one has </a:t>
            </a:r>
            <a:r>
              <a:rPr lang="en-US" altLang="zh-TW" sz="2400" i="1" dirty="0"/>
              <a:t>k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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143365" y="180460"/>
            <a:ext cx="200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Textbook P245</a:t>
            </a:r>
            <a:endParaRPr lang="zh-TW" altLang="en-US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87097" y="2691706"/>
            <a:ext cx="7830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Suppose </a:t>
            </a:r>
            <a:r>
              <a:rPr lang="en-US" altLang="zh-TW" sz="2400" dirty="0">
                <a:sym typeface="Symbol" pitchFamily="18" charset="2"/>
              </a:rPr>
              <a:t>{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…, </a:t>
            </a:r>
            <a:r>
              <a:rPr lang="en-US" altLang="zh-TW" sz="2400" b="1" dirty="0" err="1"/>
              <a:t>u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} </a:t>
            </a:r>
            <a:r>
              <a:rPr lang="en-US" altLang="zh-TW" sz="2400" dirty="0"/>
              <a:t>and </a:t>
            </a:r>
            <a:r>
              <a:rPr lang="en-US" altLang="zh-TW" sz="2400" dirty="0">
                <a:sym typeface="Symbol" pitchFamily="18" charset="2"/>
              </a:rPr>
              <a:t>{</a:t>
            </a:r>
            <a:r>
              <a:rPr lang="en-US" altLang="zh-TW" sz="2400" b="1" dirty="0"/>
              <a:t>w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w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…, </a:t>
            </a:r>
            <a:r>
              <a:rPr lang="en-US" altLang="zh-TW" sz="2400" b="1" dirty="0" err="1"/>
              <a:t>w</a:t>
            </a:r>
            <a:r>
              <a:rPr lang="en-US" altLang="zh-TW" sz="2400" i="1" baseline="-25000" dirty="0" err="1">
                <a:sym typeface="Symbol" pitchFamily="18" charset="2"/>
              </a:rPr>
              <a:t>p</a:t>
            </a:r>
            <a:r>
              <a:rPr lang="en-US" altLang="zh-TW" sz="2400" dirty="0">
                <a:sym typeface="Symbol" pitchFamily="18" charset="2"/>
              </a:rPr>
              <a:t>}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are two bases of </a:t>
            </a:r>
            <a:r>
              <a:rPr lang="en-US" altLang="zh-TW" sz="2400" i="1" dirty="0"/>
              <a:t>V</a:t>
            </a:r>
            <a:r>
              <a:rPr lang="en-US" altLang="zh-TW" sz="2400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87097" y="3153371"/>
            <a:ext cx="5253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/>
              <a:t>A</a:t>
            </a:r>
            <a:r>
              <a:rPr lang="en-US" altLang="zh-TW" sz="2400" dirty="0"/>
              <a:t> = [</a:t>
            </a:r>
            <a:r>
              <a:rPr lang="en-US" altLang="zh-TW" sz="2400" b="1" dirty="0">
                <a:solidFill>
                  <a:srgbClr val="000000"/>
                </a:solidFill>
              </a:rPr>
              <a:t>u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</a:rPr>
              <a:t>u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</a:rPr>
              <a:t>u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TW" sz="2400" dirty="0"/>
              <a:t>] and </a:t>
            </a:r>
            <a:r>
              <a:rPr lang="en-US" altLang="zh-TW" sz="2400" i="1" dirty="0"/>
              <a:t>B</a:t>
            </a:r>
            <a:r>
              <a:rPr lang="en-US" altLang="zh-TW" sz="2400" dirty="0"/>
              <a:t> = [</a:t>
            </a:r>
            <a:r>
              <a:rPr lang="en-US" altLang="zh-TW" sz="2400" b="1" dirty="0">
                <a:solidFill>
                  <a:srgbClr val="000000"/>
                </a:solidFill>
              </a:rPr>
              <a:t>w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</a:rPr>
              <a:t>w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</a:rPr>
              <a:t>w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altLang="zh-TW" sz="2400" dirty="0"/>
              <a:t>].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87097" y="3678726"/>
            <a:ext cx="8077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Since </a:t>
            </a:r>
            <a:r>
              <a:rPr lang="en-US" altLang="zh-TW" sz="2400" dirty="0">
                <a:sym typeface="Symbol" pitchFamily="18" charset="2"/>
              </a:rPr>
              <a:t>{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, …, </a:t>
            </a:r>
            <a:r>
              <a:rPr lang="en-US" altLang="zh-TW" sz="2400" b="1" dirty="0" err="1"/>
              <a:t>u</a:t>
            </a:r>
            <a:r>
              <a:rPr lang="en-US" altLang="zh-TW" sz="2400" i="1" baseline="-25000" dirty="0" err="1">
                <a:sym typeface="Symbol" pitchFamily="18" charset="2"/>
              </a:rPr>
              <a:t>k</a:t>
            </a:r>
            <a:r>
              <a:rPr lang="en-US" altLang="zh-TW" sz="2400" dirty="0">
                <a:sym typeface="Symbol" pitchFamily="18" charset="2"/>
              </a:rPr>
              <a:t>} spans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,   </a:t>
            </a:r>
            <a:r>
              <a:rPr lang="en-US" altLang="zh-TW" sz="2400" b="1" dirty="0">
                <a:solidFill>
                  <a:srgbClr val="000000"/>
                </a:solidFill>
              </a:rPr>
              <a:t>c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 </a:t>
            </a:r>
            <a:r>
              <a:rPr lang="en-US" altLang="zh-TW" sz="2400" dirty="0" err="1">
                <a:latin typeface="Script MT Bold"/>
                <a:cs typeface="Script MT Bold"/>
              </a:rPr>
              <a:t>R</a:t>
            </a:r>
            <a:r>
              <a:rPr lang="en-US" altLang="zh-TW" sz="2400" i="1" baseline="40000" dirty="0" err="1"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sym typeface="Symbol" pitchFamily="18" charset="2"/>
              </a:rPr>
              <a:t>s.t.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i="1" dirty="0" err="1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TW" sz="2400" b="1" dirty="0" err="1">
                <a:solidFill>
                  <a:srgbClr val="000000"/>
                </a:solidFill>
              </a:rPr>
              <a:t>c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TW" sz="2400" dirty="0"/>
              <a:t> = </a:t>
            </a:r>
            <a:r>
              <a:rPr lang="en-US" altLang="zh-TW" sz="2400" b="1" dirty="0" err="1">
                <a:solidFill>
                  <a:srgbClr val="000000"/>
                </a:solidFill>
              </a:rPr>
              <a:t>w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TW" sz="2400" dirty="0"/>
              <a:t> for all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           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3392" y="4179061"/>
            <a:ext cx="4002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/>
              <a:t>[</a:t>
            </a:r>
            <a:r>
              <a:rPr lang="en-US" altLang="zh-TW" sz="2400" b="1" dirty="0">
                <a:solidFill>
                  <a:srgbClr val="000000"/>
                </a:solidFill>
              </a:rPr>
              <a:t>c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</a:rPr>
              <a:t>c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</a:rPr>
              <a:t>c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altLang="zh-TW" sz="2400" dirty="0"/>
              <a:t>]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[</a:t>
            </a:r>
            <a:r>
              <a:rPr lang="en-US" altLang="zh-TW" sz="2400" b="1" dirty="0">
                <a:solidFill>
                  <a:srgbClr val="000000"/>
                </a:solidFill>
              </a:rPr>
              <a:t>w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</a:rPr>
              <a:t>w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</a:rPr>
              <a:t>w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altLang="zh-TW" sz="2400" dirty="0"/>
              <a:t>]</a:t>
            </a:r>
          </a:p>
        </p:txBody>
      </p:sp>
      <p:sp>
        <p:nvSpPr>
          <p:cNvPr id="21" name="矩形 20"/>
          <p:cNvSpPr/>
          <p:nvPr/>
        </p:nvSpPr>
        <p:spPr>
          <a:xfrm>
            <a:off x="4457876" y="4192459"/>
            <a:ext cx="1621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AC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B</a:t>
            </a:r>
            <a:endParaRPr lang="en-US" altLang="zh-TW" sz="2400" dirty="0"/>
          </a:p>
        </p:txBody>
      </p:sp>
      <p:sp>
        <p:nvSpPr>
          <p:cNvPr id="24" name="Rectangle 1"/>
          <p:cNvSpPr/>
          <p:nvPr/>
        </p:nvSpPr>
        <p:spPr>
          <a:xfrm>
            <a:off x="624308" y="5166739"/>
            <a:ext cx="4346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B is independent vector set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392" y="4640726"/>
            <a:ext cx="6810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Now </a:t>
            </a:r>
            <a:r>
              <a:rPr lang="en-US" altLang="zh-TW" sz="2400" i="1" dirty="0" err="1"/>
              <a:t>C</a:t>
            </a:r>
            <a:r>
              <a:rPr lang="en-US" altLang="zh-TW" sz="2400" b="1" dirty="0" err="1"/>
              <a:t>x</a:t>
            </a:r>
            <a:r>
              <a:rPr lang="en-US" altLang="zh-TW" sz="2400" dirty="0"/>
              <a:t> = </a:t>
            </a:r>
            <a:r>
              <a:rPr lang="en-US" altLang="zh-TW" sz="2400" b="1" dirty="0"/>
              <a:t>0</a:t>
            </a:r>
            <a:r>
              <a:rPr lang="en-US" altLang="zh-TW" sz="2400" dirty="0"/>
              <a:t> for some </a:t>
            </a:r>
            <a:r>
              <a:rPr lang="en-US" altLang="zh-TW" sz="2400" b="1" dirty="0"/>
              <a:t>x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sz="2400" dirty="0" err="1">
                <a:latin typeface="Script MT Bold"/>
                <a:cs typeface="Script MT Bold"/>
              </a:rPr>
              <a:t>R</a:t>
            </a:r>
            <a:r>
              <a:rPr lang="en-US" altLang="zh-TW" sz="2400" i="1" baseline="40000" dirty="0" err="1">
                <a:sym typeface="Symbol" pitchFamily="18" charset="2"/>
              </a:rPr>
              <a:t>p</a:t>
            </a:r>
            <a:endParaRPr lang="en-US" altLang="zh-TW" sz="2400" dirty="0"/>
          </a:p>
        </p:txBody>
      </p:sp>
      <p:sp>
        <p:nvSpPr>
          <p:cNvPr id="20" name="矩形 19"/>
          <p:cNvSpPr/>
          <p:nvPr/>
        </p:nvSpPr>
        <p:spPr>
          <a:xfrm>
            <a:off x="4383507" y="4640726"/>
            <a:ext cx="2393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dirty="0"/>
              <a:t> </a:t>
            </a:r>
            <a:r>
              <a:rPr lang="en-US" altLang="zh-TW" sz="2400" i="1" dirty="0" err="1">
                <a:sym typeface="Symbol" pitchFamily="18" charset="2"/>
              </a:rPr>
              <a:t>AC</a:t>
            </a:r>
            <a:r>
              <a:rPr lang="en-US" altLang="zh-TW" sz="2400" b="1" dirty="0" err="1">
                <a:sym typeface="Symbol" pitchFamily="18" charset="2"/>
              </a:rPr>
              <a:t>x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</a:t>
            </a:r>
            <a:r>
              <a:rPr lang="en-US" altLang="zh-TW" sz="2400" i="1" dirty="0"/>
              <a:t> </a:t>
            </a:r>
            <a:r>
              <a:rPr lang="en-US" altLang="zh-TW" sz="2400" i="1" dirty="0" err="1"/>
              <a:t>B</a:t>
            </a:r>
            <a:r>
              <a:rPr lang="en-US" altLang="zh-TW" sz="2400" b="1" dirty="0" err="1"/>
              <a:t>x</a:t>
            </a:r>
            <a:r>
              <a:rPr lang="en-US" altLang="zh-TW" sz="2400" dirty="0">
                <a:sym typeface="Symbol" pitchFamily="18" charset="2"/>
              </a:rPr>
              <a:t> =</a:t>
            </a:r>
            <a:r>
              <a:rPr lang="en-US" altLang="zh-TW" sz="2400" dirty="0"/>
              <a:t> </a:t>
            </a:r>
            <a:r>
              <a:rPr lang="en-US" altLang="zh-TW" sz="2400" b="1" dirty="0"/>
              <a:t>0</a:t>
            </a:r>
            <a:endParaRPr lang="en-US" altLang="zh-TW" sz="2400" dirty="0"/>
          </a:p>
        </p:txBody>
      </p:sp>
      <p:sp>
        <p:nvSpPr>
          <p:cNvPr id="22" name="矩形 21"/>
          <p:cNvSpPr/>
          <p:nvPr/>
        </p:nvSpPr>
        <p:spPr>
          <a:xfrm>
            <a:off x="4120774" y="5174593"/>
            <a:ext cx="2393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dirty="0"/>
              <a:t> </a:t>
            </a:r>
            <a:r>
              <a:rPr lang="en-US" altLang="zh-TW" sz="2400" i="1" dirty="0">
                <a:sym typeface="Symbol" pitchFamily="18" charset="2"/>
              </a:rPr>
              <a:t>x</a:t>
            </a:r>
            <a:r>
              <a:rPr lang="en-US" altLang="zh-TW" sz="2400" dirty="0">
                <a:sym typeface="Symbol" pitchFamily="18" charset="2"/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b="1" dirty="0"/>
              <a:t>0</a:t>
            </a:r>
            <a:endParaRPr lang="en-US" altLang="zh-TW" sz="2400" dirty="0"/>
          </a:p>
        </p:txBody>
      </p:sp>
      <p:sp>
        <p:nvSpPr>
          <p:cNvPr id="25" name="矩形 24"/>
          <p:cNvSpPr/>
          <p:nvPr/>
        </p:nvSpPr>
        <p:spPr>
          <a:xfrm>
            <a:off x="5208594" y="5166739"/>
            <a:ext cx="3935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b="1" dirty="0">
                <a:solidFill>
                  <a:srgbClr val="000000"/>
                </a:solidFill>
              </a:rPr>
              <a:t>c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</a:rPr>
              <a:t>c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aseline="20000" dirty="0">
                <a:solidFill>
                  <a:srgbClr val="000000"/>
                </a:solidFill>
                <a:sym typeface="Symbol" pitchFamily="18" charset="2"/>
              </a:rPr>
              <a:t>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b="1" dirty="0" err="1">
                <a:solidFill>
                  <a:srgbClr val="000000"/>
                </a:solidFill>
              </a:rPr>
              <a:t>c</a:t>
            </a:r>
            <a:r>
              <a:rPr lang="en-US" altLang="zh-TW" sz="2400" i="1" baseline="-25000" dirty="0" err="1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are independent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623392" y="5612750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c</a:t>
            </a:r>
            <a:r>
              <a:rPr lang="en-US" altLang="zh-TW" sz="2400" i="1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 </a:t>
            </a:r>
            <a:r>
              <a:rPr lang="en-US" altLang="zh-TW" sz="2400" dirty="0" err="1">
                <a:latin typeface="Script MT Bold"/>
                <a:cs typeface="Script MT Bold"/>
              </a:rPr>
              <a:t>R</a:t>
            </a:r>
            <a:r>
              <a:rPr lang="en-US" altLang="zh-TW" sz="2400" i="1" baseline="40000" dirty="0" err="1">
                <a:sym typeface="Symbol" pitchFamily="18" charset="2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1708388" y="5638451"/>
            <a:ext cx="343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 </a:t>
            </a:r>
            <a:r>
              <a:rPr lang="en-US" altLang="zh-TW" sz="2400" i="1" dirty="0">
                <a:sym typeface="Symbol" pitchFamily="18" charset="2"/>
              </a:rPr>
              <a:t>k</a:t>
            </a:r>
            <a:endParaRPr lang="en-US" altLang="zh-TW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53B3E67-9C60-48C0-809E-3C65C4FB0CDB}"/>
              </a:ext>
            </a:extLst>
          </p:cNvPr>
          <p:cNvGrpSpPr/>
          <p:nvPr/>
        </p:nvGrpSpPr>
        <p:grpSpPr>
          <a:xfrm>
            <a:off x="4580798" y="511187"/>
            <a:ext cx="1952625" cy="1068715"/>
            <a:chOff x="4056850" y="453816"/>
            <a:chExt cx="1952625" cy="1068715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08865C6-4C09-4CB0-8A77-7E24CF0DD640}"/>
                </a:ext>
              </a:extLst>
            </p:cNvPr>
            <p:cNvSpPr/>
            <p:nvPr/>
          </p:nvSpPr>
          <p:spPr>
            <a:xfrm rot="12529395">
              <a:off x="4056850" y="453816"/>
              <a:ext cx="1952625" cy="106871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15460E61-C63C-4083-97F1-448D1CE9643A}"/>
                </a:ext>
              </a:extLst>
            </p:cNvPr>
            <p:cNvGrpSpPr/>
            <p:nvPr/>
          </p:nvGrpSpPr>
          <p:grpSpPr>
            <a:xfrm>
              <a:off x="4222391" y="464140"/>
              <a:ext cx="1644592" cy="1026406"/>
              <a:chOff x="4222391" y="464140"/>
              <a:chExt cx="1644592" cy="1026406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A38E41E2-4409-4D81-81C3-EC247A604414}"/>
                  </a:ext>
                </a:extLst>
              </p:cNvPr>
              <p:cNvSpPr/>
              <p:nvPr/>
            </p:nvSpPr>
            <p:spPr>
              <a:xfrm rot="21372973">
                <a:off x="4655935" y="832795"/>
                <a:ext cx="1190642" cy="657751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399A5EE-CC64-49BF-99BB-12FEEADCC066}"/>
                  </a:ext>
                </a:extLst>
              </p:cNvPr>
              <p:cNvSpPr txBox="1"/>
              <p:nvPr/>
            </p:nvSpPr>
            <p:spPr>
              <a:xfrm>
                <a:off x="4222391" y="464140"/>
                <a:ext cx="1095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Null B</a:t>
                </a:r>
                <a:endParaRPr lang="zh-TW" altLang="en-US" sz="2400" dirty="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3C63DDB-BA13-4236-95EC-C55BC566A683}"/>
                  </a:ext>
                </a:extLst>
              </p:cNvPr>
              <p:cNvSpPr txBox="1"/>
              <p:nvPr/>
            </p:nvSpPr>
            <p:spPr>
              <a:xfrm>
                <a:off x="4771608" y="952830"/>
                <a:ext cx="1095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Null C</a:t>
                </a:r>
                <a:endParaRPr lang="zh-TW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60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9" grpId="0"/>
      <p:bldP spid="21" grpId="0"/>
      <p:bldP spid="24" grpId="0"/>
      <p:bldP spid="14" grpId="0"/>
      <p:bldP spid="20" grpId="0"/>
      <p:bldP spid="22" grpId="0"/>
      <p:bldP spid="25" grpId="0"/>
      <p:bldP spid="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number of vectors in a basis for a subspace V is called the dimension of V, and is denoted dim V</a:t>
            </a:r>
          </a:p>
          <a:p>
            <a:pPr lvl="1"/>
            <a:r>
              <a:rPr lang="en-US" altLang="zh-TW" dirty="0"/>
              <a:t>The dimension of zero subspace is 0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503632" y="5359400"/>
            <a:ext cx="2881222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16200000">
            <a:off x="827896" y="4744288"/>
            <a:ext cx="2881222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460097" y="4145618"/>
            <a:ext cx="17331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dim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40000" dirty="0">
                <a:sym typeface="Symbol" pitchFamily="18" charset="2"/>
              </a:rPr>
              <a:t>2 </a:t>
            </a:r>
            <a:r>
              <a:rPr lang="en-US" altLang="zh-TW" sz="2800" i="1" dirty="0">
                <a:sym typeface="Symbol" pitchFamily="18" charset="2"/>
              </a:rPr>
              <a:t>=2 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952240" y="5359400"/>
            <a:ext cx="2881222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6200000">
            <a:off x="4276504" y="4744288"/>
            <a:ext cx="2881222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908705" y="4145618"/>
            <a:ext cx="17331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dim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40000" dirty="0">
                <a:sym typeface="Symbol" pitchFamily="18" charset="2"/>
              </a:rPr>
              <a:t>3</a:t>
            </a:r>
            <a:r>
              <a:rPr lang="en-US" altLang="zh-TW" sz="2800" i="1" dirty="0">
                <a:sym typeface="Symbol" pitchFamily="18" charset="2"/>
              </a:rPr>
              <a:t>=3 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4796145" y="5049524"/>
            <a:ext cx="1175151" cy="134572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160600" y="475648"/>
            <a:ext cx="267286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Every basis of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40000" dirty="0">
                <a:sym typeface="Symbol" pitchFamily="18" charset="2"/>
              </a:rPr>
              <a:t>n</a:t>
            </a:r>
            <a:r>
              <a:rPr lang="en-US" altLang="zh-TW" sz="2800" dirty="0"/>
              <a:t> has n vectors.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21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5" grpId="0"/>
      <p:bldP spid="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3935</TotalTime>
  <Words>1580</Words>
  <Application>Microsoft Office PowerPoint</Application>
  <PresentationFormat>如螢幕大小 (4:3)</PresentationFormat>
  <Paragraphs>225</Paragraphs>
  <Slides>23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Academy Engraved LET</vt:lpstr>
      <vt:lpstr>微軟正黑體</vt:lpstr>
      <vt:lpstr>新細明體</vt:lpstr>
      <vt:lpstr>Arial</vt:lpstr>
      <vt:lpstr>Calibri</vt:lpstr>
      <vt:lpstr>Calibri Light</vt:lpstr>
      <vt:lpstr>Cambria Math</vt:lpstr>
      <vt:lpstr>MT Extra</vt:lpstr>
      <vt:lpstr>Script MT Bold</vt:lpstr>
      <vt:lpstr>Symbol</vt:lpstr>
      <vt:lpstr>Office 佈景主題</vt:lpstr>
      <vt:lpstr>Basis</vt:lpstr>
      <vt:lpstr>Outline</vt:lpstr>
      <vt:lpstr>What is Basis?</vt:lpstr>
      <vt:lpstr>Basis</vt:lpstr>
      <vt:lpstr>Basis</vt:lpstr>
      <vt:lpstr>Property</vt:lpstr>
      <vt:lpstr>Theorem </vt:lpstr>
      <vt:lpstr>Theorem 3</vt:lpstr>
      <vt:lpstr>Theorem 3</vt:lpstr>
      <vt:lpstr>Example</vt:lpstr>
      <vt:lpstr>Theorem 1</vt:lpstr>
      <vt:lpstr>Theorem 1 – Reduction Theorem</vt:lpstr>
      <vt:lpstr>Theorem 1 – Reduction Theorem</vt:lpstr>
      <vt:lpstr>Theorem 2</vt:lpstr>
      <vt:lpstr>Theorem 2 – Extension Theorem</vt:lpstr>
      <vt:lpstr>More from Theorems</vt:lpstr>
      <vt:lpstr>Summary</vt:lpstr>
      <vt:lpstr>Confirming that  a set is a Basis</vt:lpstr>
      <vt:lpstr>Intuitive Way</vt:lpstr>
      <vt:lpstr>Another way</vt:lpstr>
      <vt:lpstr>Another way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</dc:title>
  <dc:creator>Lee Hung-yi</dc:creator>
  <cp:lastModifiedBy>Hung-yi Lee</cp:lastModifiedBy>
  <cp:revision>82</cp:revision>
  <dcterms:created xsi:type="dcterms:W3CDTF">2016-03-24T16:11:48Z</dcterms:created>
  <dcterms:modified xsi:type="dcterms:W3CDTF">2018-10-19T02:20:45Z</dcterms:modified>
</cp:coreProperties>
</file>