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75" r:id="rId5"/>
    <p:sldId id="284" r:id="rId6"/>
    <p:sldId id="274" r:id="rId7"/>
    <p:sldId id="285" r:id="rId8"/>
    <p:sldId id="276" r:id="rId9"/>
    <p:sldId id="258" r:id="rId10"/>
    <p:sldId id="262" r:id="rId11"/>
    <p:sldId id="286" r:id="rId12"/>
    <p:sldId id="263" r:id="rId13"/>
    <p:sldId id="270" r:id="rId14"/>
    <p:sldId id="269" r:id="rId15"/>
    <p:sldId id="280" r:id="rId16"/>
    <p:sldId id="261" r:id="rId17"/>
    <p:sldId id="281" r:id="rId18"/>
    <p:sldId id="290" r:id="rId19"/>
    <p:sldId id="291" r:id="rId20"/>
    <p:sldId id="289" r:id="rId21"/>
    <p:sldId id="292" r:id="rId22"/>
    <p:sldId id="293" r:id="rId23"/>
    <p:sldId id="288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118" autoAdjust="0"/>
  </p:normalViewPr>
  <p:slideViewPr>
    <p:cSldViewPr snapToGrid="0">
      <p:cViewPr varScale="1">
        <p:scale>
          <a:sx n="63" d="100"/>
          <a:sy n="63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807F1-720C-4B3A-B45E-9942D9308A08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1A4B3-64EE-4293-9DEC-CCCC81BBF0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15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1A4B3-64EE-4293-9DEC-CCCC81BBF08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66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1A4B3-64EE-4293-9DEC-CCCC81BBF08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34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1A4B3-64EE-4293-9DEC-CCCC81BBF08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09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1A4B3-64EE-4293-9DEC-CCCC81BBF08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194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1200" dirty="0" smtClean="0"/>
                        <m:t>(</m:t>
                      </m:r>
                      <m:r>
                        <m:rPr>
                          <m:nor/>
                        </m:rPr>
                        <a:rPr lang="zh-TW" altLang="en-US" sz="1200" dirty="0" smtClean="0"/>
                        <m:t>某種觀點</m:t>
                      </m:r>
                      <m:r>
                        <m:rPr>
                          <m:nor/>
                        </m:rPr>
                        <a:rPr lang="en-US" altLang="zh-TW" sz="1200" dirty="0" smtClean="0"/>
                        <m:t>)</m:t>
                      </m:r>
                    </m:oMath>
                  </m:oMathPara>
                </a14:m>
                <a:endParaRPr lang="en-US" altLang="zh-TW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200" dirty="0"/>
                  <a:t>根據某種觀點所看到的結果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>
                  <a:solidFill>
                    <a:srgbClr val="FF000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i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lang="en-US" altLang="zh-TW" sz="1200" b="0" i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𝑣]</a:t>
                </a:r>
                <a:r>
                  <a:rPr lang="en-US" altLang="zh-TW" sz="1200" b="0" i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0" i="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pitchFamily="18" charset="2"/>
                  </a:rPr>
                  <a:t>"</a:t>
                </a:r>
                <a:r>
                  <a:rPr lang="en-US" altLang="zh-TW" sz="1200" i="0" dirty="0" smtClean="0">
                    <a:solidFill>
                      <a:srgbClr val="FF0000"/>
                    </a:solidFill>
                    <a:latin typeface="Script MT Bold" pitchFamily="66" charset="0"/>
                    <a:sym typeface="Symbol" pitchFamily="18" charset="2"/>
                  </a:rPr>
                  <a:t>B</a:t>
                </a:r>
                <a:r>
                  <a:rPr lang="en-US" altLang="zh-TW" sz="1200" i="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pitchFamily="18" charset="2"/>
                  </a:rPr>
                  <a:t>" 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1A4B3-64EE-4293-9DEC-CCCC81BBF08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98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Draw by</a:t>
            </a:r>
          </a:p>
          <a:p>
            <a:r>
              <a:rPr lang="en-US" altLang="zh-TW" dirty="0"/>
              <a:t>http://web.geogebra.org/app/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1A4B3-64EE-4293-9DEC-CCCC81BBF08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662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1A4B3-64EE-4293-9DEC-CCCC81BBF08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16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AB4DBBAC-31D4-4376-83D2-ADAEF1CE22B3}" type="mathplaceholder">
                        <a:rPr lang="zh-TW" altLang="en-US" i="1" smtClean="0">
                          <a:latin typeface="Cambria Math" panose="02040503050406030204" pitchFamily="18" charset="0"/>
                        </a:rPr>
                        <a:t>在這裡鍵入方程式</a:t>
                      </a:fld>
                      <a:fld id="{C6E93B03-5AD6-445D-AE2A-7EC76F9C55E7}" type="mathplaceholder">
                        <a:rPr lang="zh-TW" altLang="en-US" i="1" smtClean="0">
                          <a:latin typeface="Cambria Math" panose="02040503050406030204" pitchFamily="18" charset="0"/>
                        </a:rPr>
                        <a:t>。</a:t>
                      </a:fl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i="0" smtClean="0">
                    <a:latin typeface="Cambria Math" panose="02040503050406030204" pitchFamily="18" charset="0"/>
                  </a:rPr>
                  <a:t>"在這裡鍵入方程式。"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1A4B3-64EE-4293-9DEC-CCCC81BBF08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71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F7C0-80AF-493E-9384-695B583480BD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FDDF-23BE-4AAC-96C4-55EDD5518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00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F7C0-80AF-493E-9384-695B583480BD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FDDF-23BE-4AAC-96C4-55EDD5518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97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F7C0-80AF-493E-9384-695B583480BD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FDDF-23BE-4AAC-96C4-55EDD5518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49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F7C0-80AF-493E-9384-695B583480BD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FDDF-23BE-4AAC-96C4-55EDD5518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29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F7C0-80AF-493E-9384-695B583480BD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FDDF-23BE-4AAC-96C4-55EDD5518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78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F7C0-80AF-493E-9384-695B583480BD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FDDF-23BE-4AAC-96C4-55EDD5518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83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F7C0-80AF-493E-9384-695B583480BD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FDDF-23BE-4AAC-96C4-55EDD5518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24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F7C0-80AF-493E-9384-695B583480BD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FDDF-23BE-4AAC-96C4-55EDD5518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5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F7C0-80AF-493E-9384-695B583480BD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FDDF-23BE-4AAC-96C4-55EDD5518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16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F7C0-80AF-493E-9384-695B583480BD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FDDF-23BE-4AAC-96C4-55EDD5518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95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F7C0-80AF-493E-9384-695B583480BD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FDDF-23BE-4AAC-96C4-55EDD5518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28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F7C0-80AF-493E-9384-695B583480BD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3FDDF-23BE-4AAC-96C4-55EDD5518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13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0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56.png"/><Relationship Id="rId7" Type="http://schemas.openxmlformats.org/officeDocument/2006/relationships/image" Target="../media/image8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5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1.png"/><Relationship Id="rId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84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8.png"/><Relationship Id="rId12" Type="http://schemas.openxmlformats.org/officeDocument/2006/relationships/image" Target="../media/image8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2.wmf"/><Relationship Id="rId11" Type="http://schemas.openxmlformats.org/officeDocument/2006/relationships/image" Target="../media/image94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3.png"/><Relationship Id="rId4" Type="http://schemas.openxmlformats.org/officeDocument/2006/relationships/image" Target="../media/image81.png"/><Relationship Id="rId9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3.emf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1.png"/><Relationship Id="rId5" Type="http://schemas.openxmlformats.org/officeDocument/2006/relationships/image" Target="../media/image720.png"/><Relationship Id="rId10" Type="http://schemas.openxmlformats.org/officeDocument/2006/relationships/image" Target="../media/image88.emf"/><Relationship Id="rId4" Type="http://schemas.openxmlformats.org/officeDocument/2006/relationships/image" Target="../media/image84.emf"/><Relationship Id="rId9" Type="http://schemas.openxmlformats.org/officeDocument/2006/relationships/image" Target="../media/image8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png"/><Relationship Id="rId3" Type="http://schemas.openxmlformats.org/officeDocument/2006/relationships/image" Target="../media/image92.png"/><Relationship Id="rId7" Type="http://schemas.openxmlformats.org/officeDocument/2006/relationships/image" Target="../media/image980.png"/><Relationship Id="rId12" Type="http://schemas.openxmlformats.org/officeDocument/2006/relationships/image" Target="../media/image10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0.png"/><Relationship Id="rId9" Type="http://schemas.openxmlformats.org/officeDocument/2006/relationships/image" Target="../media/image9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image" Target="../media/image950.png"/><Relationship Id="rId7" Type="http://schemas.openxmlformats.org/officeDocument/2006/relationships/image" Target="../media/image990.png"/><Relationship Id="rId12" Type="http://schemas.openxmlformats.org/officeDocument/2006/relationships/image" Target="../media/image10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0.png"/><Relationship Id="rId11" Type="http://schemas.openxmlformats.org/officeDocument/2006/relationships/image" Target="../media/image107.png"/><Relationship Id="rId5" Type="http://schemas.openxmlformats.org/officeDocument/2006/relationships/image" Target="../media/image97.png"/><Relationship Id="rId10" Type="http://schemas.openxmlformats.org/officeDocument/2006/relationships/image" Target="../media/image106.png"/><Relationship Id="rId4" Type="http://schemas.openxmlformats.org/officeDocument/2006/relationships/image" Target="../media/image96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6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98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4.png"/><Relationship Id="rId5" Type="http://schemas.openxmlformats.org/officeDocument/2006/relationships/image" Target="../media/image106.png"/><Relationship Id="rId10" Type="http://schemas.openxmlformats.org/officeDocument/2006/relationships/image" Target="../media/image113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0.png"/><Relationship Id="rId3" Type="http://schemas.openxmlformats.org/officeDocument/2006/relationships/image" Target="../media/image1030.png"/><Relationship Id="rId7" Type="http://schemas.openxmlformats.org/officeDocument/2006/relationships/image" Target="../media/image1070.png"/><Relationship Id="rId2" Type="http://schemas.openxmlformats.org/officeDocument/2006/relationships/image" Target="../media/image10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0.png"/><Relationship Id="rId5" Type="http://schemas.openxmlformats.org/officeDocument/2006/relationships/image" Target="../media/image1050.png"/><Relationship Id="rId4" Type="http://schemas.openxmlformats.org/officeDocument/2006/relationships/image" Target="../media/image10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8.gif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26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27.jpeg"/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18.gi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2.png"/><Relationship Id="rId20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28.jpeg"/><Relationship Id="rId4" Type="http://schemas.openxmlformats.org/officeDocument/2006/relationships/image" Target="../media/image26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Coordinate System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8017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Coordinate System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Let vector 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TW" sz="2400" dirty="0">
                        <a:latin typeface="Script MT Bold" pitchFamily="66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a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basis</a:t>
                </a:r>
                <a:r>
                  <a:rPr lang="en-US" altLang="zh-TW" sz="2400" dirty="0"/>
                  <a:t> for a subspace R</a:t>
                </a:r>
                <a:r>
                  <a:rPr lang="en-US" altLang="zh-TW" sz="2400" baseline="30000" dirty="0"/>
                  <a:t>n</a:t>
                </a:r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For any v in R</a:t>
                </a:r>
                <a:r>
                  <a:rPr lang="en-US" altLang="zh-TW" sz="2400" baseline="30000" dirty="0"/>
                  <a:t>n</a:t>
                </a:r>
                <a:r>
                  <a:rPr lang="en-US" altLang="zh-TW" sz="2400" dirty="0"/>
                  <a:t>, there are unique scalars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575" y="4335248"/>
            <a:ext cx="1933148" cy="18417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656373" y="4391149"/>
                <a:ext cx="39570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 smtClean="0">
                        <a:solidFill>
                          <a:srgbClr val="FF0000"/>
                        </a:solidFill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  <m:r>
                      <a:rPr lang="en-US" altLang="zh-TW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-coordinate vector of v: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373" y="4391149"/>
                <a:ext cx="3957036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0465" r="-169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899964" y="4945154"/>
                <a:ext cx="1549735" cy="62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 smtClean="0">
                              <a:solidFill>
                                <a:srgbClr val="FF0000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64" y="4945154"/>
                <a:ext cx="1549735" cy="62190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797419" y="2632201"/>
                <a:ext cx="39672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 smtClean="0">
                        <a:solidFill>
                          <a:srgbClr val="FF0000"/>
                        </a:solidFill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is a coordinate system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419" y="2632201"/>
                <a:ext cx="3967249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右箭號 9"/>
          <p:cNvSpPr/>
          <p:nvPr/>
        </p:nvSpPr>
        <p:spPr>
          <a:xfrm>
            <a:off x="3046737" y="2632201"/>
            <a:ext cx="588154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165922" y="5597841"/>
                <a:ext cx="24665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</a:t>
                </a:r>
                <a:r>
                  <a:rPr lang="zh-TW" altLang="en-US" sz="2400" dirty="0"/>
                  <a:t>用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FF0000"/>
                        </a:solidFill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</m:oMath>
                </a14:m>
                <a:r>
                  <a:rPr lang="zh-TW" altLang="en-US" sz="2400" dirty="0"/>
                  <a:t> 的觀點來看原來的 </a:t>
                </a:r>
                <a:r>
                  <a:rPr lang="en-US" altLang="zh-TW" sz="2400" dirty="0"/>
                  <a:t>v)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922" y="5597841"/>
                <a:ext cx="2466537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3704" t="-656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9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0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Coordinate System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90395" y="3063465"/>
                <a:ext cx="1549735" cy="62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 smtClean="0">
                              <a:solidFill>
                                <a:srgbClr val="FF0000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395" y="3063465"/>
                <a:ext cx="1549735" cy="6219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>
            <a:off x="1772799" y="3628086"/>
            <a:ext cx="24674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左大括弧 7"/>
          <p:cNvSpPr/>
          <p:nvPr/>
        </p:nvSpPr>
        <p:spPr>
          <a:xfrm rot="5400000">
            <a:off x="2008074" y="2584142"/>
            <a:ext cx="196645" cy="958646"/>
          </a:xfrm>
          <a:prstGeom prst="leftBrace">
            <a:avLst>
              <a:gd name="adj1" fmla="val 132333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589159" y="2202332"/>
                <a:ext cx="335566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3200" dirty="0">
                          <a:latin typeface="Script MT Bold" pitchFamily="66" charset="0"/>
                          <a:sym typeface="Symbol" pitchFamily="18" charset="2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TW" sz="3200" dirty="0">
                          <a:latin typeface="Script MT Bold" pitchFamily="66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159" y="2202332"/>
                <a:ext cx="335566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439767" y="2237234"/>
            <a:ext cx="133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50"/>
                </a:solidFill>
              </a:rPr>
              <a:t>vector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009382" y="3988378"/>
            <a:ext cx="133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vector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589159" y="4023204"/>
                <a:ext cx="3124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3200" b="0" i="0" dirty="0" smtClean="0">
                          <a:latin typeface="Script MT Bold" pitchFamily="66" charset="0"/>
                          <a:sym typeface="Symbol" pitchFamily="18" charset="2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TW" sz="3200" dirty="0" smtClean="0">
                          <a:latin typeface="Script MT Bold" pitchFamily="66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159" y="4023204"/>
                <a:ext cx="3124125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>
            <a:off x="1896171" y="3628086"/>
            <a:ext cx="689549" cy="47669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3160796" y="4293987"/>
            <a:ext cx="138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9" idx="1"/>
          </p:cNvCxnSpPr>
          <p:nvPr/>
        </p:nvCxnSpPr>
        <p:spPr>
          <a:xfrm flipV="1">
            <a:off x="2729737" y="2494720"/>
            <a:ext cx="18594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651199" y="4534847"/>
            <a:ext cx="3000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(standard vectors)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970836" y="5235123"/>
                <a:ext cx="54681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>
                        <a:latin typeface="Script MT Bold" pitchFamily="66" charset="0"/>
                        <a:sym typeface="Symbol" pitchFamily="18" charset="2"/>
                      </a:rPr>
                      <m:t>E</m:t>
                    </m:r>
                    <m:r>
                      <a:rPr lang="en-US" altLang="zh-TW" sz="2800" i="1" dirty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altLang="zh-TW" sz="2800" b="0" i="0" dirty="0">
                    <a:solidFill>
                      <a:srgbClr val="252525"/>
                    </a:solidFill>
                    <a:effectLst/>
                    <a:latin typeface="Arial" panose="020B0604020202020204" pitchFamily="34" charset="0"/>
                  </a:rPr>
                  <a:t> is Cartesian coordinate system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36" y="5235123"/>
                <a:ext cx="5468164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5116" r="-1003" b="-29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6294870" y="5246545"/>
            <a:ext cx="2220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TW" altLang="en-US" sz="28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直角坐標系</a:t>
            </a:r>
            <a:r>
              <a:rPr lang="en-US" altLang="zh-TW" sz="28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)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282179" y="5964405"/>
                <a:ext cx="1981484" cy="554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m:rPr>
                            <m:nor/>
                          </m:rPr>
                          <a:rPr lang="en-US" altLang="zh-TW" sz="2800" b="0" i="0" dirty="0" smtClean="0">
                            <a:solidFill>
                              <a:schemeClr val="tx1"/>
                            </a:solidFill>
                            <a:latin typeface="Script MT Bold" pitchFamily="66" charset="0"/>
                            <a:sym typeface="Symbol" pitchFamily="18" charset="2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altLang="zh-TW" sz="2800" dirty="0"/>
                  <a:t>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179" y="5964405"/>
                <a:ext cx="1981484" cy="5541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20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/>
      <p:bldP spid="11" grpId="0"/>
      <p:bldP spid="12" grpId="0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52525"/>
                </a:solidFill>
              </a:rPr>
              <a:t>Other System → Cartesian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11460" y="1875505"/>
                <a:ext cx="2794098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b="0" i="0" dirty="0" smtClean="0">
                          <a:solidFill>
                            <a:schemeClr val="tx1"/>
                          </a:solidFill>
                          <a:latin typeface="Script MT Bold" pitchFamily="66" charset="0"/>
                          <a:sym typeface="Symbol" pitchFamily="18" charset="2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solidFill>
                            <a:schemeClr val="tx1"/>
                          </a:solidFill>
                          <a:latin typeface="Script MT Bold" pitchFamily="66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60" y="1875505"/>
                <a:ext cx="2794098" cy="10665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11460" y="4280532"/>
                <a:ext cx="2503954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b="0" i="0" dirty="0" smtClean="0">
                          <a:solidFill>
                            <a:schemeClr val="tx1"/>
                          </a:solidFill>
                          <a:latin typeface="Script MT Bold" pitchFamily="66" charset="0"/>
                          <a:sym typeface="Symbol" pitchFamily="18" charset="2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solidFill>
                            <a:schemeClr val="tx1"/>
                          </a:solidFill>
                          <a:latin typeface="Script MT Bold" pitchFamily="66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60" y="4280532"/>
                <a:ext cx="2503954" cy="10689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303080" y="1837531"/>
                <a:ext cx="2706574" cy="1066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 smtClean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80" y="1837531"/>
                <a:ext cx="2706574" cy="10665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220564" y="4234960"/>
                <a:ext cx="2706574" cy="1066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b="0" i="0" dirty="0" smtClean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C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564" y="4234960"/>
                <a:ext cx="2706574" cy="10665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3220564" y="2974346"/>
                <a:ext cx="4739580" cy="1066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564" y="2974346"/>
                <a:ext cx="4739580" cy="10665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225450" y="2958412"/>
                <a:ext cx="1469387" cy="10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450" y="2958412"/>
                <a:ext cx="1469387" cy="109844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322991" y="5369200"/>
                <a:ext cx="4739580" cy="1066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eqAr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991" y="5369200"/>
                <a:ext cx="4739580" cy="106657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225450" y="5353266"/>
                <a:ext cx="1469387" cy="10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450" y="5353266"/>
                <a:ext cx="1469387" cy="109844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93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52525"/>
                </a:solidFill>
              </a:rPr>
              <a:t>Other System → Cartesian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Let vector 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TW" dirty="0">
                        <a:latin typeface="Script MT Bold" pitchFamily="66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be a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basis</a:t>
                </a:r>
                <a:r>
                  <a:rPr lang="en-US" altLang="zh-TW" dirty="0"/>
                  <a:t> for a subspace R</a:t>
                </a:r>
                <a:r>
                  <a:rPr lang="en-US" altLang="zh-TW" baseline="30000" dirty="0"/>
                  <a:t>n</a:t>
                </a:r>
              </a:p>
              <a:p>
                <a:r>
                  <a:rPr lang="en-US" altLang="zh-TW" dirty="0"/>
                  <a:t>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dirty="0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262077" y="3765236"/>
                <a:ext cx="4159534" cy="5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m:rPr>
                            <m:nor/>
                          </m:rPr>
                          <a:rPr lang="en-US" altLang="zh-TW" sz="2800" dirty="0" smtClean="0">
                            <a:solidFill>
                              <a:schemeClr val="tx1"/>
                            </a:solidFill>
                            <a:latin typeface="Script MT Bold" pitchFamily="66" charset="0"/>
                            <a:sym typeface="Symbol" pitchFamily="18" charset="2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altLang="zh-TW" sz="2800" dirty="0"/>
                  <a:t>, how to find v?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77" y="3765236"/>
                <a:ext cx="4159534" cy="555730"/>
              </a:xfrm>
              <a:prstGeom prst="rect">
                <a:avLst/>
              </a:prstGeom>
              <a:blipFill rotWithShape="0">
                <a:blip r:embed="rId3"/>
                <a:stretch>
                  <a:fillRect l="-2933" t="-10989" r="-2639" b="-252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544717" y="5756169"/>
                <a:ext cx="1981484" cy="5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m:rPr>
                            <m:nor/>
                          </m:rPr>
                          <a:rPr lang="en-US" altLang="zh-TW" sz="2800" dirty="0" smtClean="0">
                            <a:solidFill>
                              <a:schemeClr val="tx1"/>
                            </a:solidFill>
                            <a:latin typeface="Script MT Bold" pitchFamily="66" charset="0"/>
                            <a:sym typeface="Symbol" pitchFamily="18" charset="2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altLang="zh-TW" sz="2800" dirty="0"/>
                  <a:t>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717" y="5756169"/>
                <a:ext cx="1981484" cy="5557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262077" y="4983438"/>
                <a:ext cx="46291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77" y="4983438"/>
                <a:ext cx="462915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605968" y="3199727"/>
                <a:ext cx="2041212" cy="1679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 smtClean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968" y="3199727"/>
                <a:ext cx="2041212" cy="167975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3151551" y="5788679"/>
            <a:ext cx="4159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tx1"/>
                </a:solidFill>
              </a:rPr>
              <a:t>(matrix-vector product)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638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52525"/>
                </a:solidFill>
              </a:rPr>
              <a:t>Cartesian → Other System</a:t>
            </a:r>
            <a:endParaRPr lang="zh-TW" alt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717730" y="2040229"/>
            <a:ext cx="14077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/>
              <a:t>find [</a:t>
            </a:r>
            <a:r>
              <a:rPr lang="en-US" altLang="zh-TW" sz="2800" b="1" dirty="0"/>
              <a:t>v</a:t>
            </a:r>
            <a:r>
              <a:rPr lang="en-US" altLang="zh-TW" sz="2800" dirty="0"/>
              <a:t>]</a:t>
            </a:r>
            <a:r>
              <a:rPr lang="en-US" altLang="zh-TW" sz="2800" baseline="-25000" dirty="0">
                <a:latin typeface="Script MT Bold" pitchFamily="66" charset="0"/>
                <a:sym typeface="Symbol" pitchFamily="18" charset="2"/>
              </a:rPr>
              <a:t>B</a:t>
            </a:r>
            <a:endParaRPr lang="en-US" altLang="zh-TW" sz="2800" dirty="0"/>
          </a:p>
        </p:txBody>
      </p:sp>
      <p:pic>
        <p:nvPicPr>
          <p:cNvPr id="6" name="Picture 1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58" y="3154121"/>
            <a:ext cx="5163509" cy="971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50558" y="1852940"/>
                <a:ext cx="1289584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58" y="1852940"/>
                <a:ext cx="1289584" cy="9742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596934" y="1814719"/>
                <a:ext cx="2609432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dirty="0" smtClean="0">
                          <a:latin typeface="Script MT Bold" pitchFamily="66" charset="0"/>
                          <a:sym typeface="Symbol" pitchFamily="18" charset="2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latin typeface="Script MT Bold" pitchFamily="66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i="1" dirty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i="1" dirty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b="0" i="1" dirty="0" smtClean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934" y="1814719"/>
                <a:ext cx="2609432" cy="9742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6463034" y="3011536"/>
                <a:ext cx="1726114" cy="1230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[</a:t>
                </a:r>
                <a:r>
                  <a:rPr lang="en-US" altLang="zh-TW" sz="2800" b="1" dirty="0"/>
                  <a:t>v</a:t>
                </a:r>
                <a:r>
                  <a:rPr lang="en-US" altLang="zh-TW" sz="2800" dirty="0"/>
                  <a:t>]</a:t>
                </a:r>
                <a:r>
                  <a:rPr lang="en-US" altLang="zh-TW" sz="2800" baseline="-25000" dirty="0">
                    <a:latin typeface="Script MT Bold" pitchFamily="66" charset="0"/>
                    <a:sym typeface="Symbol" pitchFamily="18" charset="2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3034" y="3011536"/>
                <a:ext cx="1726114" cy="1230530"/>
              </a:xfrm>
              <a:prstGeom prst="rect">
                <a:avLst/>
              </a:prstGeom>
              <a:blipFill rotWithShape="0">
                <a:blip r:embed="rId5"/>
                <a:stretch>
                  <a:fillRect l="-70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402376" y="5760303"/>
                <a:ext cx="1745286" cy="46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376" y="5760303"/>
                <a:ext cx="1745286" cy="4633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向右箭號 15"/>
          <p:cNvSpPr/>
          <p:nvPr/>
        </p:nvSpPr>
        <p:spPr>
          <a:xfrm>
            <a:off x="3565100" y="5819580"/>
            <a:ext cx="664000" cy="352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409157" y="5705498"/>
                <a:ext cx="2103204" cy="471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57" y="5705498"/>
                <a:ext cx="2103204" cy="47115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6550461" y="5338027"/>
                <a:ext cx="1386855" cy="12317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0461" y="5338027"/>
                <a:ext cx="1386855" cy="123174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000407" y="4374346"/>
                <a:ext cx="2279470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07" y="4374346"/>
                <a:ext cx="2279470" cy="97424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3529730" y="4609401"/>
            <a:ext cx="251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 is invertible (?) 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351270" y="4571128"/>
            <a:ext cx="216408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independent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66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18" grpId="0"/>
      <p:bldP spid="19" grpId="0"/>
      <p:bldP spid="20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>
                    <a:solidFill>
                      <a:srgbClr val="252525"/>
                    </a:solidFill>
                  </a:rPr>
                  <a:t>Cartesian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2525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zh-TW" dirty="0">
                    <a:solidFill>
                      <a:srgbClr val="252525"/>
                    </a:solidFill>
                  </a:rPr>
                  <a:t> Other System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B</a:t>
            </a:r>
            <a:r>
              <a:rPr lang="en-US" altLang="zh-TW" i="1" baseline="30000" dirty="0">
                <a:latin typeface="Academy Engraved LET" pitchFamily="2" charset="0"/>
                <a:sym typeface="Symbol" pitchFamily="18" charset="2"/>
              </a:rPr>
              <a:t>  </a:t>
            </a:r>
            <a:r>
              <a:rPr lang="en-US" altLang="zh-TW" dirty="0"/>
              <a:t>=</a:t>
            </a:r>
            <a:r>
              <a:rPr lang="en-US" altLang="zh-TW" i="1" dirty="0"/>
              <a:t> </a:t>
            </a:r>
            <a:r>
              <a:rPr lang="en-US" altLang="zh-TW" dirty="0"/>
              <a:t>{</a:t>
            </a:r>
            <a:r>
              <a:rPr lang="en-US" altLang="zh-TW" b="1" dirty="0"/>
              <a:t>b</a:t>
            </a:r>
            <a:r>
              <a:rPr lang="en-US" altLang="zh-TW" baseline="-25000" dirty="0"/>
              <a:t>1 </a:t>
            </a:r>
            <a:r>
              <a:rPr lang="en-US" altLang="zh-TW" dirty="0"/>
              <a:t>, </a:t>
            </a:r>
            <a:r>
              <a:rPr lang="en-US" altLang="zh-TW" b="1" dirty="0"/>
              <a:t>b</a:t>
            </a:r>
            <a:r>
              <a:rPr lang="en-US" altLang="zh-TW" baseline="-25000" dirty="0"/>
              <a:t>2 </a:t>
            </a:r>
            <a:r>
              <a:rPr lang="en-US" altLang="zh-TW" dirty="0"/>
              <a:t>, </a:t>
            </a:r>
            <a:r>
              <a:rPr lang="en-US" altLang="zh-TW" dirty="0">
                <a:sym typeface="MT Extra" pitchFamily="18" charset="2"/>
              </a:rPr>
              <a:t>,</a:t>
            </a:r>
            <a:r>
              <a:rPr lang="en-US" altLang="zh-TW" dirty="0"/>
              <a:t> </a:t>
            </a:r>
            <a:r>
              <a:rPr lang="en-US" altLang="zh-TW" b="1" dirty="0" err="1"/>
              <a:t>b</a:t>
            </a:r>
            <a:r>
              <a:rPr lang="en-US" altLang="zh-TW" i="1" baseline="-25000" dirty="0" err="1"/>
              <a:t>n</a:t>
            </a:r>
            <a:r>
              <a:rPr lang="en-US" altLang="zh-TW" dirty="0"/>
              <a:t>}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549388" y="5528894"/>
                <a:ext cx="7131050" cy="5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TW" sz="2800" dirty="0">
                        <a:latin typeface="Script MT Bold" pitchFamily="66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800" dirty="0"/>
                  <a:t> be a basis of R</a:t>
                </a:r>
                <a:r>
                  <a:rPr lang="en-US" altLang="zh-TW" sz="2800" baseline="30000" dirty="0"/>
                  <a:t>n</a:t>
                </a:r>
                <a:r>
                  <a:rPr lang="en-US" altLang="zh-TW" sz="28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nor/>
                          </m:rPr>
                          <a:rPr lang="en-US" altLang="zh-TW" sz="2800" dirty="0">
                            <a:latin typeface="Script MT Bold" pitchFamily="66" charset="0"/>
                            <a:sym typeface="Symbol" pitchFamily="18" charset="2"/>
                          </a:rPr>
                          <m:t>B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88" y="5528894"/>
                <a:ext cx="7131050" cy="555730"/>
              </a:xfrm>
              <a:prstGeom prst="rect">
                <a:avLst/>
              </a:prstGeom>
              <a:blipFill>
                <a:blip r:embed="rId3"/>
                <a:stretch>
                  <a:fillRect l="-1709" t="-10989" b="-252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410563" y="5528894"/>
                <a:ext cx="5397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63" y="5528894"/>
                <a:ext cx="53975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6385560" y="6148220"/>
            <a:ext cx="275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(Standard vector)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453006" y="3135414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006" y="3135414"/>
                <a:ext cx="28783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806599" y="3230609"/>
                <a:ext cx="826701" cy="46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599" y="3230609"/>
                <a:ext cx="826701" cy="4633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2"/>
          <p:cNvSpPr/>
          <p:nvPr/>
        </p:nvSpPr>
        <p:spPr>
          <a:xfrm>
            <a:off x="1960733" y="2955994"/>
            <a:ext cx="4693920" cy="395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flipH="1">
            <a:off x="1960733" y="3422660"/>
            <a:ext cx="4693920" cy="395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256091" y="2435212"/>
                <a:ext cx="2103204" cy="471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091" y="2435212"/>
                <a:ext cx="2103204" cy="47115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435050" y="3815034"/>
                <a:ext cx="1745286" cy="46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050" y="3815034"/>
                <a:ext cx="1745286" cy="46339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452382" y="3614533"/>
                <a:ext cx="1097480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82" y="3614533"/>
                <a:ext cx="1097480" cy="158742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700372" y="4614480"/>
            <a:ext cx="35381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= </a:t>
            </a:r>
            <a:r>
              <a:rPr lang="en-US" altLang="zh-TW" sz="2800" i="1" dirty="0"/>
              <a:t>c</a:t>
            </a:r>
            <a:r>
              <a:rPr lang="en-US" altLang="zh-TW" sz="2800" baseline="-25000" dirty="0"/>
              <a:t>1</a:t>
            </a:r>
            <a:r>
              <a:rPr lang="en-US" altLang="zh-TW" sz="2800" b="1" dirty="0"/>
              <a:t>b</a:t>
            </a:r>
            <a:r>
              <a:rPr lang="en-US" altLang="zh-TW" sz="2800" baseline="-25000" dirty="0"/>
              <a:t>1 </a:t>
            </a:r>
            <a:r>
              <a:rPr lang="en-US" altLang="zh-TW" sz="2800" dirty="0"/>
              <a:t>+ </a:t>
            </a:r>
            <a:r>
              <a:rPr lang="en-US" altLang="zh-TW" sz="2800" i="1" dirty="0"/>
              <a:t>c</a:t>
            </a:r>
            <a:r>
              <a:rPr lang="en-US" altLang="zh-TW" sz="2800" baseline="-25000" dirty="0"/>
              <a:t>2</a:t>
            </a:r>
            <a:r>
              <a:rPr lang="en-US" altLang="zh-TW" sz="2800" b="1" dirty="0"/>
              <a:t>b</a:t>
            </a:r>
            <a:r>
              <a:rPr lang="en-US" altLang="zh-TW" sz="2800" baseline="-25000" dirty="0"/>
              <a:t>2 </a:t>
            </a:r>
            <a:r>
              <a:rPr lang="en-US" altLang="zh-TW" sz="2800" dirty="0"/>
              <a:t>+ </a:t>
            </a:r>
            <a:r>
              <a:rPr lang="en-US" altLang="zh-TW" sz="2800" dirty="0">
                <a:sym typeface="MT Extra" pitchFamily="18" charset="2"/>
              </a:rPr>
              <a:t> + </a:t>
            </a:r>
            <a:r>
              <a:rPr lang="en-US" altLang="zh-TW" sz="2800" i="1" dirty="0" err="1"/>
              <a:t>c</a:t>
            </a:r>
            <a:r>
              <a:rPr lang="en-US" altLang="zh-TW" sz="2800" i="1" baseline="-25000" dirty="0" err="1"/>
              <a:t>n</a:t>
            </a:r>
            <a:r>
              <a:rPr lang="en-US" altLang="zh-TW" sz="2800" b="1" dirty="0" err="1"/>
              <a:t>b</a:t>
            </a:r>
            <a:r>
              <a:rPr lang="en-US" altLang="zh-TW" sz="2800" i="1" baseline="-25000" dirty="0" err="1"/>
              <a:t>n</a:t>
            </a:r>
            <a:endParaRPr lang="en-US" altLang="zh-TW" sz="2800" dirty="0"/>
          </a:p>
        </p:txBody>
      </p:sp>
      <p:sp>
        <p:nvSpPr>
          <p:cNvPr id="20" name="手繪多邊形 19"/>
          <p:cNvSpPr/>
          <p:nvPr/>
        </p:nvSpPr>
        <p:spPr>
          <a:xfrm>
            <a:off x="630920" y="3381829"/>
            <a:ext cx="787574" cy="1277257"/>
          </a:xfrm>
          <a:custGeom>
            <a:avLst/>
            <a:gdLst>
              <a:gd name="connsiteX0" fmla="*/ 530223 w 530223"/>
              <a:gd name="connsiteY0" fmla="*/ 0 h 1277257"/>
              <a:gd name="connsiteX1" fmla="*/ 22223 w 530223"/>
              <a:gd name="connsiteY1" fmla="*/ 217714 h 1277257"/>
              <a:gd name="connsiteX2" fmla="*/ 138337 w 530223"/>
              <a:gd name="connsiteY2" fmla="*/ 1277257 h 127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223" h="1277257">
                <a:moveTo>
                  <a:pt x="530223" y="0"/>
                </a:moveTo>
                <a:cubicBezTo>
                  <a:pt x="308880" y="2419"/>
                  <a:pt x="87537" y="4838"/>
                  <a:pt x="22223" y="217714"/>
                </a:cubicBezTo>
                <a:cubicBezTo>
                  <a:pt x="-43091" y="430590"/>
                  <a:pt x="47623" y="853923"/>
                  <a:pt x="138337" y="1277257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1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/>
      <p:bldP spid="16" grpId="0"/>
      <p:bldP spid="18" grpId="0"/>
      <p:bldP spid="19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Changing Coordinates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552569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Equation of ellipse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290759"/>
            <a:ext cx="4086225" cy="28860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911" y="2138358"/>
            <a:ext cx="3676650" cy="3190875"/>
          </a:xfrm>
          <a:prstGeom prst="rect">
            <a:avLst/>
          </a:prstGeom>
        </p:spPr>
      </p:pic>
      <p:cxnSp>
        <p:nvCxnSpPr>
          <p:cNvPr id="6" name="Straight Connector 28"/>
          <p:cNvCxnSpPr/>
          <p:nvPr/>
        </p:nvCxnSpPr>
        <p:spPr>
          <a:xfrm>
            <a:off x="2639677" y="3609570"/>
            <a:ext cx="1719597" cy="0"/>
          </a:xfrm>
          <a:prstGeom prst="line">
            <a:avLst/>
          </a:prstGeom>
          <a:ln w="28575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264526" y="3216485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3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11" name="Straight Connector 28"/>
          <p:cNvCxnSpPr/>
          <p:nvPr/>
        </p:nvCxnSpPr>
        <p:spPr>
          <a:xfrm>
            <a:off x="2399640" y="2526612"/>
            <a:ext cx="0" cy="1151540"/>
          </a:xfrm>
          <a:prstGeom prst="line">
            <a:avLst/>
          </a:prstGeom>
          <a:ln w="28575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014837" y="2871549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680126"/>
              </p:ext>
            </p:extLst>
          </p:nvPr>
        </p:nvGraphicFramePr>
        <p:xfrm>
          <a:off x="1808389" y="5329233"/>
          <a:ext cx="1726746" cy="98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方程式" r:id="rId6" imgW="736560" imgH="419040" progId="Equation.3">
                  <p:embed/>
                </p:oleObj>
              </mc:Choice>
              <mc:Fallback>
                <p:oleObj name="方程式" r:id="rId6" imgW="736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389" y="5329233"/>
                        <a:ext cx="1726746" cy="9816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580771" y="5629958"/>
            <a:ext cx="76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?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28"/>
          <p:cNvCxnSpPr/>
          <p:nvPr/>
        </p:nvCxnSpPr>
        <p:spPr>
          <a:xfrm flipV="1">
            <a:off x="6981834" y="2439083"/>
            <a:ext cx="1302368" cy="1294712"/>
          </a:xfrm>
          <a:prstGeom prst="line">
            <a:avLst/>
          </a:prstGeom>
          <a:ln w="28575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513864" y="2985652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3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20" name="Straight Connector 28"/>
          <p:cNvCxnSpPr/>
          <p:nvPr/>
        </p:nvCxnSpPr>
        <p:spPr>
          <a:xfrm>
            <a:off x="6101062" y="2985652"/>
            <a:ext cx="864338" cy="748143"/>
          </a:xfrm>
          <a:prstGeom prst="line">
            <a:avLst/>
          </a:prstGeom>
          <a:ln w="28575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391916" y="2965886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5" name="弧形箭號 (下彎) 24"/>
          <p:cNvSpPr/>
          <p:nvPr/>
        </p:nvSpPr>
        <p:spPr>
          <a:xfrm>
            <a:off x="4130704" y="2302527"/>
            <a:ext cx="1741788" cy="51775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053406" y="1829094"/>
            <a:ext cx="18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Rotate 45◦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444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7" grpId="0"/>
      <p:bldP spid="24" grpId="0"/>
      <p:bldP spid="25" grpId="0" animBg="1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Equation of ellipse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25" y="2472186"/>
            <a:ext cx="3676650" cy="3190875"/>
          </a:xfrm>
          <a:prstGeom prst="rect">
            <a:avLst/>
          </a:prstGeom>
        </p:spPr>
      </p:pic>
      <p:cxnSp>
        <p:nvCxnSpPr>
          <p:cNvPr id="5" name="Straight Connector 28"/>
          <p:cNvCxnSpPr/>
          <p:nvPr/>
        </p:nvCxnSpPr>
        <p:spPr>
          <a:xfrm flipV="1">
            <a:off x="2424348" y="2772911"/>
            <a:ext cx="1302368" cy="1294712"/>
          </a:xfrm>
          <a:prstGeom prst="line">
            <a:avLst/>
          </a:prstGeom>
          <a:ln w="28575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956378" y="3319480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3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7" name="Straight Connector 28"/>
          <p:cNvCxnSpPr/>
          <p:nvPr/>
        </p:nvCxnSpPr>
        <p:spPr>
          <a:xfrm>
            <a:off x="1543576" y="3319480"/>
            <a:ext cx="864338" cy="748143"/>
          </a:xfrm>
          <a:prstGeom prst="line">
            <a:avLst/>
          </a:prstGeom>
          <a:ln w="28575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834430" y="3299714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991976"/>
              </p:ext>
            </p:extLst>
          </p:nvPr>
        </p:nvGraphicFramePr>
        <p:xfrm>
          <a:off x="6283726" y="5542423"/>
          <a:ext cx="2205425" cy="90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方程式" r:id="rId5" imgW="1016000" imgH="419100" progId="Equation.3">
                  <p:embed/>
                </p:oleObj>
              </mc:Choice>
              <mc:Fallback>
                <p:oleObj name="方程式" r:id="rId5" imgW="1016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726" y="5542423"/>
                        <a:ext cx="2205425" cy="909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2407914" y="1724042"/>
            <a:ext cx="422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 another coordinate system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991779" y="1909056"/>
                <a:ext cx="2814425" cy="1527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latin typeface="Script MT Bold" pitchFamily="66" charset="0"/>
                    <a:sym typeface="Symbol" pitchFamily="18" charset="2"/>
                  </a:rPr>
                  <a:t>B</a:t>
                </a:r>
                <a:r>
                  <a:rPr lang="en-US" altLang="zh-TW" sz="2800" i="1" baseline="30000" dirty="0">
                    <a:latin typeface="Academy Engraved LET" pitchFamily="2" charset="0"/>
                    <a:sym typeface="Symbol" pitchFamily="18" charset="2"/>
                  </a:rPr>
                  <a:t>  </a:t>
                </a:r>
                <a:r>
                  <a:rPr lang="en-US" altLang="zh-TW" sz="2800" dirty="0"/>
                  <a:t>=</a:t>
                </a:r>
                <a:r>
                  <a:rPr lang="en-US" altLang="zh-TW" sz="2800" i="1" dirty="0"/>
                  <a:t> </a:t>
                </a:r>
                <a:r>
                  <a:rPr lang="en-US" altLang="zh-TW" sz="2800" dirty="0"/>
                  <a:t>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altLang="zh-TW" sz="2800" dirty="0"/>
                  <a:t>}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779" y="1909056"/>
                <a:ext cx="2814425" cy="1527149"/>
              </a:xfrm>
              <a:prstGeom prst="rect">
                <a:avLst/>
              </a:prstGeom>
              <a:blipFill rotWithShape="0">
                <a:blip r:embed="rId7"/>
                <a:stretch>
                  <a:fillRect l="-4545" r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965767" y="1596278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767" y="1596278"/>
                <a:ext cx="36138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882427" y="1590565"/>
                <a:ext cx="36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427" y="1590565"/>
                <a:ext cx="36849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0000" r="-666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916275" y="3668764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275" y="3668764"/>
                <a:ext cx="36138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0000" r="-500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637626" y="3693469"/>
                <a:ext cx="36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626" y="3693469"/>
                <a:ext cx="36849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666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/>
          <p:nvPr/>
        </p:nvCxnSpPr>
        <p:spPr>
          <a:xfrm flipV="1">
            <a:off x="2497158" y="3648710"/>
            <a:ext cx="446665" cy="427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1813983" y="3620958"/>
            <a:ext cx="506781" cy="455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44" y="3693469"/>
            <a:ext cx="1816823" cy="888225"/>
          </a:xfrm>
          <a:prstGeom prst="rect">
            <a:avLst/>
          </a:prstGeom>
        </p:spPr>
      </p:pic>
      <p:pic>
        <p:nvPicPr>
          <p:cNvPr id="23" name="Picture 5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84" y="3677772"/>
            <a:ext cx="2115830" cy="912711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3475853" y="471871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What is the equation of the ellipse in the new coordinate system?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74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Equation of ellipse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44" y="2019464"/>
            <a:ext cx="1816823" cy="888225"/>
          </a:xfrm>
          <a:prstGeom prst="rect">
            <a:avLst/>
          </a:prstGeom>
        </p:spPr>
      </p:pic>
      <p:pic>
        <p:nvPicPr>
          <p:cNvPr id="5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48" y="1994977"/>
            <a:ext cx="2115830" cy="912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700925" y="1484596"/>
                <a:ext cx="2814425" cy="1527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latin typeface="Script MT Bold" pitchFamily="66" charset="0"/>
                    <a:sym typeface="Symbol" pitchFamily="18" charset="2"/>
                  </a:rPr>
                  <a:t>B</a:t>
                </a:r>
                <a:r>
                  <a:rPr lang="en-US" altLang="zh-TW" sz="2800" i="1" baseline="30000" dirty="0">
                    <a:latin typeface="Academy Engraved LET" pitchFamily="2" charset="0"/>
                    <a:sym typeface="Symbol" pitchFamily="18" charset="2"/>
                  </a:rPr>
                  <a:t>  </a:t>
                </a:r>
                <a:r>
                  <a:rPr lang="en-US" altLang="zh-TW" sz="2800" dirty="0"/>
                  <a:t>=</a:t>
                </a:r>
                <a:r>
                  <a:rPr lang="en-US" altLang="zh-TW" sz="2800" i="1" dirty="0"/>
                  <a:t> </a:t>
                </a:r>
                <a:r>
                  <a:rPr lang="en-US" altLang="zh-TW" sz="2800" dirty="0"/>
                  <a:t>{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altLang="zh-TW" sz="2800" dirty="0"/>
                  <a:t>}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925" y="1484596"/>
                <a:ext cx="2814425" cy="1527149"/>
              </a:xfrm>
              <a:prstGeom prst="rect">
                <a:avLst/>
              </a:prstGeom>
              <a:blipFill rotWithShape="0">
                <a:blip r:embed="rId5"/>
                <a:stretch>
                  <a:fillRect l="-4329" r="-32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225691"/>
              </p:ext>
            </p:extLst>
          </p:nvPr>
        </p:nvGraphicFramePr>
        <p:xfrm>
          <a:off x="763844" y="3337114"/>
          <a:ext cx="2205425" cy="90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方程式" r:id="rId6" imgW="1016000" imgH="419100" progId="Equation.3">
                  <p:embed/>
                </p:oleObj>
              </mc:Choice>
              <mc:Fallback>
                <p:oleObj name="方程式" r:id="rId6" imgW="1016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844" y="3337114"/>
                        <a:ext cx="2205425" cy="909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474" y="4675729"/>
            <a:ext cx="1755193" cy="376821"/>
          </a:xfrm>
          <a:prstGeom prst="rect">
            <a:avLst/>
          </a:prstGeom>
        </p:spPr>
      </p:pic>
      <p:pic>
        <p:nvPicPr>
          <p:cNvPr id="11" name="Picture 2" descr="latex-image-1.pd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463" y="3214068"/>
            <a:ext cx="5638800" cy="965200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446842" y="5450849"/>
            <a:ext cx="8458200" cy="927100"/>
            <a:chOff x="446842" y="5450849"/>
            <a:chExt cx="8458200" cy="927100"/>
          </a:xfrm>
        </p:grpSpPr>
        <p:pic>
          <p:nvPicPr>
            <p:cNvPr id="10" name="Picture 8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42" y="5450849"/>
              <a:ext cx="8458200" cy="9271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1672255" y="5517885"/>
              <a:ext cx="451820" cy="607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83840" y="5768349"/>
              <a:ext cx="628650" cy="304800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2969268" y="5307228"/>
            <a:ext cx="3251917" cy="1176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223435" y="5311991"/>
            <a:ext cx="2863416" cy="1176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35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Coordinate Systems</a:t>
            </a:r>
          </a:p>
          <a:p>
            <a:pPr lvl="1"/>
            <a:r>
              <a:rPr lang="en-US" altLang="zh-TW" sz="2800" dirty="0"/>
              <a:t>Each coordinate system is a “</a:t>
            </a:r>
            <a:r>
              <a:rPr lang="en-US" altLang="zh-TW" sz="2800" i="1" dirty="0"/>
              <a:t>viewpoint</a:t>
            </a:r>
            <a:r>
              <a:rPr lang="en-US" altLang="zh-TW" sz="2800" dirty="0"/>
              <a:t>” for vector representation.</a:t>
            </a:r>
          </a:p>
          <a:p>
            <a:pPr lvl="2"/>
            <a:r>
              <a:rPr lang="en-US" altLang="zh-TW" sz="2400" dirty="0"/>
              <a:t>The same vector is represented differently in different coordinate systems.</a:t>
            </a:r>
          </a:p>
          <a:p>
            <a:pPr lvl="2"/>
            <a:r>
              <a:rPr lang="en-US" altLang="zh-TW" sz="2400" dirty="0"/>
              <a:t>Different vectors can have the same representation in different coordinate systems.</a:t>
            </a:r>
          </a:p>
          <a:p>
            <a:r>
              <a:rPr lang="en-US" altLang="zh-TW" dirty="0"/>
              <a:t>Changing Coordinates</a:t>
            </a:r>
          </a:p>
          <a:p>
            <a:r>
              <a:rPr lang="en-US" altLang="zh-TW" dirty="0"/>
              <a:t>Reference: textbook </a:t>
            </a:r>
            <a:r>
              <a:rPr lang="en-US" altLang="zh-TW" dirty="0" err="1"/>
              <a:t>Ch</a:t>
            </a:r>
            <a:r>
              <a:rPr lang="en-US" altLang="zh-TW" dirty="0"/>
              <a:t> 4.4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291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altLang="zh-TW" dirty="0"/>
              <a:t>Equation of hyperbola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4112" y="1904678"/>
            <a:ext cx="4554992" cy="35711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18838" y="5748101"/>
                <a:ext cx="3676584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38" y="5748101"/>
                <a:ext cx="3676584" cy="4128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714512" y="3788559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2" y="3788559"/>
                <a:ext cx="24173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073384" y="188621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384" y="188621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接點 8"/>
          <p:cNvCxnSpPr/>
          <p:nvPr/>
        </p:nvCxnSpPr>
        <p:spPr>
          <a:xfrm flipV="1">
            <a:off x="-264545" y="2451081"/>
            <a:ext cx="4615425" cy="2539229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24400" y="1789588"/>
            <a:ext cx="2114738" cy="3686255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076330" y="1658031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30" y="1658031"/>
                <a:ext cx="32060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6538" t="-6557" r="-38462" b="-360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095422" y="2567991"/>
                <a:ext cx="3125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422" y="2567991"/>
                <a:ext cx="31258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7451" t="-1639" r="-27451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2570970" y="3326894"/>
            <a:ext cx="703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30</a:t>
            </a:r>
            <a:r>
              <a:rPr lang="en-US" altLang="zh-TW" sz="2400" baseline="30000" dirty="0">
                <a:solidFill>
                  <a:srgbClr val="0000FF"/>
                </a:solidFill>
              </a:rPr>
              <a:t>◦</a:t>
            </a:r>
            <a:endParaRPr lang="zh-TW" altLang="en-US" sz="2400" baseline="30000" dirty="0">
              <a:solidFill>
                <a:srgbClr val="0000FF"/>
              </a:solidFill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5886" y="1658031"/>
            <a:ext cx="4825335" cy="4033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6247135" y="1772164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135" y="1772164"/>
                <a:ext cx="32060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6538" t="-6667" r="-38462" b="-3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8359057" y="3973225"/>
                <a:ext cx="3125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057" y="3973225"/>
                <a:ext cx="31258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5000" t="-1667" r="-26923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向右箭號 25"/>
          <p:cNvSpPr/>
          <p:nvPr/>
        </p:nvSpPr>
        <p:spPr>
          <a:xfrm>
            <a:off x="3835378" y="4588329"/>
            <a:ext cx="1063193" cy="718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6094191" y="5791639"/>
                <a:ext cx="14287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191" y="5791639"/>
                <a:ext cx="142872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6838" r="-4701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25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8" grpId="0"/>
      <p:bldP spid="19" grpId="0"/>
      <p:bldP spid="20" grpId="0"/>
      <p:bldP spid="24" grpId="0"/>
      <p:bldP spid="25" grpId="0"/>
      <p:bldP spid="26" grpId="0" animBg="1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Equation of hyperbola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112" y="1904678"/>
            <a:ext cx="4554992" cy="35711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18838" y="5748101"/>
                <a:ext cx="3676584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38" y="5748101"/>
                <a:ext cx="3676584" cy="4128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714512" y="3788559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12" y="3788559"/>
                <a:ext cx="24173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073384" y="188621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384" y="1886219"/>
                <a:ext cx="24570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/>
          <p:cNvCxnSpPr/>
          <p:nvPr/>
        </p:nvCxnSpPr>
        <p:spPr>
          <a:xfrm flipV="1">
            <a:off x="-264545" y="2451081"/>
            <a:ext cx="4615425" cy="2539229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24400" y="1789588"/>
            <a:ext cx="2114738" cy="3686255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076330" y="1658031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30" y="1658031"/>
                <a:ext cx="32060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6538" t="-6557" r="-38462" b="-360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095422" y="2567991"/>
                <a:ext cx="3125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422" y="2567991"/>
                <a:ext cx="31258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7451" t="-1639" r="-27451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2570970" y="3326894"/>
            <a:ext cx="703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30</a:t>
            </a:r>
            <a:r>
              <a:rPr lang="en-US" altLang="zh-TW" sz="2400" baseline="30000" dirty="0">
                <a:solidFill>
                  <a:srgbClr val="0000FF"/>
                </a:solidFill>
              </a:rPr>
              <a:t>◦</a:t>
            </a:r>
            <a:endParaRPr lang="zh-TW" altLang="en-US" sz="2400" baseline="300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235338" y="1658031"/>
                <a:ext cx="1349024" cy="1519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338" y="1658031"/>
                <a:ext cx="1349024" cy="151913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936220" y="1658031"/>
                <a:ext cx="1434560" cy="1519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220" y="1658031"/>
                <a:ext cx="1434560" cy="151913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584362" y="1027465"/>
                <a:ext cx="17945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362" y="1027465"/>
                <a:ext cx="179459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390" b="-1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533531" y="3525174"/>
                <a:ext cx="1046440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31" y="3525174"/>
                <a:ext cx="1046440" cy="61760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762622" y="3468150"/>
                <a:ext cx="1592039" cy="707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2" y="3468150"/>
                <a:ext cx="1592039" cy="70705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431176" y="3623063"/>
                <a:ext cx="1447960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400" b="0" i="0" dirty="0" smtClean="0">
                              <a:latin typeface="+mj-lt"/>
                              <a:sym typeface="Symbol" pitchFamily="18" charset="2"/>
                            </a:rPr>
                            <m:t>B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176" y="3623063"/>
                <a:ext cx="1447960" cy="397225"/>
              </a:xfrm>
              <a:prstGeom prst="rect">
                <a:avLst/>
              </a:prstGeom>
              <a:blipFill rotWithShape="0">
                <a:blip r:embed="rId13"/>
                <a:stretch>
                  <a:fillRect l="-2521" r="-4202" b="-2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559914" y="4682443"/>
                <a:ext cx="2752612" cy="1602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914" y="4682443"/>
                <a:ext cx="2752612" cy="160229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19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Equation of hyperbola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47585" y="1612370"/>
                <a:ext cx="3676584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85" y="1612370"/>
                <a:ext cx="3676584" cy="4128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235338" y="1658031"/>
                <a:ext cx="1349024" cy="1519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338" y="1658031"/>
                <a:ext cx="1349024" cy="15191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936220" y="1658031"/>
                <a:ext cx="1434560" cy="1519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220" y="1658031"/>
                <a:ext cx="1434560" cy="15191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584362" y="1027465"/>
                <a:ext cx="17945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362" y="1027465"/>
                <a:ext cx="179459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390" b="-1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533531" y="3525174"/>
                <a:ext cx="1046440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31" y="3525174"/>
                <a:ext cx="1046440" cy="6176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762622" y="3468150"/>
                <a:ext cx="1592039" cy="707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2" y="3468150"/>
                <a:ext cx="1592039" cy="7070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448095" y="3684405"/>
                <a:ext cx="1447960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400" b="0" i="0" dirty="0" smtClean="0">
                              <a:latin typeface="+mj-lt"/>
                              <a:sym typeface="Symbol" pitchFamily="18" charset="2"/>
                            </a:rPr>
                            <m:t>B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095" y="3684405"/>
                <a:ext cx="1447960" cy="397225"/>
              </a:xfrm>
              <a:prstGeom prst="rect">
                <a:avLst/>
              </a:prstGeom>
              <a:blipFill rotWithShape="0">
                <a:blip r:embed="rId8"/>
                <a:stretch>
                  <a:fillRect l="-2532" r="-4219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559914" y="4682443"/>
                <a:ext cx="2752612" cy="1602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914" y="4682443"/>
                <a:ext cx="2752612" cy="16022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741195" y="2226667"/>
                <a:ext cx="2205155" cy="774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195" y="2226667"/>
                <a:ext cx="2205155" cy="77463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741195" y="3205412"/>
                <a:ext cx="2209131" cy="774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195" y="3205412"/>
                <a:ext cx="2209131" cy="77463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弧形箭號 (下彎) 21"/>
          <p:cNvSpPr/>
          <p:nvPr/>
        </p:nvSpPr>
        <p:spPr>
          <a:xfrm rot="14231115">
            <a:off x="532436" y="2256784"/>
            <a:ext cx="1159329" cy="4548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弧形箭號 (下彎) 22"/>
          <p:cNvSpPr/>
          <p:nvPr/>
        </p:nvSpPr>
        <p:spPr>
          <a:xfrm rot="14231115">
            <a:off x="-26110" y="2773857"/>
            <a:ext cx="2003654" cy="4548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1601232" y="6017771"/>
            <a:ext cx="92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1130345" y="4081630"/>
            <a:ext cx="3533704" cy="2707317"/>
            <a:chOff x="1322770" y="4081630"/>
            <a:chExt cx="3533704" cy="2707317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918607" y="4081630"/>
              <a:ext cx="2937867" cy="270731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/>
                <p:cNvSpPr txBox="1"/>
                <p:nvPr/>
              </p:nvSpPr>
              <p:spPr>
                <a:xfrm>
                  <a:off x="1322770" y="4522979"/>
                  <a:ext cx="119167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" name="文字方塊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2770" y="4522979"/>
                  <a:ext cx="1191673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061" r="-5612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924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21" grpId="0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7128" y="2604510"/>
                <a:ext cx="1549735" cy="62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 smtClean="0">
                              <a:solidFill>
                                <a:srgbClr val="FF0000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128" y="2604510"/>
                <a:ext cx="1549735" cy="6219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1709532" y="3169131"/>
            <a:ext cx="24674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左大括弧 5"/>
          <p:cNvSpPr/>
          <p:nvPr/>
        </p:nvSpPr>
        <p:spPr>
          <a:xfrm rot="5400000">
            <a:off x="1944807" y="2125187"/>
            <a:ext cx="196645" cy="958646"/>
          </a:xfrm>
          <a:prstGeom prst="leftBrace">
            <a:avLst>
              <a:gd name="adj1" fmla="val 132333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472165" y="1700501"/>
                <a:ext cx="335566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3200" dirty="0">
                          <a:latin typeface="Script MT Bold" pitchFamily="66" charset="0"/>
                          <a:sym typeface="Symbol" pitchFamily="18" charset="2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TW" sz="3200" dirty="0">
                          <a:latin typeface="Script MT Bold" pitchFamily="66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165" y="1700501"/>
                <a:ext cx="335566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1376500" y="1778279"/>
            <a:ext cx="133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50"/>
                </a:solidFill>
              </a:rPr>
              <a:t>vector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09757" y="3223875"/>
            <a:ext cx="133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vector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525892" y="3233669"/>
                <a:ext cx="3124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3200" b="0" i="0" dirty="0" smtClean="0">
                          <a:latin typeface="Script MT Bold" pitchFamily="66" charset="0"/>
                          <a:sym typeface="Symbol" pitchFamily="18" charset="2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TW" sz="3200" dirty="0" smtClean="0">
                          <a:latin typeface="Script MT Bold" pitchFamily="66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92" y="3233669"/>
                <a:ext cx="3124125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/>
          <p:nvPr/>
        </p:nvCxnSpPr>
        <p:spPr>
          <a:xfrm>
            <a:off x="1832904" y="3169131"/>
            <a:ext cx="1009478" cy="36029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878186" y="3516355"/>
            <a:ext cx="6477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666470" y="2030989"/>
            <a:ext cx="18594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587932" y="3745312"/>
            <a:ext cx="3000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(standard vectors)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647533" y="5235168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33" y="5235168"/>
                <a:ext cx="28783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001126" y="5330363"/>
                <a:ext cx="826701" cy="46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126" y="5330363"/>
                <a:ext cx="826701" cy="4633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右箭號 16"/>
          <p:cNvSpPr/>
          <p:nvPr/>
        </p:nvSpPr>
        <p:spPr>
          <a:xfrm>
            <a:off x="2155260" y="5055748"/>
            <a:ext cx="4693920" cy="395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flipH="1">
            <a:off x="2155260" y="5522414"/>
            <a:ext cx="4693920" cy="395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450618" y="4534966"/>
                <a:ext cx="2103204" cy="471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618" y="4534966"/>
                <a:ext cx="2103204" cy="47115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3629577" y="5914788"/>
                <a:ext cx="1745286" cy="46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577" y="5914788"/>
                <a:ext cx="1745286" cy="46339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9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Coordinate System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0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1066800" y="4673600"/>
            <a:ext cx="32893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1416050" y="2293257"/>
            <a:ext cx="0" cy="2799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1416050" y="3175000"/>
            <a:ext cx="2305050" cy="149860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708400" y="2569167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400" y="2569167"/>
                <a:ext cx="463653" cy="6134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/>
          <p:cNvCxnSpPr/>
          <p:nvPr/>
        </p:nvCxnSpPr>
        <p:spPr>
          <a:xfrm>
            <a:off x="3721100" y="3182605"/>
            <a:ext cx="0" cy="1490995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1403349" y="3157205"/>
            <a:ext cx="2305051" cy="0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797991" y="4675702"/>
                <a:ext cx="347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91" y="4675702"/>
                <a:ext cx="34765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281" r="-877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462311" y="4723368"/>
                <a:ext cx="5175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311" y="4723368"/>
                <a:ext cx="51757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4118" r="-588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987205" y="3934937"/>
                <a:ext cx="3547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05" y="3934937"/>
                <a:ext cx="35477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069" r="-862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850149" y="2880281"/>
                <a:ext cx="524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49" y="2880281"/>
                <a:ext cx="52469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644" r="-459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/>
          <p:nvPr/>
        </p:nvCxnSpPr>
        <p:spPr>
          <a:xfrm flipV="1">
            <a:off x="1423385" y="4661571"/>
            <a:ext cx="61611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1423385" y="4661571"/>
            <a:ext cx="230505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16200000" flipV="1">
            <a:off x="1115330" y="4373042"/>
            <a:ext cx="61611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1423383" y="3117773"/>
            <a:ext cx="1" cy="15060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1439257" y="5485736"/>
                <a:ext cx="2127185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  <m:r>
                        <a:rPr lang="en-US" altLang="zh-TW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57" y="5485736"/>
                <a:ext cx="2127185" cy="6134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5091237" y="1466757"/>
                <a:ext cx="1156279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237" y="1466757"/>
                <a:ext cx="1156279" cy="6134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498796" y="1466757"/>
                <a:ext cx="1392625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796" y="1466757"/>
                <a:ext cx="1392625" cy="61343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237880" y="5485736"/>
                <a:ext cx="2647456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880" y="5485736"/>
                <a:ext cx="2647456" cy="61343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單箭頭接點 41"/>
          <p:cNvCxnSpPr/>
          <p:nvPr/>
        </p:nvCxnSpPr>
        <p:spPr>
          <a:xfrm flipV="1">
            <a:off x="5492750" y="3189038"/>
            <a:ext cx="2363311" cy="143483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454176" y="3650728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176" y="3650728"/>
                <a:ext cx="36138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709253" y="3968532"/>
                <a:ext cx="36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253" y="3968532"/>
                <a:ext cx="368498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0000" r="-666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51"/>
          <p:cNvCxnSpPr/>
          <p:nvPr/>
        </p:nvCxnSpPr>
        <p:spPr>
          <a:xfrm flipV="1">
            <a:off x="5458033" y="4042172"/>
            <a:ext cx="364337" cy="5576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 flipV="1">
            <a:off x="5031250" y="4288134"/>
            <a:ext cx="524092" cy="3357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5500131" y="2493178"/>
            <a:ext cx="1369351" cy="2046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7937526" y="3108265"/>
                <a:ext cx="692882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526" y="3108265"/>
                <a:ext cx="692882" cy="61343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6161685" y="2317493"/>
                <a:ext cx="5312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685" y="2317493"/>
                <a:ext cx="531299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3793" r="-459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接點 62"/>
          <p:cNvCxnSpPr/>
          <p:nvPr/>
        </p:nvCxnSpPr>
        <p:spPr>
          <a:xfrm flipH="1" flipV="1">
            <a:off x="6902550" y="2594499"/>
            <a:ext cx="903976" cy="56270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5555339" y="4628566"/>
            <a:ext cx="871995" cy="5714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6518727" y="4983221"/>
                <a:ext cx="7676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727" y="4983221"/>
                <a:ext cx="767646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587" r="-238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接點 69"/>
          <p:cNvCxnSpPr/>
          <p:nvPr/>
        </p:nvCxnSpPr>
        <p:spPr>
          <a:xfrm flipV="1">
            <a:off x="6465668" y="3206082"/>
            <a:ext cx="1419668" cy="1961805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792480" y="2476299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480" y="2476299"/>
                <a:ext cx="463653" cy="61343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5352C373-1BBF-43C1-9193-5590AC0DE4B3}"/>
              </a:ext>
            </a:extLst>
          </p:cNvPr>
          <p:cNvSpPr/>
          <p:nvPr/>
        </p:nvSpPr>
        <p:spPr>
          <a:xfrm>
            <a:off x="5077751" y="1014108"/>
            <a:ext cx="3164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New Coordinate System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AB63FD1-8B0F-413B-83CA-9E55FCD08ADE}"/>
              </a:ext>
            </a:extLst>
          </p:cNvPr>
          <p:cNvSpPr/>
          <p:nvPr/>
        </p:nvSpPr>
        <p:spPr>
          <a:xfrm>
            <a:off x="850149" y="1673807"/>
            <a:ext cx="3865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{e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1</a:t>
            </a:r>
            <a:r>
              <a:rPr lang="en-US" altLang="zh-TW" sz="2400" dirty="0">
                <a:solidFill>
                  <a:srgbClr val="00B050"/>
                </a:solidFill>
              </a:rPr>
              <a:t>, e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2</a:t>
            </a:r>
            <a:r>
              <a:rPr lang="en-US" altLang="zh-TW" sz="2400" dirty="0">
                <a:solidFill>
                  <a:srgbClr val="00B050"/>
                </a:solidFill>
              </a:rPr>
              <a:t>} is a coordinate system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92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36" grpId="0"/>
      <p:bldP spid="37" grpId="0"/>
      <p:bldP spid="38" grpId="0"/>
      <p:bldP spid="39" grpId="0"/>
      <p:bldP spid="46" grpId="0"/>
      <p:bldP spid="48" grpId="0"/>
      <p:bldP spid="60" grpId="0"/>
      <p:bldP spid="61" grpId="0"/>
      <p:bldP spid="69" grpId="0"/>
      <p:bldP spid="40" grpId="0"/>
      <p:bldP spid="40" grpId="1"/>
      <p:bldP spid="4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 descr="https://1.bp.blogspot.com/-gYHhlOAJl-I/VuqSdRoOE0I/AAAAAAAADZw/MaQfDPP36JMSJtWjFAYY5sdKgNtrxHq_Q/s400/14581642799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492" y="3652466"/>
            <a:ext cx="1623219" cy="152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3775895" y="987574"/>
            <a:ext cx="2305050" cy="149860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522132" y="2484701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132" y="2484701"/>
                <a:ext cx="463653" cy="6134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886523" y="4086127"/>
            <a:ext cx="1158445" cy="1110097"/>
            <a:chOff x="-1132582" y="4366066"/>
            <a:chExt cx="1158445" cy="11100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-321796" y="5106831"/>
                  <a:ext cx="3476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21796" y="5106831"/>
                  <a:ext cx="34765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526" r="-8772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-1132582" y="4366066"/>
                  <a:ext cx="3547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32582" y="4366066"/>
                  <a:ext cx="35477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169" r="-678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單箭頭接點 26"/>
            <p:cNvCxnSpPr/>
            <p:nvPr/>
          </p:nvCxnSpPr>
          <p:spPr>
            <a:xfrm flipV="1">
              <a:off x="-696402" y="5092700"/>
              <a:ext cx="616111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 rot="16200000" flipV="1">
              <a:off x="-1004457" y="4804171"/>
              <a:ext cx="616111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944449" y="5504440"/>
                <a:ext cx="1156279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49" y="5504440"/>
                <a:ext cx="1156279" cy="6134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352008" y="5504440"/>
                <a:ext cx="1392625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008" y="5504440"/>
                <a:ext cx="1392625" cy="6134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791923" y="3996117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923" y="3996117"/>
                <a:ext cx="36138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047000" y="4313921"/>
                <a:ext cx="36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000" y="4313921"/>
                <a:ext cx="36849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0000" r="-666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51"/>
          <p:cNvCxnSpPr/>
          <p:nvPr/>
        </p:nvCxnSpPr>
        <p:spPr>
          <a:xfrm flipV="1">
            <a:off x="5850749" y="4411634"/>
            <a:ext cx="364337" cy="5576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 flipV="1">
            <a:off x="5368997" y="4633523"/>
            <a:ext cx="524092" cy="3357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5972613" y="2402560"/>
                <a:ext cx="692882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613" y="2402560"/>
                <a:ext cx="692882" cy="61343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2" descr="http://www.keyhouse.com.tw/userfiles/images/water_1020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899" y="1158886"/>
            <a:ext cx="1348098" cy="101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://www.hres.chc.edu.tw/sea/fishery/myimages/fi018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627" y="3996117"/>
            <a:ext cx="1098019" cy="99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886523" y="5523169"/>
                <a:ext cx="1156279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23" y="5523169"/>
                <a:ext cx="1156279" cy="61343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2294082" y="5523169"/>
                <a:ext cx="1149674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82" y="5523169"/>
                <a:ext cx="1149674" cy="61343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向右箭號 5"/>
          <p:cNvSpPr/>
          <p:nvPr/>
        </p:nvSpPr>
        <p:spPr>
          <a:xfrm rot="19093514">
            <a:off x="2722632" y="2954318"/>
            <a:ext cx="1103269" cy="491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向右箭號 48"/>
          <p:cNvSpPr/>
          <p:nvPr/>
        </p:nvSpPr>
        <p:spPr>
          <a:xfrm rot="2506486" flipH="1">
            <a:off x="5264249" y="2976631"/>
            <a:ext cx="1103269" cy="491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雲朵形圖說文字 8"/>
          <p:cNvSpPr/>
          <p:nvPr/>
        </p:nvSpPr>
        <p:spPr>
          <a:xfrm>
            <a:off x="3446485" y="3403921"/>
            <a:ext cx="1446550" cy="855009"/>
          </a:xfrm>
          <a:prstGeom prst="cloudCallout">
            <a:avLst>
              <a:gd name="adj1" fmla="val -57707"/>
              <a:gd name="adj2" fmla="val 7586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home</a:t>
            </a:r>
            <a:endParaRPr lang="zh-TW" altLang="en-US" sz="2400" dirty="0"/>
          </a:p>
        </p:txBody>
      </p:sp>
      <p:sp>
        <p:nvSpPr>
          <p:cNvPr id="50" name="雲朵形圖說文字 49"/>
          <p:cNvSpPr/>
          <p:nvPr/>
        </p:nvSpPr>
        <p:spPr>
          <a:xfrm>
            <a:off x="7415663" y="2773290"/>
            <a:ext cx="1446550" cy="855009"/>
          </a:xfrm>
          <a:prstGeom prst="cloudCallout">
            <a:avLst>
              <a:gd name="adj1" fmla="val -40587"/>
              <a:gd name="adj2" fmla="val 825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drink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403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7" grpId="0"/>
      <p:bldP spid="38" grpId="0"/>
      <p:bldP spid="46" grpId="0"/>
      <p:bldP spid="48" grpId="0"/>
      <p:bldP spid="60" grpId="0"/>
      <p:bldP spid="45" grpId="0"/>
      <p:bldP spid="47" grpId="0"/>
      <p:bldP spid="6" grpId="0" animBg="1"/>
      <p:bldP spid="49" grpId="0" animBg="1"/>
      <p:bldP spid="9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17" y="3159352"/>
            <a:ext cx="3469958" cy="27955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740" y="2643367"/>
            <a:ext cx="3423236" cy="3081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149347" y="1863938"/>
                <a:ext cx="138871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347" y="1863938"/>
                <a:ext cx="1388713" cy="615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96606" y="1863938"/>
                <a:ext cx="1395831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606" y="1863938"/>
                <a:ext cx="1395831" cy="615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278387" y="1863938"/>
                <a:ext cx="114255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387" y="1863938"/>
                <a:ext cx="1142556" cy="6158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685946" y="1863938"/>
                <a:ext cx="1149674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946" y="1863938"/>
                <a:ext cx="1149674" cy="6134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12"/>
          <p:cNvSpPr/>
          <p:nvPr/>
        </p:nvSpPr>
        <p:spPr>
          <a:xfrm>
            <a:off x="2216950" y="3806896"/>
            <a:ext cx="216693" cy="2166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658372" y="5466943"/>
            <a:ext cx="216693" cy="2166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112494" y="4946243"/>
            <a:ext cx="216693" cy="2166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943940" y="3873681"/>
            <a:ext cx="216693" cy="2166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933126" y="5217022"/>
            <a:ext cx="216693" cy="2166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936426" y="5229722"/>
            <a:ext cx="216693" cy="2166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519161" y="3568385"/>
                <a:ext cx="46365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161" y="3568385"/>
                <a:ext cx="463653" cy="6158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419059" y="5673026"/>
                <a:ext cx="347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59" y="5673026"/>
                <a:ext cx="34765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2281" r="-877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99503" y="5135314"/>
                <a:ext cx="3547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03" y="5135314"/>
                <a:ext cx="354777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0345" r="-862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/>
          <p:cNvCxnSpPr/>
          <p:nvPr/>
        </p:nvCxnSpPr>
        <p:spPr>
          <a:xfrm>
            <a:off x="1232884" y="5575289"/>
            <a:ext cx="42548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 flipV="1">
            <a:off x="1218310" y="5099219"/>
            <a:ext cx="1" cy="47607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683391" y="5500209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91" y="5500209"/>
                <a:ext cx="36138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0000" r="-500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560467" y="5371228"/>
                <a:ext cx="36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67" y="5371228"/>
                <a:ext cx="368498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9672" r="-49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/>
          <p:nvPr/>
        </p:nvCxnSpPr>
        <p:spPr>
          <a:xfrm flipV="1">
            <a:off x="5043975" y="5361541"/>
            <a:ext cx="892451" cy="311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5035738" y="5386766"/>
            <a:ext cx="0" cy="2553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246573" y="3576197"/>
                <a:ext cx="46365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573" y="3576197"/>
                <a:ext cx="463653" cy="6158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6905101" y="4293234"/>
                <a:ext cx="1610249" cy="614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B050"/>
                    </a:solidFill>
                  </a:rPr>
                  <a:t>for left </a:t>
                </a:r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101" y="4293234"/>
                <a:ext cx="1610249" cy="614464"/>
              </a:xfrm>
              <a:prstGeom prst="rect">
                <a:avLst/>
              </a:prstGeom>
              <a:blipFill rotWithShape="0">
                <a:blip r:embed="rId15"/>
                <a:stretch>
                  <a:fillRect r="-10606" b="-108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245397" y="5826249"/>
                <a:ext cx="2394182" cy="614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397" y="5826249"/>
                <a:ext cx="2394182" cy="61446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52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 animBg="1"/>
      <p:bldP spid="16" grpId="0" animBg="1"/>
      <p:bldP spid="17" grpId="0" animBg="1"/>
      <p:bldP spid="18" grpId="0" animBg="1"/>
      <p:bldP spid="19" grpId="0"/>
      <p:bldP spid="24" grpId="0"/>
      <p:bldP spid="25" grpId="0"/>
      <p:bldP spid="4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17" y="3159352"/>
            <a:ext cx="3469958" cy="27955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740" y="2643367"/>
            <a:ext cx="3423236" cy="3081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149347" y="1863938"/>
                <a:ext cx="138871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347" y="1863938"/>
                <a:ext cx="1388713" cy="615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96606" y="1863938"/>
                <a:ext cx="1395831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606" y="1863938"/>
                <a:ext cx="1395831" cy="615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278387" y="1863938"/>
                <a:ext cx="114255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387" y="1863938"/>
                <a:ext cx="1142556" cy="6158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685946" y="1863938"/>
                <a:ext cx="1149674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946" y="1863938"/>
                <a:ext cx="1149674" cy="6134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12"/>
          <p:cNvSpPr/>
          <p:nvPr/>
        </p:nvSpPr>
        <p:spPr>
          <a:xfrm>
            <a:off x="2216950" y="3806896"/>
            <a:ext cx="216693" cy="2166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658372" y="5466943"/>
            <a:ext cx="216693" cy="2166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112494" y="4946243"/>
            <a:ext cx="216693" cy="2166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943940" y="3873681"/>
            <a:ext cx="216693" cy="2166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933126" y="5217022"/>
            <a:ext cx="216693" cy="2166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936426" y="5229722"/>
            <a:ext cx="216693" cy="2166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519161" y="3568385"/>
                <a:ext cx="46365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161" y="3568385"/>
                <a:ext cx="463653" cy="6158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419059" y="5673026"/>
                <a:ext cx="347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59" y="5673026"/>
                <a:ext cx="34765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2281" r="-877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99503" y="5135314"/>
                <a:ext cx="3547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03" y="5135314"/>
                <a:ext cx="354777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0345" r="-862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/>
          <p:cNvCxnSpPr/>
          <p:nvPr/>
        </p:nvCxnSpPr>
        <p:spPr>
          <a:xfrm>
            <a:off x="1232884" y="5575289"/>
            <a:ext cx="42548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 flipV="1">
            <a:off x="1218310" y="5099219"/>
            <a:ext cx="1" cy="47607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683391" y="5500209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91" y="5500209"/>
                <a:ext cx="36138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0000" r="-500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560467" y="5371228"/>
                <a:ext cx="36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67" y="5371228"/>
                <a:ext cx="368498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9672" r="-49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/>
          <p:nvPr/>
        </p:nvCxnSpPr>
        <p:spPr>
          <a:xfrm flipV="1">
            <a:off x="5043975" y="5361541"/>
            <a:ext cx="892451" cy="311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5035738" y="5386766"/>
            <a:ext cx="0" cy="2553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246573" y="3576197"/>
                <a:ext cx="46365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573" y="3576197"/>
                <a:ext cx="463653" cy="6158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6905101" y="4293234"/>
                <a:ext cx="1610249" cy="614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2.5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B050"/>
                    </a:solidFill>
                  </a:rPr>
                  <a:t>for left </a:t>
                </a:r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101" y="4293234"/>
                <a:ext cx="1610249" cy="614464"/>
              </a:xfrm>
              <a:prstGeom prst="rect">
                <a:avLst/>
              </a:prstGeom>
              <a:blipFill rotWithShape="0">
                <a:blip r:embed="rId15"/>
                <a:stretch>
                  <a:fillRect r="-10606" b="-108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245397" y="5826249"/>
                <a:ext cx="2394182" cy="614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397" y="5826249"/>
                <a:ext cx="2394182" cy="61446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 descr="http://www.hres.chc.edu.tw/sea/fishery/myimages/fi018.gif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884" y="936786"/>
            <a:ext cx="1098019" cy="99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https://i.ytimg.com/vi/wBn_DFnzrkk/hqdefault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286" y="732877"/>
            <a:ext cx="1577060" cy="118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842595" y="3642848"/>
            <a:ext cx="109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home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543427" y="3675699"/>
            <a:ext cx="109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home</a:t>
            </a:r>
            <a:endParaRPr lang="zh-TW" altLang="en-US" sz="2400" dirty="0"/>
          </a:p>
        </p:txBody>
      </p:sp>
      <p:pic>
        <p:nvPicPr>
          <p:cNvPr id="32" name="Picture 4" descr="https://upload.wikimedia.org/wikipedia/commons/1/10/%E7%94%B1%E5%8F%B0%E5%8C%97%E6%8D%B7%E9%81%8B%E6%96%87%E6%B9%96%E7%B7%9A%E5%90%91%E6%9D%B1%E6%9C%9B%E5%9F%BA%E9%9A%86%E6%B2%B3%E8%88%87%E6%9D%B1%E6%B9%96%E3%80%81%E4%B8%AD%E5%B1%B1%E9%AB%98%E9%80%9F%E5%85%AC%E8%B7%AF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99" y="2728017"/>
            <a:ext cx="1559194" cy="103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ttp://attachment.van698.com/forum/201501/11/223116cupycpy4v6vvuxxp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084" y="2823849"/>
            <a:ext cx="1557120" cy="105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03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Coordinate System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vector 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</m:oMath>
                </a14:m>
                <a:r>
                  <a:rPr lang="en-US" altLang="zh-TW" dirty="0"/>
                  <a:t> can be considered as a coordinate system for R</a:t>
                </a:r>
                <a:r>
                  <a:rPr lang="en-US" altLang="zh-TW" baseline="30000" dirty="0"/>
                  <a:t>n</a:t>
                </a:r>
                <a:r>
                  <a:rPr lang="en-US" altLang="zh-TW" dirty="0"/>
                  <a:t> if:</a:t>
                </a:r>
              </a:p>
              <a:p>
                <a:r>
                  <a:rPr lang="en-US" altLang="zh-TW" dirty="0"/>
                  <a:t>1. The vector 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</m:oMath>
                </a14:m>
                <a:r>
                  <a:rPr lang="en-US" altLang="zh-TW" dirty="0"/>
                  <a:t> spans the R</a:t>
                </a:r>
                <a:r>
                  <a:rPr lang="en-US" altLang="zh-TW" baseline="30000" dirty="0"/>
                  <a:t>n</a:t>
                </a:r>
              </a:p>
              <a:p>
                <a:endParaRPr lang="en-US" altLang="zh-TW" baseline="30000" dirty="0"/>
              </a:p>
              <a:p>
                <a:endParaRPr lang="en-US" altLang="zh-TW" baseline="30000" dirty="0"/>
              </a:p>
              <a:p>
                <a:r>
                  <a:rPr lang="en-US" altLang="zh-TW" dirty="0"/>
                  <a:t>2. The vector 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</m:oMath>
                </a14:m>
                <a:r>
                  <a:rPr lang="en-US" altLang="zh-TW" dirty="0"/>
                  <a:t> is independent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向右箭號 4"/>
          <p:cNvSpPr/>
          <p:nvPr/>
        </p:nvSpPr>
        <p:spPr>
          <a:xfrm>
            <a:off x="1524000" y="3215640"/>
            <a:ext cx="71628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792220" y="4489543"/>
            <a:ext cx="71628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346960" y="3215640"/>
            <a:ext cx="616839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Every vector should have representation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615180" y="4489543"/>
            <a:ext cx="364744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Unique representation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641600" y="5653743"/>
                <a:ext cx="3733800" cy="52322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 basis of R</a:t>
                </a:r>
                <a:r>
                  <a:rPr lang="en-US" altLang="zh-TW" sz="2800" baseline="30000" dirty="0"/>
                  <a:t>n</a:t>
                </a:r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0" y="5653743"/>
                <a:ext cx="37338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27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Basis?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8152" y="1825625"/>
                <a:ext cx="7886700" cy="4351338"/>
              </a:xfrm>
            </p:spPr>
            <p:txBody>
              <a:bodyPr/>
              <a:lstStyle/>
              <a:p>
                <a:r>
                  <a:rPr lang="en-US" altLang="zh-TW" sz="2400" dirty="0"/>
                  <a:t>Let vector 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 smtClean="0">
                        <a:solidFill>
                          <a:schemeClr val="tx1"/>
                        </a:solidFill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TW" sz="2400" b="0" i="0" dirty="0" smtClean="0">
                        <a:solidFill>
                          <a:schemeClr val="tx1"/>
                        </a:solidFill>
                        <a:latin typeface="Script MT Bold" pitchFamily="66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independent</a:t>
                </a:r>
                <a:r>
                  <a:rPr lang="en-US" altLang="zh-TW" sz="2400" dirty="0"/>
                  <a:t>. </a:t>
                </a:r>
              </a:p>
              <a:p>
                <a:r>
                  <a:rPr lang="en-US" altLang="zh-TW" sz="2400" dirty="0"/>
                  <a:t>Any vector v in Span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</m:oMath>
                </a14:m>
                <a:r>
                  <a:rPr lang="en-US" altLang="zh-TW" sz="2400" dirty="0"/>
                  <a:t> can be uniquely represented as a linear combination of the vectors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</m:oMath>
                </a14:m>
                <a:r>
                  <a:rPr lang="en-US" altLang="zh-TW" sz="2400" dirty="0"/>
                  <a:t>.</a:t>
                </a:r>
              </a:p>
              <a:p>
                <a:r>
                  <a:rPr lang="en-US" altLang="zh-TW" sz="2400" dirty="0"/>
                  <a:t>That is, there are unique scalars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Proof: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152" y="1825625"/>
                <a:ext cx="7886700" cy="4351338"/>
              </a:xfrm>
              <a:blipFill rotWithShape="0"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371134" y="4295249"/>
                <a:ext cx="40844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134" y="4295249"/>
                <a:ext cx="408445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71133" y="4864295"/>
                <a:ext cx="40844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133" y="4864295"/>
                <a:ext cx="408445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1075734" y="4299338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Unique?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89472" y="5415645"/>
                <a:ext cx="6847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72" y="5415645"/>
                <a:ext cx="684777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1075734" y="5987391"/>
            <a:ext cx="2633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Script MT Bold" pitchFamily="66" charset="0"/>
                <a:sym typeface="Symbol" pitchFamily="18" charset="2"/>
              </a:rPr>
              <a:t>B</a:t>
            </a:r>
            <a:r>
              <a:rPr lang="en-US" altLang="zh-TW" sz="2400" baseline="300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is independent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3926064" y="5987390"/>
            <a:ext cx="4221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/>
              <a:t>a</a:t>
            </a:r>
            <a:r>
              <a:rPr lang="en-US" altLang="zh-TW" sz="2400" baseline="-25000" dirty="0"/>
              <a:t>1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dirty="0"/>
              <a:t> </a:t>
            </a:r>
            <a:r>
              <a:rPr lang="en-US" altLang="zh-TW" sz="2400" i="1" dirty="0"/>
              <a:t>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=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2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dirty="0"/>
              <a:t> </a:t>
            </a:r>
            <a:r>
              <a:rPr lang="en-US" altLang="zh-TW" sz="2400" i="1" dirty="0"/>
              <a:t>b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</a:t>
            </a:r>
            <a:r>
              <a:rPr lang="en-US" altLang="zh-TW" sz="2400" dirty="0">
                <a:sym typeface="MT Extra" pitchFamily="18" charset="2"/>
              </a:rPr>
              <a:t> = </a:t>
            </a:r>
            <a:r>
              <a:rPr lang="en-US" altLang="zh-TW" sz="2400" i="1" dirty="0" err="1"/>
              <a:t>a</a:t>
            </a:r>
            <a:r>
              <a:rPr lang="en-US" altLang="zh-TW" sz="2400" i="1" baseline="-25000" dirty="0" err="1"/>
              <a:t>k</a:t>
            </a:r>
            <a:r>
              <a:rPr lang="en-US" altLang="zh-TW" sz="2400" baseline="-25000" dirty="0"/>
              <a:t>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dirty="0"/>
              <a:t> </a:t>
            </a:r>
            <a:r>
              <a:rPr lang="en-US" altLang="zh-TW" sz="2400" i="1" dirty="0" err="1"/>
              <a:t>b</a:t>
            </a:r>
            <a:r>
              <a:rPr lang="en-US" altLang="zh-TW" sz="2400" i="1" baseline="-25000" dirty="0" err="1"/>
              <a:t>k</a:t>
            </a:r>
            <a:r>
              <a:rPr lang="en-US" altLang="zh-TW" sz="2400" dirty="0"/>
              <a:t> = 0</a:t>
            </a:r>
            <a:endParaRPr lang="zh-TW" altLang="en-US" sz="2400" dirty="0"/>
          </a:p>
        </p:txBody>
      </p:sp>
      <p:sp>
        <p:nvSpPr>
          <p:cNvPr id="16" name="向右箭號 15"/>
          <p:cNvSpPr/>
          <p:nvPr/>
        </p:nvSpPr>
        <p:spPr>
          <a:xfrm>
            <a:off x="3428835" y="6043186"/>
            <a:ext cx="420660" cy="390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1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12" grpId="0"/>
      <p:bldP spid="13" grpId="0"/>
      <p:bldP spid="14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1454</TotalTime>
  <Words>870</Words>
  <Application>Microsoft Office PowerPoint</Application>
  <PresentationFormat>如螢幕大小 (4:3)</PresentationFormat>
  <Paragraphs>230</Paragraphs>
  <Slides>23</Slides>
  <Notes>8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4" baseType="lpstr">
      <vt:lpstr>Academy Engraved LET</vt:lpstr>
      <vt:lpstr>新細明體</vt:lpstr>
      <vt:lpstr>Arial</vt:lpstr>
      <vt:lpstr>Calibri</vt:lpstr>
      <vt:lpstr>Calibri Light</vt:lpstr>
      <vt:lpstr>Cambria Math</vt:lpstr>
      <vt:lpstr>MT Extra</vt:lpstr>
      <vt:lpstr>Script MT Bold</vt:lpstr>
      <vt:lpstr>Symbol</vt:lpstr>
      <vt:lpstr>Office 佈景主題</vt:lpstr>
      <vt:lpstr>方程式</vt:lpstr>
      <vt:lpstr>Coordinate System</vt:lpstr>
      <vt:lpstr>Outline</vt:lpstr>
      <vt:lpstr>Coordinate System</vt:lpstr>
      <vt:lpstr>Vector</vt:lpstr>
      <vt:lpstr>Vector</vt:lpstr>
      <vt:lpstr>Vector</vt:lpstr>
      <vt:lpstr>Vector</vt:lpstr>
      <vt:lpstr>Coordinate System</vt:lpstr>
      <vt:lpstr>Why Basis?</vt:lpstr>
      <vt:lpstr>Coordinate System</vt:lpstr>
      <vt:lpstr>Coordinate System</vt:lpstr>
      <vt:lpstr>Other System → Cartesian</vt:lpstr>
      <vt:lpstr>Other System → Cartesian</vt:lpstr>
      <vt:lpstr>Cartesian → Other System</vt:lpstr>
      <vt:lpstr>Cartesian ↔ Other System</vt:lpstr>
      <vt:lpstr>Changing Coordinates</vt:lpstr>
      <vt:lpstr>Equation of ellipse</vt:lpstr>
      <vt:lpstr>Equation of ellipse</vt:lpstr>
      <vt:lpstr>Equation of ellipse</vt:lpstr>
      <vt:lpstr>Equation of hyperbola</vt:lpstr>
      <vt:lpstr>Equation of hyperbola</vt:lpstr>
      <vt:lpstr>Equation of hyperbola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 System</dc:title>
  <dc:creator>Lee Hung-yi</dc:creator>
  <cp:lastModifiedBy>Hung-yi Lee</cp:lastModifiedBy>
  <cp:revision>56</cp:revision>
  <dcterms:created xsi:type="dcterms:W3CDTF">2016-04-03T05:15:52Z</dcterms:created>
  <dcterms:modified xsi:type="dcterms:W3CDTF">2018-10-23T13:56:47Z</dcterms:modified>
</cp:coreProperties>
</file>