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91" r:id="rId4"/>
    <p:sldId id="379" r:id="rId5"/>
    <p:sldId id="401" r:id="rId6"/>
    <p:sldId id="298" r:id="rId7"/>
    <p:sldId id="269" r:id="rId8"/>
    <p:sldId id="297" r:id="rId9"/>
    <p:sldId id="31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163" autoAdjust="0"/>
  </p:normalViewPr>
  <p:slideViewPr>
    <p:cSldViewPr snapToGrid="0">
      <p:cViewPr varScale="1">
        <p:scale>
          <a:sx n="55" d="100"/>
          <a:sy n="55" d="100"/>
        </p:scale>
        <p:origin x="10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Review system</a:t>
            </a:r>
          </a:p>
          <a:p>
            <a:endParaRPr lang="en-US" altLang="zh-TW" dirty="0"/>
          </a:p>
          <a:p>
            <a:r>
              <a:rPr lang="en-US" altLang="zh-TW" dirty="0"/>
              <a:t>Linear system is a system of linear equation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64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這門課教什麼？可以用一句話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要不要講呢？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未知數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的冪次項為一次。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82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you can't solve many equations simultaneously then you can't solve commercial scale problems</a:t>
            </a:r>
          </a:p>
          <a:p>
            <a:r>
              <a:rPr lang="en-US" altLang="zh-TW" dirty="0"/>
              <a:t>At some point in a lot of interesting places, people get to a certain step and then say "And then it's just linear algebra from there".</a:t>
            </a:r>
          </a:p>
          <a:p>
            <a:r>
              <a:rPr lang="en-US" altLang="zh-TW" dirty="0"/>
              <a:t>questions like "How can I prepare for an interview?"  are often going to boil down to "Brush up on your linear algebra".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34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Co-domain</a:t>
            </a:r>
          </a:p>
          <a:p>
            <a:r>
              <a:rPr lang="en-US" altLang="zh-TW" dirty="0"/>
              <a:t>Range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6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20.png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../media/image22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../media/image21.png"/><Relationship Id="rId30" Type="http://schemas.openxmlformats.org/officeDocument/2006/relationships/image" Target="NULL"/><Relationship Id="rId35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Linear System = </a:t>
            </a:r>
            <a:br>
              <a:rPr lang="en-US" altLang="zh-TW" dirty="0"/>
            </a:br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461714" y="3587679"/>
                <a:ext cx="4331442" cy="1243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14" y="3587679"/>
                <a:ext cx="4331442" cy="1243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(</a:t>
            </a:r>
            <a:r>
              <a:rPr lang="zh-TW" altLang="en-US" dirty="0"/>
              <a:t>多元一次聯立方程式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TextBox 40"/>
          <p:cNvSpPr txBox="1"/>
          <p:nvPr/>
        </p:nvSpPr>
        <p:spPr>
          <a:xfrm>
            <a:off x="7187747" y="3385710"/>
            <a:ext cx="167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equation</a:t>
            </a:r>
          </a:p>
        </p:txBody>
      </p:sp>
      <p:sp>
        <p:nvSpPr>
          <p:cNvPr id="19" name="TextBox 21"/>
          <p:cNvSpPr txBox="1"/>
          <p:nvPr/>
        </p:nvSpPr>
        <p:spPr>
          <a:xfrm>
            <a:off x="2301619" y="5021209"/>
            <a:ext cx="458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 system of linear equations</a:t>
            </a:r>
          </a:p>
        </p:txBody>
      </p:sp>
      <p:sp>
        <p:nvSpPr>
          <p:cNvPr id="20" name="Rectangle 43"/>
          <p:cNvSpPr/>
          <p:nvPr/>
        </p:nvSpPr>
        <p:spPr>
          <a:xfrm>
            <a:off x="1532776" y="3584480"/>
            <a:ext cx="5538939" cy="40347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185721" y="2576868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FF0000"/>
                </a:solidFill>
              </a:rPr>
              <a:t>variables</a:t>
            </a:r>
            <a:endParaRPr kumimoji="1" lang="en-US" altLang="zh-TW" dirty="0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297860" y="2580990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0000FF"/>
                </a:solidFill>
              </a:rPr>
              <a:t>coefficients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337450" y="2582493"/>
            <a:ext cx="183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00B050"/>
                </a:solidFill>
              </a:rPr>
              <a:t>constant term</a:t>
            </a:r>
          </a:p>
        </p:txBody>
      </p:sp>
      <p:cxnSp>
        <p:nvCxnSpPr>
          <p:cNvPr id="25" name="直線單箭頭接點 24"/>
          <p:cNvCxnSpPr>
            <a:endCxn id="23" idx="2"/>
          </p:cNvCxnSpPr>
          <p:nvPr/>
        </p:nvCxnSpPr>
        <p:spPr>
          <a:xfrm flipV="1">
            <a:off x="6853498" y="3039693"/>
            <a:ext cx="399940" cy="6313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5023877" y="3045859"/>
            <a:ext cx="495780" cy="625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1" idx="2"/>
          </p:cNvCxnSpPr>
          <p:nvPr/>
        </p:nvCxnSpPr>
        <p:spPr>
          <a:xfrm flipV="1">
            <a:off x="3986749" y="3034068"/>
            <a:ext cx="840322" cy="6370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79004" y="3030014"/>
            <a:ext cx="2064716" cy="641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2" idx="2"/>
          </p:cNvCxnSpPr>
          <p:nvPr/>
        </p:nvCxnSpPr>
        <p:spPr>
          <a:xfrm flipH="1" flipV="1">
            <a:off x="2099548" y="3038190"/>
            <a:ext cx="1314038" cy="59960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1782340" y="3027591"/>
            <a:ext cx="38550" cy="59927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2476370" y="2996356"/>
            <a:ext cx="2429940" cy="64763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109694" y="3643985"/>
                <a:ext cx="90730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94" y="3643985"/>
                <a:ext cx="907300" cy="11453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1"/>
          <p:cNvSpPr txBox="1"/>
          <p:nvPr/>
        </p:nvSpPr>
        <p:spPr>
          <a:xfrm>
            <a:off x="1543705" y="5911728"/>
            <a:ext cx="605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 believe you know how to solve it.</a:t>
            </a:r>
          </a:p>
        </p:txBody>
      </p:sp>
      <p:sp>
        <p:nvSpPr>
          <p:cNvPr id="32" name="左大括弧 31"/>
          <p:cNvSpPr/>
          <p:nvPr/>
        </p:nvSpPr>
        <p:spPr>
          <a:xfrm>
            <a:off x="1210097" y="3486694"/>
            <a:ext cx="254332" cy="1445002"/>
          </a:xfrm>
          <a:prstGeom prst="leftBrace">
            <a:avLst>
              <a:gd name="adj1" fmla="val 7680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36405" y="4042228"/>
            <a:ext cx="5484218" cy="889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107761" y="1775464"/>
            <a:ext cx="3491473" cy="563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/>
      <p:bldP spid="19" grpId="0"/>
      <p:bldP spid="20" grpId="0" animBg="1"/>
      <p:bldP spid="21" grpId="0"/>
      <p:bldP spid="22" grpId="0"/>
      <p:bldP spid="23" grpId="0"/>
      <p:bldP spid="29" grpId="0"/>
      <p:bldP spid="30" grpId="0"/>
      <p:bldP spid="32" grpId="0" animBg="1"/>
      <p:bldP spid="6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(</a:t>
            </a:r>
            <a:r>
              <a:rPr lang="zh-TW" altLang="en-US" dirty="0"/>
              <a:t>多元一次聯立方程式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57" y="2948000"/>
            <a:ext cx="5885949" cy="1784428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1978497" y="2832635"/>
            <a:ext cx="529390" cy="2015158"/>
          </a:xfrm>
          <a:prstGeom prst="leftBrace">
            <a:avLst>
              <a:gd name="adj1" fmla="val 3560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5710" y="3363160"/>
            <a:ext cx="1632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equations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15079" y="5364653"/>
            <a:ext cx="236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variables</a:t>
            </a:r>
            <a:endParaRPr lang="zh-TW" altLang="en-US" sz="28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249333" y="4812638"/>
            <a:ext cx="1283368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632463" y="4812638"/>
            <a:ext cx="217822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671690" y="4812638"/>
            <a:ext cx="1086350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74863" y="5984694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In this course, m and n can be large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5576698" y="2533717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62826" y="2911089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Terminology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function f</a:t>
            </a:r>
            <a:endParaRPr lang="zh-TW" alt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926353" y="2533717"/>
            <a:ext cx="1306286" cy="2612572"/>
            <a:chOff x="2133599" y="2554514"/>
            <a:chExt cx="1306286" cy="2612572"/>
          </a:xfrm>
        </p:grpSpPr>
        <p:sp>
          <p:nvSpPr>
            <p:cNvPr id="4" name="橢圓 3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6106468" y="3403102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106468" y="4214429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6"/>
          </p:cNvCxnSpPr>
          <p:nvPr/>
        </p:nvCxnSpPr>
        <p:spPr>
          <a:xfrm>
            <a:off x="2702868" y="3034461"/>
            <a:ext cx="3403600" cy="4948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702868" y="3850885"/>
            <a:ext cx="3403600" cy="4507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702868" y="4398697"/>
            <a:ext cx="3403600" cy="2526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110956" y="2806453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56" y="2806453"/>
                <a:ext cx="368114" cy="369332"/>
              </a:xfrm>
              <a:prstGeom prst="rect">
                <a:avLst/>
              </a:prstGeom>
              <a:blipFill>
                <a:blip r:embed="rId4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2092266" y="3655337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66" y="3655337"/>
                <a:ext cx="375231" cy="369332"/>
              </a:xfrm>
              <a:prstGeom prst="rect">
                <a:avLst/>
              </a:prstGeom>
              <a:blipFill>
                <a:blip r:embed="rId5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2110956" y="4460035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56" y="4460035"/>
                <a:ext cx="375231" cy="369332"/>
              </a:xfrm>
              <a:prstGeom prst="rect">
                <a:avLst/>
              </a:prstGeom>
              <a:blipFill>
                <a:blip r:embed="rId6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394179" y="317347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79" y="3173478"/>
                <a:ext cx="802527" cy="369332"/>
              </a:xfrm>
              <a:prstGeom prst="rect">
                <a:avLst/>
              </a:prstGeom>
              <a:blipFill>
                <a:blip r:embed="rId7"/>
                <a:stretch>
                  <a:fillRect l="-1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215153" y="5147921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Domain (</a:t>
            </a:r>
            <a:r>
              <a:rPr lang="zh-TW" altLang="en-US" sz="2400" dirty="0"/>
              <a:t>定義域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70844" y="5143194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Co-domain (</a:t>
            </a:r>
            <a:r>
              <a:rPr lang="zh-TW" altLang="en-US" sz="2400" dirty="0"/>
              <a:t>對應域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6411405" y="3941072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05" y="3941072"/>
                <a:ext cx="802527" cy="369332"/>
              </a:xfrm>
              <a:prstGeom prst="rect">
                <a:avLst/>
              </a:prstGeom>
              <a:blipFill>
                <a:blip r:embed="rId8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7180013" y="3968468"/>
                <a:ext cx="1124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13" y="3968468"/>
                <a:ext cx="1124346" cy="369332"/>
              </a:xfrm>
              <a:prstGeom prst="rect">
                <a:avLst/>
              </a:prstGeom>
              <a:blipFill>
                <a:blip r:embed="rId9"/>
                <a:stretch>
                  <a:fillRect l="-271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5576698" y="1837923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Range (</a:t>
            </a:r>
            <a:r>
              <a:rPr lang="zh-TW" altLang="en-US" sz="2400" dirty="0"/>
              <a:t>值域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33" name="直線接點 32"/>
          <p:cNvCxnSpPr>
            <a:endCxn id="32" idx="2"/>
          </p:cNvCxnSpPr>
          <p:nvPr/>
        </p:nvCxnSpPr>
        <p:spPr>
          <a:xfrm flipV="1">
            <a:off x="6392596" y="2299588"/>
            <a:ext cx="548445" cy="7717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C525D98-49E0-45E1-BEE4-1ACE09E9B88B}"/>
              </a:ext>
            </a:extLst>
          </p:cNvPr>
          <p:cNvSpPr/>
          <p:nvPr/>
        </p:nvSpPr>
        <p:spPr>
          <a:xfrm>
            <a:off x="1350576" y="5684037"/>
            <a:ext cx="2480989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can go into function f</a:t>
            </a:r>
            <a:endParaRPr lang="zh-TW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83A14C-EE5D-4C48-B44F-655A9ABBCCD2}"/>
              </a:ext>
            </a:extLst>
          </p:cNvPr>
          <p:cNvSpPr/>
          <p:nvPr/>
        </p:nvSpPr>
        <p:spPr>
          <a:xfrm>
            <a:off x="4736079" y="5684037"/>
            <a:ext cx="3089785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</a:t>
            </a:r>
            <a:r>
              <a:rPr lang="en-US" altLang="zh-TW" sz="2400" b="1" i="1" u="sng" dirty="0"/>
              <a:t>may possible </a:t>
            </a:r>
            <a:r>
              <a:rPr lang="en-US" altLang="zh-TW" sz="2400" dirty="0"/>
              <a:t>come out of function f</a:t>
            </a:r>
            <a:endParaRPr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A4B6026-CF3F-402E-8D83-859A97BCD82B}"/>
              </a:ext>
            </a:extLst>
          </p:cNvPr>
          <p:cNvSpPr/>
          <p:nvPr/>
        </p:nvSpPr>
        <p:spPr>
          <a:xfrm>
            <a:off x="5862826" y="1098140"/>
            <a:ext cx="2754974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</a:t>
            </a:r>
            <a:r>
              <a:rPr lang="en-US" altLang="zh-TW" sz="2400" b="1" i="1" u="sng" dirty="0"/>
              <a:t>actually</a:t>
            </a:r>
            <a:r>
              <a:rPr lang="en-US" altLang="zh-TW" sz="2400" dirty="0"/>
              <a:t> come out of function 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86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16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803A9-086C-4F82-9552-98270B0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Terminology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DFDD5-3B6C-4DAE-8745-8B16B5654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one-to-one (</a:t>
            </a:r>
            <a:r>
              <a:rPr lang="zh-TW" altLang="en-US" dirty="0"/>
              <a:t>一對一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B5E98C-3623-403F-BB3A-414412D5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n-US" altLang="zh-TW" dirty="0"/>
              <a:t>Onto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映成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45793F-0481-4DAE-AEB7-C4EF3D3B7B14}"/>
              </a:ext>
            </a:extLst>
          </p:cNvPr>
          <p:cNvSpPr/>
          <p:nvPr/>
        </p:nvSpPr>
        <p:spPr>
          <a:xfrm>
            <a:off x="2852927" y="2921579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F6C3E3B-CE4B-4964-AE42-DA4F2BCBCF92}"/>
              </a:ext>
            </a:extLst>
          </p:cNvPr>
          <p:cNvSpPr/>
          <p:nvPr/>
        </p:nvSpPr>
        <p:spPr>
          <a:xfrm>
            <a:off x="3139055" y="3298951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5F48A2A-CAD4-4B04-943F-21E0303A96B8}"/>
              </a:ext>
            </a:extLst>
          </p:cNvPr>
          <p:cNvGrpSpPr/>
          <p:nvPr/>
        </p:nvGrpSpPr>
        <p:grpSpPr>
          <a:xfrm>
            <a:off x="831459" y="2904103"/>
            <a:ext cx="1306286" cy="2612572"/>
            <a:chOff x="2133599" y="2554514"/>
            <a:chExt cx="1306286" cy="2612572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A0C3CA1-6E78-4009-93BA-29EEE376AC04}"/>
                </a:ext>
              </a:extLst>
            </p:cNvPr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FFCD3F6-CE42-40D5-9DEB-3991FDE69363}"/>
                </a:ext>
              </a:extLst>
            </p:cNvPr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5227A166-237C-499A-AC20-6D4E8E42E68E}"/>
                </a:ext>
              </a:extLst>
            </p:cNvPr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BF5D29-FE22-4BBA-8770-F1E990C237C4}"/>
                </a:ext>
              </a:extLst>
            </p:cNvPr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>
            <a:extLst>
              <a:ext uri="{FF2B5EF4-FFF2-40B4-BE49-F238E27FC236}">
                <a16:creationId xmlns:a16="http://schemas.microsoft.com/office/drawing/2014/main" id="{649C296E-3622-40DD-B931-F87F384FAE2C}"/>
              </a:ext>
            </a:extLst>
          </p:cNvPr>
          <p:cNvSpPr/>
          <p:nvPr/>
        </p:nvSpPr>
        <p:spPr>
          <a:xfrm>
            <a:off x="3416803" y="3593553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AA0C9B0-D02C-4A3F-B91F-B061600FDB15}"/>
              </a:ext>
            </a:extLst>
          </p:cNvPr>
          <p:cNvSpPr/>
          <p:nvPr/>
        </p:nvSpPr>
        <p:spPr>
          <a:xfrm>
            <a:off x="3413340" y="4229269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BEBC4A7-9B5E-40F6-ADCC-2C1BE656E13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1607974" y="3404847"/>
            <a:ext cx="1808829" cy="3120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6A97A6C-6E5C-4456-BEA9-AB592047790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1607974" y="4210390"/>
            <a:ext cx="1805366" cy="1422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21C9089-9293-4270-8F4E-D2530FE1616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1607974" y="4922313"/>
            <a:ext cx="1805366" cy="994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48F99E-9972-45E0-8ACE-0A85EEAE5AB2}"/>
                  </a:ext>
                </a:extLst>
              </p:cNvPr>
              <p:cNvSpPr txBox="1"/>
              <p:nvPr/>
            </p:nvSpPr>
            <p:spPr>
              <a:xfrm>
                <a:off x="1016062" y="3176839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48F99E-9972-45E0-8ACE-0A85EEAE5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2" y="3176839"/>
                <a:ext cx="368114" cy="369332"/>
              </a:xfrm>
              <a:prstGeom prst="rect">
                <a:avLst/>
              </a:prstGeom>
              <a:blipFill>
                <a:blip r:embed="rId2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9CB804B-DDA8-45AD-B8D1-3812D5561567}"/>
                  </a:ext>
                </a:extLst>
              </p:cNvPr>
              <p:cNvSpPr txBox="1"/>
              <p:nvPr/>
            </p:nvSpPr>
            <p:spPr>
              <a:xfrm>
                <a:off x="997372" y="402572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9CB804B-DDA8-45AD-B8D1-3812D556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2" y="4025723"/>
                <a:ext cx="375231" cy="369332"/>
              </a:xfrm>
              <a:prstGeom prst="rect">
                <a:avLst/>
              </a:prstGeom>
              <a:blipFill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927D75-096A-4129-869F-E4A0ED51BCF1}"/>
                  </a:ext>
                </a:extLst>
              </p:cNvPr>
              <p:cNvSpPr txBox="1"/>
              <p:nvPr/>
            </p:nvSpPr>
            <p:spPr>
              <a:xfrm>
                <a:off x="1016062" y="4830421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927D75-096A-4129-869F-E4A0ED51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2" y="4830421"/>
                <a:ext cx="375231" cy="369332"/>
              </a:xfrm>
              <a:prstGeom prst="rect">
                <a:avLst/>
              </a:prstGeom>
              <a:blipFill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227A8A-ED54-4A3A-AEED-29BFE3AD48E2}"/>
                  </a:ext>
                </a:extLst>
              </p:cNvPr>
              <p:cNvSpPr txBox="1"/>
              <p:nvPr/>
            </p:nvSpPr>
            <p:spPr>
              <a:xfrm>
                <a:off x="3723153" y="350464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227A8A-ED54-4A3A-AEED-29BFE3AD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53" y="3504641"/>
                <a:ext cx="802527" cy="369332"/>
              </a:xfrm>
              <a:prstGeom prst="rect">
                <a:avLst/>
              </a:prstGeom>
              <a:blipFill>
                <a:blip r:embed="rId5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0BFF18B-0B80-4A95-A4F9-E10F8723F0A8}"/>
                  </a:ext>
                </a:extLst>
              </p:cNvPr>
              <p:cNvSpPr txBox="1"/>
              <p:nvPr/>
            </p:nvSpPr>
            <p:spPr>
              <a:xfrm>
                <a:off x="3746102" y="4167974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0BFF18B-0B80-4A95-A4F9-E10F8723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02" y="4167974"/>
                <a:ext cx="802527" cy="369332"/>
              </a:xfrm>
              <a:prstGeom prst="rect">
                <a:avLst/>
              </a:prstGeom>
              <a:blipFill>
                <a:blip r:embed="rId6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A4DC96C-3829-439D-8E5B-F9EE4C2C8C66}"/>
                  </a:ext>
                </a:extLst>
              </p:cNvPr>
              <p:cNvSpPr txBox="1"/>
              <p:nvPr/>
            </p:nvSpPr>
            <p:spPr>
              <a:xfrm>
                <a:off x="3763362" y="4782350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A4DC96C-3829-439D-8E5B-F9EE4C2C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362" y="4782350"/>
                <a:ext cx="809645" cy="369332"/>
              </a:xfrm>
              <a:prstGeom prst="rect">
                <a:avLst/>
              </a:prstGeom>
              <a:blipFill>
                <a:blip r:embed="rId7"/>
                <a:stretch>
                  <a:fillRect l="-1278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>
            <a:extLst>
              <a:ext uri="{FF2B5EF4-FFF2-40B4-BE49-F238E27FC236}">
                <a16:creationId xmlns:a16="http://schemas.microsoft.com/office/drawing/2014/main" id="{635E98AF-8A54-4C46-A036-000158E2CE5D}"/>
              </a:ext>
            </a:extLst>
          </p:cNvPr>
          <p:cNvSpPr/>
          <p:nvPr/>
        </p:nvSpPr>
        <p:spPr>
          <a:xfrm>
            <a:off x="3413340" y="4798941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A2957C1-253F-4630-AD02-6ABBDF3254B7}"/>
              </a:ext>
            </a:extLst>
          </p:cNvPr>
          <p:cNvSpPr/>
          <p:nvPr/>
        </p:nvSpPr>
        <p:spPr>
          <a:xfrm>
            <a:off x="7017868" y="279173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F54F686-DC39-4CF1-B9A6-CD0B882B0C18}"/>
              </a:ext>
            </a:extLst>
          </p:cNvPr>
          <p:cNvSpPr/>
          <p:nvPr/>
        </p:nvSpPr>
        <p:spPr>
          <a:xfrm>
            <a:off x="7035754" y="2799063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A2D0306-8B89-4022-8665-7272549DB165}"/>
              </a:ext>
            </a:extLst>
          </p:cNvPr>
          <p:cNvGrpSpPr/>
          <p:nvPr/>
        </p:nvGrpSpPr>
        <p:grpSpPr>
          <a:xfrm>
            <a:off x="5098948" y="2780854"/>
            <a:ext cx="1306286" cy="2612572"/>
            <a:chOff x="2133599" y="2554514"/>
            <a:chExt cx="1306286" cy="2612572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C649B34-DF63-49CE-BFAB-7306B6A9E6E4}"/>
                </a:ext>
              </a:extLst>
            </p:cNvPr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51EC09A-9F27-47BB-A387-69F4E34554E8}"/>
                </a:ext>
              </a:extLst>
            </p:cNvPr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AFF67FA-AF81-42C7-8100-1657E4A1EC5D}"/>
                </a:ext>
              </a:extLst>
            </p:cNvPr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FF18EA4-F7F3-4175-B548-D752A0FAA5F2}"/>
                </a:ext>
              </a:extLst>
            </p:cNvPr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橢圓 30">
            <a:extLst>
              <a:ext uri="{FF2B5EF4-FFF2-40B4-BE49-F238E27FC236}">
                <a16:creationId xmlns:a16="http://schemas.microsoft.com/office/drawing/2014/main" id="{112581D2-A519-4208-BB55-849F1D694326}"/>
              </a:ext>
            </a:extLst>
          </p:cNvPr>
          <p:cNvSpPr/>
          <p:nvPr/>
        </p:nvSpPr>
        <p:spPr>
          <a:xfrm>
            <a:off x="7581744" y="346371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8EAEAED-914D-4981-B74C-5EDA3B4D8C9D}"/>
              </a:ext>
            </a:extLst>
          </p:cNvPr>
          <p:cNvSpPr/>
          <p:nvPr/>
        </p:nvSpPr>
        <p:spPr>
          <a:xfrm>
            <a:off x="7578281" y="409942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7074E76-FB9F-4601-B26A-8CC0E93E830F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5875463" y="3281598"/>
            <a:ext cx="170628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DC0CA92-484F-4ED4-8364-69078FA85571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5875463" y="4087141"/>
            <a:ext cx="1702818" cy="1356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A4BF034-6563-4B13-9A65-A6CDDBF68C1B}"/>
              </a:ext>
            </a:extLst>
          </p:cNvPr>
          <p:cNvCxnSpPr>
            <a:cxnSpLocks/>
            <a:stCxn id="30" idx="6"/>
            <a:endCxn id="32" idx="3"/>
          </p:cNvCxnSpPr>
          <p:nvPr/>
        </p:nvCxnSpPr>
        <p:spPr>
          <a:xfrm flipV="1">
            <a:off x="5875463" y="4310034"/>
            <a:ext cx="1738953" cy="5884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924C1BC-D1B4-4DFC-92E5-C92B540B0F89}"/>
                  </a:ext>
                </a:extLst>
              </p:cNvPr>
              <p:cNvSpPr txBox="1"/>
              <p:nvPr/>
            </p:nvSpPr>
            <p:spPr>
              <a:xfrm>
                <a:off x="5283551" y="305359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924C1BC-D1B4-4DFC-92E5-C92B540B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1" y="3053590"/>
                <a:ext cx="368114" cy="369332"/>
              </a:xfrm>
              <a:prstGeom prst="rect">
                <a:avLst/>
              </a:prstGeom>
              <a:blipFill>
                <a:blip r:embed="rId8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28325DF-2F96-4FD8-A2E2-F3E0EBE80A88}"/>
                  </a:ext>
                </a:extLst>
              </p:cNvPr>
              <p:cNvSpPr txBox="1"/>
              <p:nvPr/>
            </p:nvSpPr>
            <p:spPr>
              <a:xfrm>
                <a:off x="5264861" y="390247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28325DF-2F96-4FD8-A2E2-F3E0EBE8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861" y="3902474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E8900A-F859-4BC3-B219-7D2A4781654F}"/>
                  </a:ext>
                </a:extLst>
              </p:cNvPr>
              <p:cNvSpPr txBox="1"/>
              <p:nvPr/>
            </p:nvSpPr>
            <p:spPr>
              <a:xfrm>
                <a:off x="5283551" y="470717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E8900A-F859-4BC3-B219-7D2A47816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1" y="4707172"/>
                <a:ext cx="375231" cy="369332"/>
              </a:xfrm>
              <a:prstGeom prst="rect">
                <a:avLst/>
              </a:prstGeom>
              <a:blipFill>
                <a:blip r:embed="rId10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8B179CF-0F61-4E55-A551-5031A9A59320}"/>
                  </a:ext>
                </a:extLst>
              </p:cNvPr>
              <p:cNvSpPr txBox="1"/>
              <p:nvPr/>
            </p:nvSpPr>
            <p:spPr>
              <a:xfrm>
                <a:off x="7888094" y="337479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8B179CF-0F61-4E55-A551-5031A9A59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094" y="3374798"/>
                <a:ext cx="802527" cy="369332"/>
              </a:xfrm>
              <a:prstGeom prst="rect">
                <a:avLst/>
              </a:prstGeom>
              <a:blipFill>
                <a:blip r:embed="rId11"/>
                <a:stretch>
                  <a:fillRect l="-1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769A67C-6ECE-4926-B227-7DDB9C4D0E14}"/>
                  </a:ext>
                </a:extLst>
              </p:cNvPr>
              <p:cNvSpPr txBox="1"/>
              <p:nvPr/>
            </p:nvSpPr>
            <p:spPr>
              <a:xfrm>
                <a:off x="7911043" y="403813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769A67C-6ECE-4926-B227-7DDB9C4D0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4038131"/>
                <a:ext cx="802527" cy="369332"/>
              </a:xfrm>
              <a:prstGeom prst="rect">
                <a:avLst/>
              </a:prstGeom>
              <a:blipFill>
                <a:blip r:embed="rId12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5004441-D9EA-42F5-8DCB-2BFCBD176791}"/>
                  </a:ext>
                </a:extLst>
              </p:cNvPr>
              <p:cNvSpPr txBox="1"/>
              <p:nvPr/>
            </p:nvSpPr>
            <p:spPr>
              <a:xfrm>
                <a:off x="7655373" y="4489181"/>
                <a:ext cx="1124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5004441-D9EA-42F5-8DCB-2BFCBD176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3" y="4489181"/>
                <a:ext cx="1124347" cy="369332"/>
              </a:xfrm>
              <a:prstGeom prst="rect">
                <a:avLst/>
              </a:prstGeom>
              <a:blipFill>
                <a:blip r:embed="rId13"/>
                <a:stretch>
                  <a:fillRect l="-271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B26889F3-C016-43AF-A78E-1C8F4DFC1CF4}"/>
              </a:ext>
            </a:extLst>
          </p:cNvPr>
          <p:cNvSpPr txBox="1"/>
          <p:nvPr/>
        </p:nvSpPr>
        <p:spPr>
          <a:xfrm>
            <a:off x="6298171" y="5527638"/>
            <a:ext cx="2366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Co-domain = range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31" grpId="0" animBg="1"/>
      <p:bldP spid="32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 system have two properties</a:t>
            </a:r>
          </a:p>
          <a:p>
            <a:pPr lvl="1"/>
            <a:r>
              <a:rPr lang="en-US" altLang="zh-TW" dirty="0"/>
              <a:t>1. Persevering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2. Persevering Addition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4346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746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21660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5" idx="3"/>
            <a:endCxn id="4" idx="1"/>
          </p:cNvCxnSpPr>
          <p:nvPr/>
        </p:nvCxnSpPr>
        <p:spPr>
          <a:xfrm>
            <a:off x="1187317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84631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08223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90623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kx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05537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ky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10" idx="3"/>
            <a:endCxn id="9" idx="1"/>
          </p:cNvCxnSpPr>
          <p:nvPr/>
        </p:nvCxnSpPr>
        <p:spPr>
          <a:xfrm>
            <a:off x="5371194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468508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1951" y="58948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801531" y="58999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33" name="直線單箭頭接點 32"/>
          <p:cNvCxnSpPr>
            <a:stCxn id="31" idx="3"/>
          </p:cNvCxnSpPr>
          <p:nvPr/>
        </p:nvCxnSpPr>
        <p:spPr>
          <a:xfrm>
            <a:off x="1172522" y="61256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277655" y="61389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714792" y="5229826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20370" y="5240570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1724346" y="57650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7032" y="50161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26612" y="50212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cxnSp>
        <p:nvCxnSpPr>
          <p:cNvPr id="42" name="直線單箭頭接點 41"/>
          <p:cNvCxnSpPr>
            <a:stCxn id="29" idx="3"/>
          </p:cNvCxnSpPr>
          <p:nvPr/>
        </p:nvCxnSpPr>
        <p:spPr>
          <a:xfrm>
            <a:off x="1197603" y="52469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302736" y="52602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749427" y="48863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5908223" y="532282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46" name="直線單箭頭接點 45"/>
          <p:cNvCxnSpPr>
            <a:endCxn id="45" idx="1"/>
          </p:cNvCxnSpPr>
          <p:nvPr/>
        </p:nvCxnSpPr>
        <p:spPr>
          <a:xfrm>
            <a:off x="5371194" y="578728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7468508" y="578728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10" grpId="0"/>
      <p:bldP spid="11" grpId="0"/>
      <p:bldP spid="31" grpId="0"/>
      <p:bldP spid="32" grpId="0"/>
      <p:bldP spid="37" grpId="0"/>
      <p:bldP spid="39" grpId="0"/>
      <p:bldP spid="41" grpId="0" animBg="1"/>
      <p:bldP spid="29" grpId="0"/>
      <p:bldP spid="30" grpId="0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Derivative: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Integral from a to 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3583" y="2321588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Derivative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2472744" y="2604924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859886" y="2604924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28297" y="2594020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01039" y="2593032"/>
            <a:ext cx="182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f’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23305" y="2915991"/>
            <a:ext cx="97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41900" y="2958800"/>
            <a:ext cx="111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2x</a:t>
            </a:r>
            <a:endParaRPr lang="zh-TW" altLang="en-US" sz="24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3374266" y="4922955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Integral</a:t>
            </a:r>
            <a:endParaRPr lang="zh-TW" altLang="en-US" sz="2800" dirty="0"/>
          </a:p>
        </p:txBody>
      </p:sp>
      <p:sp>
        <p:nvSpPr>
          <p:cNvPr id="12" name="向右箭號 11"/>
          <p:cNvSpPr/>
          <p:nvPr/>
        </p:nvSpPr>
        <p:spPr>
          <a:xfrm>
            <a:off x="2453427" y="5206291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840569" y="5206291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81209" y="5182508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651938" y="4560372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303988" y="5517358"/>
            <a:ext cx="97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671254" y="5973139"/>
                <a:ext cx="2356835" cy="6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54" y="5973139"/>
                <a:ext cx="2356835" cy="615746"/>
              </a:xfrm>
              <a:prstGeom prst="rect">
                <a:avLst/>
              </a:prstGeom>
              <a:blipFill rotWithShape="0">
                <a:blip r:embed="rId2"/>
                <a:stretch>
                  <a:fillRect l="-3876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366715" y="4893773"/>
                <a:ext cx="1549335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715" y="4893773"/>
                <a:ext cx="1549335" cy="9773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544910" y="5946130"/>
            <a:ext cx="2002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(from a to b)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709355" y="1634692"/>
            <a:ext cx="167111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76465" y="4139221"/>
            <a:ext cx="167111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30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br>
              <a:rPr lang="en-US" altLang="zh-TW" dirty="0"/>
            </a:br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75" y="4769832"/>
            <a:ext cx="5255587" cy="15933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30729" y="1959545"/>
            <a:ext cx="271988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sp>
        <p:nvSpPr>
          <p:cNvPr id="12" name="向下箭號 11"/>
          <p:cNvSpPr/>
          <p:nvPr/>
        </p:nvSpPr>
        <p:spPr>
          <a:xfrm>
            <a:off x="3614057" y="3754741"/>
            <a:ext cx="595086" cy="82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flipH="1" flipV="1">
            <a:off x="4572000" y="3754741"/>
            <a:ext cx="595086" cy="82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236686" y="3883838"/>
            <a:ext cx="97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830015" y="1855770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938" r="-3125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515501" y="1913378"/>
            <a:ext cx="513057" cy="1711130"/>
            <a:chOff x="6725667" y="4729579"/>
            <a:chExt cx="51305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000" r="-5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72" r="-491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6000" r="-133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……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2310729" y="211796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310729" y="257283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310729" y="3486009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750609" y="2098313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750609" y="2553183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750609" y="346635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542097-17A6-4F4C-9AFB-3C05FE3C0764}"/>
              </a:ext>
            </a:extLst>
          </p:cNvPr>
          <p:cNvSpPr txBox="1"/>
          <p:nvPr/>
        </p:nvSpPr>
        <p:spPr>
          <a:xfrm>
            <a:off x="571903" y="2364538"/>
            <a:ext cx="120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Domain = </a:t>
            </a:r>
            <a:r>
              <a:rPr lang="en-US" altLang="zh-TW" sz="2400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sz="24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1714E7-2A4A-49D8-9CEB-9A05B83868A6}"/>
              </a:ext>
            </a:extLst>
          </p:cNvPr>
          <p:cNvSpPr txBox="1"/>
          <p:nvPr/>
        </p:nvSpPr>
        <p:spPr>
          <a:xfrm>
            <a:off x="6952625" y="2353444"/>
            <a:ext cx="1652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Co-domain = </a:t>
            </a:r>
            <a:r>
              <a:rPr lang="en-US" altLang="zh-TW" sz="2400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sz="24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15E585-7ACC-4570-876F-54A888DD79CE}"/>
              </a:ext>
            </a:extLst>
          </p:cNvPr>
          <p:cNvSpPr txBox="1"/>
          <p:nvPr/>
        </p:nvSpPr>
        <p:spPr>
          <a:xfrm>
            <a:off x="5190591" y="3930879"/>
            <a:ext cx="128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trivial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58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6" grpId="0"/>
      <p:bldP spid="2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7460" y="331900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81224" y="298892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261432" y="250797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434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33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216" r="-5155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……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1901432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901432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901432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427460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27460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427460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673177" y="331900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62" name="群組 61"/>
          <p:cNvGrpSpPr/>
          <p:nvPr/>
        </p:nvGrpSpPr>
        <p:grpSpPr>
          <a:xfrm>
            <a:off x="2966941" y="298892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字方塊 65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147149" y="250797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229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字方塊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14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122" r="-408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字方塊 70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……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72" name="直線單箭頭接點 71"/>
          <p:cNvCxnSpPr/>
          <p:nvPr/>
        </p:nvCxnSpPr>
        <p:spPr>
          <a:xfrm>
            <a:off x="4787149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4787149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787149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3313177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313177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313177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48114" y="331900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6341878" y="298892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字方塊 82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8522086" y="250797"/>
            <a:ext cx="612925" cy="1711130"/>
            <a:chOff x="6725667" y="4729579"/>
            <a:chExt cx="612925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8140" r="-4651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046" r="-11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931" r="-990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文字方塊 87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……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89" name="直線單箭頭接點 88"/>
          <p:cNvCxnSpPr/>
          <p:nvPr/>
        </p:nvCxnSpPr>
        <p:spPr>
          <a:xfrm>
            <a:off x="8162086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8162086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8162086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688114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6688114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688114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575570" y="824765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6" name="矩形 95"/>
          <p:cNvSpPr/>
          <p:nvPr/>
        </p:nvSpPr>
        <p:spPr>
          <a:xfrm>
            <a:off x="806839" y="2351211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pSp>
        <p:nvGrpSpPr>
          <p:cNvPr id="97" name="群組 96"/>
          <p:cNvGrpSpPr/>
          <p:nvPr/>
        </p:nvGrpSpPr>
        <p:grpSpPr>
          <a:xfrm>
            <a:off x="112201" y="2327984"/>
            <a:ext cx="461665" cy="1684812"/>
            <a:chOff x="1828104" y="4807109"/>
            <a:chExt cx="461665" cy="1684812"/>
          </a:xfrm>
        </p:grpSpPr>
        <p:sp>
          <p:nvSpPr>
            <p:cNvPr id="98" name="文字方塊 97"/>
            <p:cNvSpPr txBox="1"/>
            <p:nvPr/>
          </p:nvSpPr>
          <p:spPr>
            <a:xfrm>
              <a:off x="1868501" y="4807109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8205" r="-33333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文字方塊 100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7" name="直線單箭頭接點 106"/>
          <p:cNvCxnSpPr/>
          <p:nvPr/>
        </p:nvCxnSpPr>
        <p:spPr>
          <a:xfrm>
            <a:off x="1513988" y="248600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1513988" y="294087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1513988" y="385404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58437" y="2499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58437" y="295463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458437" y="386780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112201" y="2261896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1" y="2261896"/>
                <a:ext cx="364908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圖片 1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31431" y="2351211"/>
            <a:ext cx="885825" cy="1647825"/>
          </a:xfrm>
          <a:prstGeom prst="rect">
            <a:avLst/>
          </a:prstGeom>
        </p:spPr>
      </p:pic>
      <p:sp>
        <p:nvSpPr>
          <p:cNvPr id="131" name="矩形 130"/>
          <p:cNvSpPr/>
          <p:nvPr/>
        </p:nvSpPr>
        <p:spPr>
          <a:xfrm>
            <a:off x="3673177" y="2373718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37" name="直線單箭頭接點 136"/>
          <p:cNvCxnSpPr/>
          <p:nvPr/>
        </p:nvCxnSpPr>
        <p:spPr>
          <a:xfrm>
            <a:off x="4380326" y="250850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4380326" y="296337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4380326" y="387655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3324775" y="252226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>
            <a:off x="3324775" y="297713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>
            <a:off x="3324775" y="389031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群組 153"/>
          <p:cNvGrpSpPr/>
          <p:nvPr/>
        </p:nvGrpSpPr>
        <p:grpSpPr>
          <a:xfrm>
            <a:off x="2969820" y="2320029"/>
            <a:ext cx="461665" cy="1726173"/>
            <a:chOff x="3478137" y="2276842"/>
            <a:chExt cx="461665" cy="1726173"/>
          </a:xfrm>
        </p:grpSpPr>
        <p:grpSp>
          <p:nvGrpSpPr>
            <p:cNvPr id="155" name="群組 154"/>
            <p:cNvGrpSpPr/>
            <p:nvPr/>
          </p:nvGrpSpPr>
          <p:grpSpPr>
            <a:xfrm>
              <a:off x="3478137" y="2318203"/>
              <a:ext cx="461665" cy="1684812"/>
              <a:chOff x="1828104" y="4807109"/>
              <a:chExt cx="461665" cy="1684812"/>
            </a:xfrm>
          </p:grpSpPr>
          <p:sp>
            <p:nvSpPr>
              <p:cNvPr id="158" name="文字方塊 157"/>
              <p:cNvSpPr txBox="1"/>
              <p:nvPr/>
            </p:nvSpPr>
            <p:spPr>
              <a:xfrm>
                <a:off x="1868501" y="4807109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文字方塊 158"/>
                  <p:cNvSpPr txBox="1"/>
                  <p:nvPr/>
                </p:nvSpPr>
                <p:spPr>
                  <a:xfrm>
                    <a:off x="1857698" y="6122589"/>
                    <a:ext cx="23884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文字方塊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7698" y="6122589"/>
                    <a:ext cx="238848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8205" r="-33333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文字方塊 159"/>
              <p:cNvSpPr txBox="1"/>
              <p:nvPr/>
            </p:nvSpPr>
            <p:spPr>
              <a:xfrm rot="5400000">
                <a:off x="1754137" y="5659112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字方塊 155"/>
                <p:cNvSpPr txBox="1"/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文字方塊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/>
                <p:cNvSpPr txBox="1"/>
                <p:nvPr/>
              </p:nvSpPr>
              <p:spPr>
                <a:xfrm>
                  <a:off x="3479461" y="2665859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文字方塊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461" y="2665859"/>
                  <a:ext cx="372025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2" name="圖片 16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96405" y="2407014"/>
            <a:ext cx="904875" cy="1581150"/>
          </a:xfrm>
          <a:prstGeom prst="rect">
            <a:avLst/>
          </a:prstGeom>
        </p:spPr>
      </p:pic>
      <p:sp>
        <p:nvSpPr>
          <p:cNvPr id="179" name="文字方塊 178"/>
          <p:cNvSpPr txBox="1"/>
          <p:nvPr/>
        </p:nvSpPr>
        <p:spPr>
          <a:xfrm>
            <a:off x="5575569" y="2930580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80" name="矩形 179"/>
          <p:cNvSpPr/>
          <p:nvPr/>
        </p:nvSpPr>
        <p:spPr>
          <a:xfrm>
            <a:off x="7052185" y="2396899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81" name="直線單箭頭接點 180"/>
          <p:cNvCxnSpPr/>
          <p:nvPr/>
        </p:nvCxnSpPr>
        <p:spPr>
          <a:xfrm>
            <a:off x="7759334" y="253168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>
            <a:off x="7759334" y="298655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>
            <a:off x="7759334" y="389973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/>
          <p:nvPr/>
        </p:nvCxnSpPr>
        <p:spPr>
          <a:xfrm>
            <a:off x="6703783" y="254544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/>
          <p:nvPr/>
        </p:nvCxnSpPr>
        <p:spPr>
          <a:xfrm>
            <a:off x="6703783" y="300031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/>
          <p:nvPr/>
        </p:nvCxnSpPr>
        <p:spPr>
          <a:xfrm>
            <a:off x="6703783" y="391349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/>
          <p:cNvGrpSpPr/>
          <p:nvPr/>
        </p:nvGrpSpPr>
        <p:grpSpPr>
          <a:xfrm>
            <a:off x="6348828" y="2343210"/>
            <a:ext cx="461665" cy="1428997"/>
            <a:chOff x="3478137" y="2276842"/>
            <a:chExt cx="461665" cy="1428997"/>
          </a:xfrm>
        </p:grpSpPr>
        <p:grpSp>
          <p:nvGrpSpPr>
            <p:cNvPr id="188" name="群組 187"/>
            <p:cNvGrpSpPr/>
            <p:nvPr/>
          </p:nvGrpSpPr>
          <p:grpSpPr>
            <a:xfrm>
              <a:off x="3478137" y="2318203"/>
              <a:ext cx="461665" cy="1387636"/>
              <a:chOff x="1828104" y="4807109"/>
              <a:chExt cx="461665" cy="1387636"/>
            </a:xfrm>
          </p:grpSpPr>
          <p:sp>
            <p:nvSpPr>
              <p:cNvPr id="191" name="文字方塊 190"/>
              <p:cNvSpPr txBox="1"/>
              <p:nvPr/>
            </p:nvSpPr>
            <p:spPr>
              <a:xfrm>
                <a:off x="1868501" y="4807109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文字方塊 192"/>
              <p:cNvSpPr txBox="1"/>
              <p:nvPr/>
            </p:nvSpPr>
            <p:spPr>
              <a:xfrm rot="5400000">
                <a:off x="1754137" y="5659112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/>
                <p:cNvSpPr txBox="1"/>
                <p:nvPr/>
              </p:nvSpPr>
              <p:spPr>
                <a:xfrm>
                  <a:off x="3517275" y="2689836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文字方塊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275" y="2689836"/>
                  <a:ext cx="238848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字方塊 194"/>
              <p:cNvSpPr txBox="1"/>
              <p:nvPr/>
            </p:nvSpPr>
            <p:spPr>
              <a:xfrm>
                <a:off x="6371472" y="3658183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文字方塊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472" y="3658183"/>
                <a:ext cx="391902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9375" r="-4688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6" name="圖片 19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125532" y="2421751"/>
            <a:ext cx="1019175" cy="1628775"/>
          </a:xfrm>
          <a:prstGeom prst="rect">
            <a:avLst/>
          </a:prstGeom>
        </p:spPr>
      </p:pic>
      <p:sp>
        <p:nvSpPr>
          <p:cNvPr id="197" name="矩形 196"/>
          <p:cNvSpPr/>
          <p:nvPr/>
        </p:nvSpPr>
        <p:spPr>
          <a:xfrm>
            <a:off x="1415498" y="4400676"/>
            <a:ext cx="1691868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214784" y="4296901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字方塊 198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文字方塊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字方塊 199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文字方塊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231" r="-307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文字方塊 201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3" name="直線單箭頭接點 202"/>
          <p:cNvCxnSpPr/>
          <p:nvPr/>
        </p:nvCxnSpPr>
        <p:spPr>
          <a:xfrm>
            <a:off x="695498" y="455909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>
            <a:off x="695498" y="501396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5498" y="5927140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/>
          <p:cNvSpPr txBox="1"/>
          <p:nvPr/>
        </p:nvSpPr>
        <p:spPr>
          <a:xfrm rot="5400000">
            <a:off x="8330318" y="320447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7" name="文字方塊 206"/>
          <p:cNvSpPr txBox="1"/>
          <p:nvPr/>
        </p:nvSpPr>
        <p:spPr>
          <a:xfrm rot="5400000">
            <a:off x="5003864" y="317450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8" name="文字方塊 207"/>
          <p:cNvSpPr txBox="1"/>
          <p:nvPr/>
        </p:nvSpPr>
        <p:spPr>
          <a:xfrm rot="5400000">
            <a:off x="2146450" y="319950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135092" y="4412160"/>
            <a:ext cx="5677253" cy="1593323"/>
            <a:chOff x="3135092" y="4412160"/>
            <a:chExt cx="5677253" cy="1593323"/>
          </a:xfrm>
        </p:grpSpPr>
        <p:pic>
          <p:nvPicPr>
            <p:cNvPr id="209" name="Picture 3" descr="latex-image-1.pdf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58" y="4412160"/>
              <a:ext cx="5255587" cy="1593323"/>
            </a:xfrm>
            <a:prstGeom prst="rect">
              <a:avLst/>
            </a:prstGeom>
          </p:spPr>
        </p:pic>
        <p:cxnSp>
          <p:nvCxnSpPr>
            <p:cNvPr id="210" name="直線單箭頭接點 209"/>
            <p:cNvCxnSpPr/>
            <p:nvPr/>
          </p:nvCxnSpPr>
          <p:spPr>
            <a:xfrm>
              <a:off x="3135092" y="455909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單箭頭接點 210"/>
            <p:cNvCxnSpPr/>
            <p:nvPr/>
          </p:nvCxnSpPr>
          <p:spPr>
            <a:xfrm>
              <a:off x="3135092" y="501396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/>
            <p:cNvCxnSpPr/>
            <p:nvPr/>
          </p:nvCxnSpPr>
          <p:spPr>
            <a:xfrm>
              <a:off x="3135092" y="592714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文字方塊 212"/>
          <p:cNvSpPr txBox="1"/>
          <p:nvPr/>
        </p:nvSpPr>
        <p:spPr>
          <a:xfrm>
            <a:off x="171049" y="6196600"/>
            <a:ext cx="881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A linear system is described by a</a:t>
            </a:r>
            <a:r>
              <a:rPr lang="zh-TW" altLang="en-US" sz="2400" b="1" i="1" u="sng" dirty="0"/>
              <a:t> </a:t>
            </a:r>
            <a:r>
              <a:rPr lang="en-US" altLang="zh-TW" sz="2400" b="1" i="1" u="sng" dirty="0"/>
              <a:t>system of linear equations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0663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 animBg="1"/>
      <p:bldP spid="78" grpId="0" animBg="1"/>
      <p:bldP spid="95" grpId="0"/>
      <p:bldP spid="96" grpId="0" animBg="1"/>
      <p:bldP spid="113" grpId="0"/>
      <p:bldP spid="131" grpId="0" animBg="1"/>
      <p:bldP spid="179" grpId="0"/>
      <p:bldP spid="180" grpId="0" animBg="1"/>
      <p:bldP spid="195" grpId="0"/>
      <p:bldP spid="197" grpId="0" animBg="1"/>
      <p:bldP spid="206" grpId="0"/>
      <p:bldP spid="207" grpId="0"/>
      <p:bldP spid="208" grpId="0"/>
      <p:bldP spid="2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430</Words>
  <Application>Microsoft Office PowerPoint</Application>
  <PresentationFormat>如螢幕大小 (4:3)</PresentationFormat>
  <Paragraphs>183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Linear System =  System of Linear Equations</vt:lpstr>
      <vt:lpstr>Review</vt:lpstr>
      <vt:lpstr>Review</vt:lpstr>
      <vt:lpstr>Review - Terminology </vt:lpstr>
      <vt:lpstr>Review - Terminology </vt:lpstr>
      <vt:lpstr>Review - Linear System</vt:lpstr>
      <vt:lpstr>Question</vt:lpstr>
      <vt:lpstr>Linear System v.s.  System of Linear Equations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Lee Hung-yi</dc:creator>
  <cp:lastModifiedBy>Hung-yi Lee</cp:lastModifiedBy>
  <cp:revision>88</cp:revision>
  <dcterms:created xsi:type="dcterms:W3CDTF">2016-02-04T03:29:32Z</dcterms:created>
  <dcterms:modified xsi:type="dcterms:W3CDTF">2018-09-13T18:54:18Z</dcterms:modified>
</cp:coreProperties>
</file>