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88" r:id="rId4"/>
    <p:sldId id="270" r:id="rId5"/>
    <p:sldId id="276" r:id="rId6"/>
    <p:sldId id="277" r:id="rId7"/>
    <p:sldId id="279" r:id="rId8"/>
    <p:sldId id="286" r:id="rId9"/>
    <p:sldId id="289" r:id="rId10"/>
    <p:sldId id="290" r:id="rId11"/>
    <p:sldId id="291" r:id="rId12"/>
    <p:sldId id="292" r:id="rId13"/>
    <p:sldId id="294" r:id="rId14"/>
    <p:sldId id="295" r:id="rId15"/>
    <p:sldId id="29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1973" autoAdjust="0"/>
  </p:normalViewPr>
  <p:slideViewPr>
    <p:cSldViewPr snapToGrid="0">
      <p:cViewPr varScale="1">
        <p:scale>
          <a:sx n="55" d="100"/>
          <a:sy n="55" d="100"/>
        </p:scale>
        <p:origin x="7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886B9-04B1-4AC8-B42E-B54823528BB7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05BA-978C-4199-B4B0-E7758EACE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we have to do that?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5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we have to do that?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16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similar but simpler function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1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 </a:t>
            </a:r>
            <a:r>
              <a:rPr lang="en-US" altLang="zh-TW" baseline="0" dirty="0"/>
              <a:t> </a:t>
            </a:r>
            <a:r>
              <a:rPr lang="zh-TW" altLang="en-US" baseline="0" dirty="0"/>
              <a:t>下標 </a:t>
            </a:r>
            <a:r>
              <a:rPr lang="en-US" altLang="zh-TW" baseline="0" dirty="0"/>
              <a:t>B</a:t>
            </a:r>
            <a:r>
              <a:rPr lang="zh-TW" altLang="en-US" baseline="0" dirty="0"/>
              <a:t> 上標 </a:t>
            </a:r>
            <a:r>
              <a:rPr lang="en-US" altLang="zh-TW" baseline="0" dirty="0"/>
              <a:t>gamma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5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0.6000    0.8000</a:t>
            </a:r>
          </a:p>
          <a:p>
            <a:r>
              <a:rPr lang="en-US" altLang="zh-TW" dirty="0"/>
              <a:t>    0.8000   -0.6000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47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3    -9     8</a:t>
            </a:r>
          </a:p>
          <a:p>
            <a:r>
              <a:rPr lang="en-US" altLang="zh-TW" dirty="0"/>
              <a:t>    -1     3    -3</a:t>
            </a:r>
          </a:p>
          <a:p>
            <a:r>
              <a:rPr lang="en-US" altLang="zh-TW" dirty="0"/>
              <a:t>     1     6     1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0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en-US" altLang="zh-TW" baseline="0" dirty="0"/>
              <a:t> …..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= C B ^ -1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05BA-978C-4199-B4B0-E7758EACE1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60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7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8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0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9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6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46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43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2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3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4510-2E45-420D-8DD4-EA204C8A565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1D4D-C945-430E-9F18-DEA111BE5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2.png"/><Relationship Id="rId18" Type="http://schemas.openxmlformats.org/officeDocument/2006/relationships/image" Target="../media/image75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1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8.png"/><Relationship Id="rId5" Type="http://schemas.openxmlformats.org/officeDocument/2006/relationships/image" Target="../media/image58.png"/><Relationship Id="rId15" Type="http://schemas.openxmlformats.org/officeDocument/2006/relationships/image" Target="../media/image70.png"/><Relationship Id="rId10" Type="http://schemas.openxmlformats.org/officeDocument/2006/relationships/image" Target="../media/image63.png"/><Relationship Id="rId19" Type="http://schemas.openxmlformats.org/officeDocument/2006/relationships/image" Target="../media/image76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50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44.emf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51.emf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53.emf"/><Relationship Id="rId10" Type="http://schemas.openxmlformats.org/officeDocument/2006/relationships/image" Target="../media/image101.png"/><Relationship Id="rId4" Type="http://schemas.openxmlformats.org/officeDocument/2006/relationships/image" Target="../media/image52.emf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105.png"/><Relationship Id="rId14" Type="http://schemas.openxmlformats.org/officeDocument/2006/relationships/image" Target="../media/image10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95.png"/><Relationship Id="rId7" Type="http://schemas.openxmlformats.org/officeDocument/2006/relationships/image" Target="../media/image86.png"/><Relationship Id="rId12" Type="http://schemas.openxmlformats.org/officeDocument/2006/relationships/image" Target="../media/image11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88.png"/><Relationship Id="rId4" Type="http://schemas.openxmlformats.org/officeDocument/2006/relationships/image" Target="../media/image96.png"/><Relationship Id="rId9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2.emf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190.png"/><Relationship Id="rId12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3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Linear Function in Coordinate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0047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77" y="84154"/>
            <a:ext cx="7886700" cy="689325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Example: reflection operator </a:t>
            </a:r>
            <a:r>
              <a:rPr lang="en-US" altLang="zh-TW" i="1" dirty="0"/>
              <a:t>T</a:t>
            </a:r>
            <a:r>
              <a:rPr lang="en-US" altLang="zh-TW" dirty="0"/>
              <a:t> about the line </a:t>
            </a:r>
            <a:r>
              <a:rPr lang="en-US" altLang="zh-TW" i="1" dirty="0"/>
              <a:t>y</a:t>
            </a:r>
            <a:r>
              <a:rPr lang="en-US" altLang="zh-TW" dirty="0"/>
              <a:t> = (1/2)</a:t>
            </a:r>
            <a:r>
              <a:rPr lang="en-US" altLang="zh-TW" i="1" dirty="0"/>
              <a:t>x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6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  <a:blipFill rotWithShape="0"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091928" y="5109962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3701409" y="3577148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976929" y="3725266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7" name="向右箭號 26"/>
          <p:cNvSpPr/>
          <p:nvPr/>
        </p:nvSpPr>
        <p:spPr>
          <a:xfrm>
            <a:off x="5187106" y="2182098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932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014243" y="4682062"/>
                <a:ext cx="712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43" y="4682062"/>
                <a:ext cx="71205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345" r="-948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58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09002" y="1144040"/>
            <a:ext cx="3245453" cy="2234068"/>
            <a:chOff x="486348" y="4529028"/>
            <a:chExt cx="3245453" cy="223406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18048" y="5265091"/>
              <a:ext cx="2539920" cy="121110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62237" y="4529028"/>
              <a:ext cx="0" cy="2234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6348" y="5987051"/>
              <a:ext cx="3245453" cy="11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rot="13486727">
              <a:off x="1111205" y="5503835"/>
              <a:ext cx="751345" cy="2510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rot="18886727">
              <a:off x="1644330" y="5690951"/>
              <a:ext cx="717483" cy="2442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2591581" y="1415752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0070C0"/>
                </a:solidFill>
              </a:rPr>
              <a:t>y</a:t>
            </a:r>
            <a:r>
              <a:rPr lang="en-US" altLang="zh-TW" sz="2400" dirty="0">
                <a:solidFill>
                  <a:srgbClr val="0070C0"/>
                </a:solidFill>
              </a:rPr>
              <a:t> = (1/2)</a:t>
            </a:r>
            <a:r>
              <a:rPr lang="en-US" altLang="zh-TW" sz="2400" i="1" dirty="0">
                <a:solidFill>
                  <a:srgbClr val="0070C0"/>
                </a:solidFill>
              </a:rPr>
              <a:t>x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2179934" y="2625130"/>
                <a:ext cx="115627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34" y="2625130"/>
                <a:ext cx="1156279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99461" y="1195623"/>
                <a:ext cx="138550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1" y="1195623"/>
                <a:ext cx="1385507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39"/>
          <p:cNvCxnSpPr/>
          <p:nvPr/>
        </p:nvCxnSpPr>
        <p:spPr>
          <a:xfrm flipH="1">
            <a:off x="840702" y="4752477"/>
            <a:ext cx="2539920" cy="12111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5"/>
          <p:cNvCxnSpPr/>
          <p:nvPr/>
        </p:nvCxnSpPr>
        <p:spPr>
          <a:xfrm>
            <a:off x="1884891" y="4016414"/>
            <a:ext cx="0" cy="223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36"/>
          <p:cNvCxnSpPr/>
          <p:nvPr/>
        </p:nvCxnSpPr>
        <p:spPr>
          <a:xfrm flipH="1" flipV="1">
            <a:off x="709002" y="5474437"/>
            <a:ext cx="3245453" cy="1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Line 11"/>
          <p:cNvSpPr>
            <a:spLocks noChangeShapeType="1"/>
          </p:cNvSpPr>
          <p:nvPr/>
        </p:nvSpPr>
        <p:spPr bwMode="auto">
          <a:xfrm rot="13486727">
            <a:off x="1733475" y="5102941"/>
            <a:ext cx="305704" cy="30399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 rot="18886727">
            <a:off x="1954342" y="5318560"/>
            <a:ext cx="293434" cy="31376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2591581" y="4288126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0070C0"/>
                </a:solidFill>
              </a:rPr>
              <a:t>y</a:t>
            </a:r>
            <a:r>
              <a:rPr lang="en-US" altLang="zh-TW" sz="2400" dirty="0">
                <a:solidFill>
                  <a:srgbClr val="0070C0"/>
                </a:solidFill>
              </a:rPr>
              <a:t> = (1/2)</a:t>
            </a:r>
            <a:r>
              <a:rPr lang="en-US" altLang="zh-TW" sz="2400" i="1" dirty="0">
                <a:solidFill>
                  <a:srgbClr val="0070C0"/>
                </a:solidFill>
              </a:rPr>
              <a:t>x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120100" y="5484509"/>
                <a:ext cx="114255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0" y="5484509"/>
                <a:ext cx="1142556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80897" y="4443072"/>
                <a:ext cx="1149674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7" y="4443072"/>
                <a:ext cx="1149674" cy="61343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028324" y="5923548"/>
                <a:ext cx="2729465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24" y="5923548"/>
                <a:ext cx="2729465" cy="53848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0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48" grpId="0"/>
      <p:bldP spid="65" grpId="0"/>
      <p:bldP spid="67" grpId="0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177" y="84154"/>
            <a:ext cx="7886700" cy="689325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Example: reflection operator </a:t>
            </a:r>
            <a:r>
              <a:rPr lang="en-US" altLang="zh-TW" i="1" dirty="0"/>
              <a:t>T</a:t>
            </a:r>
            <a:r>
              <a:rPr lang="en-US" altLang="zh-TW" dirty="0"/>
              <a:t> about the line </a:t>
            </a:r>
            <a:r>
              <a:rPr lang="en-US" altLang="zh-TW" i="1" dirty="0"/>
              <a:t>y</a:t>
            </a:r>
            <a:r>
              <a:rPr lang="en-US" altLang="zh-TW" dirty="0"/>
              <a:t> = (1/2)</a:t>
            </a:r>
            <a:r>
              <a:rPr lang="en-US" altLang="zh-TW" i="1" dirty="0"/>
              <a:t>x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51" y="5041965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81" y="5159486"/>
                <a:ext cx="6896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61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036" y="2092315"/>
                <a:ext cx="89159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924" y="2125104"/>
                <a:ext cx="1336520" cy="489558"/>
              </a:xfrm>
              <a:prstGeom prst="rect">
                <a:avLst/>
              </a:prstGeom>
              <a:blipFill rotWithShape="0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091928" y="5109962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3701409" y="3577148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976929" y="3725266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7" name="向右箭號 26"/>
          <p:cNvSpPr/>
          <p:nvPr/>
        </p:nvSpPr>
        <p:spPr>
          <a:xfrm>
            <a:off x="5187106" y="2182098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70" y="1799061"/>
                <a:ext cx="720645" cy="397225"/>
              </a:xfrm>
              <a:prstGeom prst="rect">
                <a:avLst/>
              </a:prstGeom>
              <a:blipFill rotWithShape="0">
                <a:blip r:embed="rId7"/>
                <a:stretch>
                  <a:fillRect r="-932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014243" y="4682062"/>
                <a:ext cx="712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43" y="4682062"/>
                <a:ext cx="71205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345" r="-948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793" y="3671795"/>
                <a:ext cx="27917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55" y="3621459"/>
                <a:ext cx="5852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458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30" y="2626343"/>
                <a:ext cx="1368323" cy="7184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028324" y="5923548"/>
                <a:ext cx="2729465" cy="53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24" y="5923548"/>
                <a:ext cx="2729465" cy="53848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16768" y="1274399"/>
                <a:ext cx="7768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8" y="1274399"/>
                <a:ext cx="776879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393647" y="1191411"/>
                <a:ext cx="1913344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7" y="1191411"/>
                <a:ext cx="1913344" cy="7184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72" y="876387"/>
                <a:ext cx="1781000" cy="61343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16" y="861190"/>
                <a:ext cx="2551981" cy="6158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39"/>
          <p:cNvCxnSpPr/>
          <p:nvPr/>
        </p:nvCxnSpPr>
        <p:spPr>
          <a:xfrm flipH="1">
            <a:off x="930358" y="2963171"/>
            <a:ext cx="2539920" cy="12111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35"/>
          <p:cNvCxnSpPr/>
          <p:nvPr/>
        </p:nvCxnSpPr>
        <p:spPr>
          <a:xfrm>
            <a:off x="1974547" y="2227108"/>
            <a:ext cx="0" cy="223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6"/>
          <p:cNvCxnSpPr/>
          <p:nvPr/>
        </p:nvCxnSpPr>
        <p:spPr>
          <a:xfrm flipH="1" flipV="1">
            <a:off x="798658" y="3685131"/>
            <a:ext cx="3245453" cy="1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Line 11"/>
          <p:cNvSpPr>
            <a:spLocks noChangeShapeType="1"/>
          </p:cNvSpPr>
          <p:nvPr/>
        </p:nvSpPr>
        <p:spPr bwMode="auto">
          <a:xfrm rot="13486727">
            <a:off x="1635308" y="3390948"/>
            <a:ext cx="461678" cy="149308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 rot="18886727">
            <a:off x="1946629" y="3238758"/>
            <a:ext cx="1088312" cy="370473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681237" y="2498820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>
                <a:solidFill>
                  <a:srgbClr val="0070C0"/>
                </a:solidFill>
              </a:rPr>
              <a:t>y</a:t>
            </a:r>
            <a:r>
              <a:rPr lang="en-US" altLang="zh-TW" sz="2400" dirty="0">
                <a:solidFill>
                  <a:srgbClr val="0070C0"/>
                </a:solidFill>
              </a:rPr>
              <a:t> = (1/2)</a:t>
            </a:r>
            <a:r>
              <a:rPr lang="en-US" altLang="zh-TW" sz="2400" i="1" dirty="0">
                <a:solidFill>
                  <a:srgbClr val="0070C0"/>
                </a:solidFill>
              </a:rPr>
              <a:t>x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219593" y="3681191"/>
                <a:ext cx="1132874" cy="612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93" y="3681191"/>
                <a:ext cx="1132874" cy="61209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391253" y="2627104"/>
                <a:ext cx="1601657" cy="620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3" y="2627104"/>
                <a:ext cx="1601657" cy="62093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784090" y="4925021"/>
                <a:ext cx="2619628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p>
                        <m:sSupPr>
                          <m:ctrlPr>
                            <a:rPr lang="en-US" altLang="zh-TW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90" y="4925021"/>
                <a:ext cx="2619628" cy="52649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1133109" y="5777489"/>
                <a:ext cx="228081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09" y="5777489"/>
                <a:ext cx="2280816" cy="71846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8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59" grpId="0" animBg="1"/>
      <p:bldP spid="60" grpId="0" animBg="1"/>
      <p:bldP spid="61" grpId="0"/>
      <p:bldP spid="62" grpId="0"/>
      <p:bldP spid="63" grpId="0"/>
      <p:bldP spid="64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25709" y="546837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709" y="5468379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652139" y="55859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139" y="5585900"/>
                <a:ext cx="6896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73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95994" y="251872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94" y="2518729"/>
                <a:ext cx="89159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242882" y="255151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82" y="2551518"/>
                <a:ext cx="1336520" cy="489558"/>
              </a:xfrm>
              <a:prstGeom prst="rect">
                <a:avLst/>
              </a:prstGeom>
              <a:blipFill rotWithShape="0">
                <a:blip r:embed="rId6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839886" y="553637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3449367" y="400356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6724887" y="41516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向右箭號 10"/>
          <p:cNvSpPr/>
          <p:nvPr/>
        </p:nvSpPr>
        <p:spPr>
          <a:xfrm>
            <a:off x="4935064" y="260851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492958" y="2202791"/>
                <a:ext cx="1165191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8" y="2202791"/>
                <a:ext cx="1165191" cy="397225"/>
              </a:xfrm>
              <a:prstGeom prst="rect">
                <a:avLst/>
              </a:prstGeom>
              <a:blipFill rotWithShape="0">
                <a:blip r:embed="rId7"/>
                <a:stretch>
                  <a:fillRect r="-5759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492958" y="5167044"/>
                <a:ext cx="1370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is known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8" y="5167044"/>
                <a:ext cx="137076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556" t="-26667" r="-12444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341751" y="4098209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51" y="4098209"/>
                <a:ext cx="27917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3913" r="-239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76113" y="4047873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13" y="4047873"/>
                <a:ext cx="5852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458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0" y="985671"/>
            <a:ext cx="3920392" cy="892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97120" y="2608512"/>
                <a:ext cx="249702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0" y="2608512"/>
                <a:ext cx="2497029" cy="9766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19940" y="144704"/>
            <a:ext cx="287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 2 (P279)</a:t>
            </a:r>
            <a:endParaRPr lang="zh-TW" altLang="en-US" sz="2800" b="1" i="1" u="sng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0915" y="969877"/>
            <a:ext cx="3143250" cy="88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47676" y="3928898"/>
                <a:ext cx="20502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6" y="3928898"/>
                <a:ext cx="2050240" cy="9766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20869" y="5955232"/>
                <a:ext cx="2114938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69" y="5955232"/>
                <a:ext cx="2114938" cy="403893"/>
              </a:xfrm>
              <a:prstGeom prst="rect">
                <a:avLst/>
              </a:prstGeom>
              <a:blipFill rotWithShape="0">
                <a:blip r:embed="rId15"/>
                <a:stretch>
                  <a:fillRect l="-2882" r="-865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69635" y="3041076"/>
                <a:ext cx="2026452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635" y="3041076"/>
                <a:ext cx="2026452" cy="403893"/>
              </a:xfrm>
              <a:prstGeom prst="rect">
                <a:avLst/>
              </a:prstGeom>
              <a:blipFill rotWithShape="0">
                <a:blip r:embed="rId16"/>
                <a:stretch>
                  <a:fillRect r="-2711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56377" y="5605725"/>
                <a:ext cx="1018804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7" y="5605725"/>
                <a:ext cx="1018804" cy="397225"/>
              </a:xfrm>
              <a:prstGeom prst="rect">
                <a:avLst/>
              </a:prstGeom>
              <a:blipFill rotWithShape="0">
                <a:blip r:embed="rId17"/>
                <a:stretch>
                  <a:fillRect r="-299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07827" y="5235854"/>
                <a:ext cx="212750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27" y="5235854"/>
                <a:ext cx="2127505" cy="97661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7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1" y="842301"/>
            <a:ext cx="2362200" cy="9271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20" y="855128"/>
            <a:ext cx="2565400" cy="9271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99" y="855128"/>
            <a:ext cx="2362200" cy="9271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86886" y="148446"/>
            <a:ext cx="287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 3 (P279)</a:t>
            </a:r>
            <a:endParaRPr lang="zh-TW" altLang="en-US" sz="2800" b="1" i="1" u="sng" dirty="0"/>
          </a:p>
        </p:txBody>
      </p:sp>
      <p:sp>
        <p:nvSpPr>
          <p:cNvPr id="2" name="文字方塊 1"/>
          <p:cNvSpPr txBox="1"/>
          <p:nvPr/>
        </p:nvSpPr>
        <p:spPr>
          <a:xfrm>
            <a:off x="3059280" y="155377"/>
            <a:ext cx="220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Determine T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96547" y="172107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1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20383" y="172041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2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742795" y="172041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3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196083" y="172724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1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67795" y="172724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2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028023" y="1720418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3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61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  <a:blipFill rotWithShape="0">
                <a:blip r:embed="rId8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  <a:blipFill rotWithShape="0">
                <a:blip r:embed="rId9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向右箭號 37"/>
          <p:cNvSpPr/>
          <p:nvPr/>
        </p:nvSpPr>
        <p:spPr>
          <a:xfrm>
            <a:off x="3380817" y="565467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9" name="向右箭號 38"/>
          <p:cNvSpPr/>
          <p:nvPr/>
        </p:nvSpPr>
        <p:spPr>
          <a:xfrm rot="5400000" flipH="1">
            <a:off x="1990298" y="412186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0" name="向右箭號 39"/>
          <p:cNvSpPr/>
          <p:nvPr/>
        </p:nvSpPr>
        <p:spPr>
          <a:xfrm rot="16200000">
            <a:off x="5265818" y="42699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1" name="向右箭號 40"/>
          <p:cNvSpPr/>
          <p:nvPr/>
        </p:nvSpPr>
        <p:spPr>
          <a:xfrm>
            <a:off x="3475995" y="272681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blipFill rotWithShape="0">
                <a:blip r:embed="rId10"/>
                <a:stretch>
                  <a:fillRect r="-924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1275041" y="558667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1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16427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2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098312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3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901414" y="5659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1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303453" y="5675313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2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653364" y="5654676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3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295" y="3522187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3</a:t>
            </a:r>
            <a:r>
              <a:rPr lang="en-US" altLang="zh-TW" sz="2400" dirty="0"/>
              <a:t> as a coordinate system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48294" y="4381385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{</a:t>
            </a:r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3</a:t>
            </a:r>
            <a:r>
              <a:rPr lang="en-US" altLang="zh-TW" sz="2400" dirty="0"/>
              <a:t>} is a basis of R</a:t>
            </a:r>
            <a:r>
              <a:rPr lang="en-US" altLang="zh-TW" sz="2400" baseline="30000" dirty="0"/>
              <a:t>3</a:t>
            </a:r>
            <a:endParaRPr lang="zh-TW" altLang="en-US" sz="2400" b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1227740" y="2634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e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1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669126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e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2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051011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e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3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967916" y="271687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B</a:t>
            </a:r>
            <a:r>
              <a:rPr lang="en-US" altLang="zh-TW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1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646843" y="2713420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B</a:t>
            </a:r>
            <a:r>
              <a:rPr lang="en-US" altLang="zh-TW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2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299709" y="272373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B</a:t>
            </a:r>
            <a:r>
              <a:rPr lang="en-US" altLang="zh-TW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3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516220" y="5296282"/>
                <a:ext cx="267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220" y="5296282"/>
                <a:ext cx="2675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7273" r="-25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5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8" grpId="0"/>
      <p:bldP spid="29" grpId="0"/>
      <p:bldP spid="30" grpId="0"/>
      <p:bldP spid="32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4" grpId="0"/>
      <p:bldP spid="54" grpId="0"/>
      <p:bldP spid="55" grpId="0"/>
      <p:bldP spid="56" grpId="0"/>
      <p:bldP spid="57" grpId="0"/>
      <p:bldP spid="58" grpId="0"/>
      <p:bldP spid="59" grpId="0"/>
      <p:bldP spid="6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/>
          <p:cNvSpPr txBox="1"/>
          <p:nvPr/>
        </p:nvSpPr>
        <p:spPr>
          <a:xfrm>
            <a:off x="186886" y="148446"/>
            <a:ext cx="287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 3 (P279)</a:t>
            </a:r>
            <a:endParaRPr lang="zh-TW" altLang="en-US" sz="2800" b="1" i="1" u="sng" dirty="0"/>
          </a:p>
        </p:txBody>
      </p:sp>
      <p:sp>
        <p:nvSpPr>
          <p:cNvPr id="2" name="文字方塊 1"/>
          <p:cNvSpPr txBox="1"/>
          <p:nvPr/>
        </p:nvSpPr>
        <p:spPr>
          <a:xfrm>
            <a:off x="3059280" y="155377"/>
            <a:ext cx="220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Determine 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40" y="5586679"/>
                <a:ext cx="2446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70" y="5704200"/>
                <a:ext cx="689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61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25" y="2637029"/>
                <a:ext cx="891590" cy="489558"/>
              </a:xfrm>
              <a:prstGeom prst="rect">
                <a:avLst/>
              </a:prstGeom>
              <a:blipFill rotWithShape="0">
                <a:blip r:embed="rId4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13" y="2669818"/>
                <a:ext cx="133652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向右箭號 37"/>
          <p:cNvSpPr/>
          <p:nvPr/>
        </p:nvSpPr>
        <p:spPr>
          <a:xfrm>
            <a:off x="3380817" y="565467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9" name="向右箭號 38"/>
          <p:cNvSpPr/>
          <p:nvPr/>
        </p:nvSpPr>
        <p:spPr>
          <a:xfrm rot="5400000" flipH="1">
            <a:off x="1990298" y="412186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0" name="向右箭號 39"/>
          <p:cNvSpPr/>
          <p:nvPr/>
        </p:nvSpPr>
        <p:spPr>
          <a:xfrm rot="16200000">
            <a:off x="5265818" y="42699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1" name="向右箭號 40"/>
          <p:cNvSpPr/>
          <p:nvPr/>
        </p:nvSpPr>
        <p:spPr>
          <a:xfrm>
            <a:off x="3475995" y="272681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4" y="3046553"/>
                <a:ext cx="720645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924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044" y="4166173"/>
                <a:ext cx="585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1275041" y="5586679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1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16427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2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098312" y="5592705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3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901414" y="5659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1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303453" y="5675313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2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653364" y="5654676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3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8295" y="3522187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3</a:t>
            </a:r>
            <a:r>
              <a:rPr lang="en-US" altLang="zh-TW" sz="2400" dirty="0"/>
              <a:t> as a coordinate system</a:t>
            </a:r>
            <a:endParaRPr lang="zh-TW" alt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48294" y="4381385"/>
            <a:ext cx="252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{</a:t>
            </a:r>
            <a:r>
              <a:rPr lang="en-US" altLang="zh-TW" sz="2400" b="1" dirty="0">
                <a:solidFill>
                  <a:srgbClr val="0070C0"/>
                </a:solidFill>
              </a:rPr>
              <a:t>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1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TW" sz="2400" dirty="0"/>
              <a:t>,</a:t>
            </a:r>
            <a:r>
              <a:rPr lang="en-US" altLang="zh-TW" sz="2400" b="1" dirty="0">
                <a:solidFill>
                  <a:srgbClr val="0070C0"/>
                </a:solidFill>
              </a:rPr>
              <a:t> b</a:t>
            </a:r>
            <a:r>
              <a:rPr lang="en-US" altLang="zh-TW" sz="2400" b="1" baseline="-25000" dirty="0">
                <a:solidFill>
                  <a:srgbClr val="0070C0"/>
                </a:solidFill>
              </a:rPr>
              <a:t>3</a:t>
            </a:r>
            <a:r>
              <a:rPr lang="en-US" altLang="zh-TW" sz="2400" dirty="0"/>
              <a:t>} is a basis of R</a:t>
            </a:r>
            <a:r>
              <a:rPr lang="en-US" altLang="zh-TW" sz="2400" baseline="30000" dirty="0"/>
              <a:t>3</a:t>
            </a:r>
            <a:endParaRPr lang="zh-TW" altLang="en-US" sz="2400" b="1" baseline="30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82" y="4212637"/>
                <a:ext cx="58528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1227740" y="2634691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e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1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669126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e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2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051011" y="2640717"/>
            <a:ext cx="55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e</a:t>
            </a:r>
            <a:r>
              <a:rPr lang="en-US" altLang="zh-TW" sz="2400" b="1" baseline="-25000" dirty="0">
                <a:solidFill>
                  <a:srgbClr val="FF0000"/>
                </a:solidFill>
              </a:rPr>
              <a:t>3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967916" y="271687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B</a:t>
            </a:r>
            <a:r>
              <a:rPr lang="en-US" altLang="zh-TW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1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646843" y="2713420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B</a:t>
            </a:r>
            <a:r>
              <a:rPr lang="en-US" altLang="zh-TW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2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299709" y="2723738"/>
            <a:ext cx="8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B</a:t>
            </a:r>
            <a:r>
              <a:rPr lang="en-US" altLang="zh-TW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TW" sz="2400" b="1" dirty="0">
                <a:solidFill>
                  <a:srgbClr val="00B050"/>
                </a:solidFill>
              </a:rPr>
              <a:t>c</a:t>
            </a:r>
            <a:r>
              <a:rPr lang="en-US" altLang="zh-TW" sz="2400" b="1" baseline="-25000" dirty="0">
                <a:solidFill>
                  <a:srgbClr val="00B050"/>
                </a:solidFill>
              </a:rPr>
              <a:t>3</a:t>
            </a:r>
            <a:endParaRPr lang="zh-TW" altLang="en-US" sz="24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019993" y="1122616"/>
                <a:ext cx="4308039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993" y="1122616"/>
                <a:ext cx="4308039" cy="397225"/>
              </a:xfrm>
              <a:prstGeom prst="rect">
                <a:avLst/>
              </a:prstGeom>
              <a:blipFill rotWithShape="0">
                <a:blip r:embed="rId9"/>
                <a:stretch>
                  <a:fillRect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516220" y="5296282"/>
                <a:ext cx="267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220" y="5296282"/>
                <a:ext cx="2675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7273" r="-25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429514" y="1143699"/>
                <a:ext cx="1097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14" y="1143699"/>
                <a:ext cx="109786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778" t="-1667" r="-5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110882" y="4166173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82" y="4166173"/>
                <a:ext cx="27917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913" r="-239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向右箭號 59"/>
          <p:cNvSpPr/>
          <p:nvPr/>
        </p:nvSpPr>
        <p:spPr>
          <a:xfrm rot="5400000" flipV="1">
            <a:off x="5757688" y="426998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035219" y="1713494"/>
                <a:ext cx="2046009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19" y="1713494"/>
                <a:ext cx="2046009" cy="403893"/>
              </a:xfrm>
              <a:prstGeom prst="rect">
                <a:avLst/>
              </a:prstGeom>
              <a:blipFill rotWithShape="0">
                <a:blip r:embed="rId13"/>
                <a:stretch>
                  <a:fillRect l="-3284" r="-1194" b="-287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223599" y="1769981"/>
                <a:ext cx="18162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99" y="1769981"/>
                <a:ext cx="181620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42" r="-100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090299" y="1788852"/>
                <a:ext cx="1097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99" y="1788852"/>
                <a:ext cx="1097865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2778" r="-22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7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47" grpId="0"/>
      <p:bldP spid="60" grpId="0" animBg="1"/>
      <p:bldP spid="61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Inception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662273" y="522215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73" y="5222159"/>
                <a:ext cx="24468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988703" y="5339680"/>
                <a:ext cx="68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703" y="5339680"/>
                <a:ext cx="6896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49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32558" y="2272509"/>
                <a:ext cx="89159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558" y="2272509"/>
                <a:ext cx="891590" cy="489558"/>
              </a:xfrm>
              <a:prstGeom prst="rect">
                <a:avLst/>
              </a:prstGeom>
              <a:blipFill rotWithShape="0">
                <a:blip r:embed="rId4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79446" y="2305298"/>
                <a:ext cx="1336520" cy="48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46" y="2305298"/>
                <a:ext cx="1336520" cy="489558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176450" y="5290156"/>
            <a:ext cx="2602259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9" name="向右箭號 8"/>
          <p:cNvSpPr/>
          <p:nvPr/>
        </p:nvSpPr>
        <p:spPr>
          <a:xfrm rot="5400000" flipH="1">
            <a:off x="2785931" y="3757342"/>
            <a:ext cx="1984844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0" name="向右箭號 9"/>
          <p:cNvSpPr/>
          <p:nvPr/>
        </p:nvSpPr>
        <p:spPr>
          <a:xfrm rot="16200000" flipH="1" flipV="1">
            <a:off x="6061451" y="3905460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向右箭號 10"/>
          <p:cNvSpPr/>
          <p:nvPr/>
        </p:nvSpPr>
        <p:spPr>
          <a:xfrm>
            <a:off x="4271628" y="2362292"/>
            <a:ext cx="226033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88869" y="1943424"/>
                <a:ext cx="720647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69" y="1943424"/>
                <a:ext cx="720647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9244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5189859" y="4934603"/>
                <a:ext cx="47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59" y="4934603"/>
                <a:ext cx="47384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78760" y="3329273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760" y="3329273"/>
                <a:ext cx="27917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6667" r="-2444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958642" y="4386407"/>
                <a:ext cx="5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42" y="4386407"/>
                <a:ext cx="58528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458" t="-1667" r="-41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457433" y="5709012"/>
                <a:ext cx="2321276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33" y="5709012"/>
                <a:ext cx="2321276" cy="403893"/>
              </a:xfrm>
              <a:prstGeom prst="rect">
                <a:avLst/>
              </a:prstGeom>
              <a:blipFill>
                <a:blip r:embed="rId10"/>
                <a:stretch>
                  <a:fillRect r="-787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345112" y="2750758"/>
                <a:ext cx="2026452" cy="403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12" y="2750758"/>
                <a:ext cx="2026452" cy="403893"/>
              </a:xfrm>
              <a:prstGeom prst="rect">
                <a:avLst/>
              </a:prstGeom>
              <a:blipFill rotWithShape="0">
                <a:blip r:embed="rId11"/>
                <a:stretch>
                  <a:fillRect r="-2711" b="-287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-565099" y="4035236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98802" y="4391162"/>
            <a:ext cx="197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98802" y="2205542"/>
                <a:ext cx="1973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252525"/>
                    </a:solidFill>
                    <a:latin typeface="Arial" panose="020B0604020202020204" pitchFamily="34" charset="0"/>
                  </a:rPr>
                  <a:t>coordinate system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2" y="2205542"/>
                <a:ext cx="1973943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5147" r="-6790" b="-15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670891" y="5716583"/>
            <a:ext cx="162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現實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56984" y="3208216"/>
            <a:ext cx="205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夢境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004571" y="6172986"/>
            <a:ext cx="2874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說服小開解散公司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673134" y="4378229"/>
            <a:ext cx="11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做夢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981586" y="3301632"/>
            <a:ext cx="143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清醒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3612441" y="671016"/>
            <a:ext cx="353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小開的父親說：</a:t>
            </a:r>
          </a:p>
        </p:txBody>
      </p:sp>
      <p:sp>
        <p:nvSpPr>
          <p:cNvPr id="27" name="矩形 26"/>
          <p:cNvSpPr/>
          <p:nvPr/>
        </p:nvSpPr>
        <p:spPr>
          <a:xfrm>
            <a:off x="3577957" y="1059530"/>
            <a:ext cx="3652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Helvetica Neue"/>
              </a:rPr>
              <a:t> "I'm disappointed that you're trying so hard to be me."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十字形 27"/>
          <p:cNvSpPr/>
          <p:nvPr/>
        </p:nvSpPr>
        <p:spPr>
          <a:xfrm rot="2459056">
            <a:off x="5019991" y="5026152"/>
            <a:ext cx="823986" cy="852666"/>
          </a:xfrm>
          <a:prstGeom prst="plus">
            <a:avLst>
              <a:gd name="adj" fmla="val 390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691622" y="1487151"/>
            <a:ext cx="2406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小開有了不要繼承父業的念頭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892535" y="5735186"/>
            <a:ext cx="21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00FF"/>
                </a:solidFill>
              </a:rPr>
              <a:t>小開解散公司</a:t>
            </a:r>
          </a:p>
        </p:txBody>
      </p:sp>
    </p:spTree>
    <p:extLst>
      <p:ext uri="{BB962C8B-B14F-4D97-AF65-F5344CB8AC3E}">
        <p14:creationId xmlns:p14="http://schemas.microsoft.com/office/powerpoint/2010/main" val="1987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Describing a function in a coordinate system</a:t>
            </a:r>
          </a:p>
          <a:p>
            <a:pPr lvl="1"/>
            <a:r>
              <a:rPr lang="en-US" altLang="zh-TW" sz="2800" dirty="0"/>
              <a:t>A complex function in one coordinate system can be simple in other systems.</a:t>
            </a:r>
          </a:p>
          <a:p>
            <a:r>
              <a:rPr lang="en-US" altLang="zh-TW" dirty="0"/>
              <a:t>Reference: Textbook Chapter 4.5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31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8748" y="4610817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16216" y="5472592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Complex Function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66264" y="4921237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75236" y="494937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4252167" y="494937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2578488" y="368018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5400000" flipH="1">
            <a:off x="6788215" y="3736456"/>
            <a:ext cx="1944569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-522515" y="3918857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4347" y="2142116"/>
            <a:ext cx="1973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252525"/>
                </a:solidFill>
                <a:latin typeface="Arial" panose="020B0604020202020204" pitchFamily="34" charset="0"/>
              </a:rPr>
              <a:t>Another coordinate system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70670" y="2337949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Input’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69667" y="2251712"/>
            <a:ext cx="164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output’</a:t>
            </a:r>
            <a:endParaRPr lang="zh-TW" altLang="en-US" sz="2800" dirty="0"/>
          </a:p>
        </p:txBody>
      </p:sp>
      <p:sp>
        <p:nvSpPr>
          <p:cNvPr id="18" name="向右箭號 17"/>
          <p:cNvSpPr/>
          <p:nvPr/>
        </p:nvSpPr>
        <p:spPr>
          <a:xfrm>
            <a:off x="4346598" y="2344622"/>
            <a:ext cx="26230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116216" y="1825625"/>
            <a:ext cx="308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Simple Function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08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1" grpId="0" animBg="1"/>
      <p:bldP spid="14" grpId="0"/>
      <p:bldP spid="15" grpId="0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8" y="3038271"/>
            <a:ext cx="4707177" cy="32736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Sometimes a function can be complex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464765" y="3076273"/>
                <a:ext cx="1851084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65" y="3076273"/>
                <a:ext cx="1851084" cy="7174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111176" y="2903335"/>
                <a:ext cx="78149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176" y="2903335"/>
                <a:ext cx="781496" cy="7072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306629" y="5696987"/>
                <a:ext cx="1139351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629" y="5696987"/>
                <a:ext cx="1139351" cy="614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5488201" y="4244198"/>
                <a:ext cx="36038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800" dirty="0"/>
                                  <m:t> 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8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201" y="4244198"/>
                <a:ext cx="360387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847623" y="5044361"/>
                <a:ext cx="5017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altLang="zh-TW" sz="2800" b="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23" y="5044361"/>
                <a:ext cx="50173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Sometimes a function can be complex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854995" y="4912515"/>
            <a:ext cx="3609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262246" y="3536006"/>
            <a:ext cx="0" cy="2640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262246" y="3973156"/>
            <a:ext cx="1171708" cy="9393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854995" y="2668558"/>
            <a:ext cx="4653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special case: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  <a:sym typeface="Symbol" pitchFamily="18" charset="2"/>
              </a:rPr>
              <a:t>L</a:t>
            </a:r>
            <a:r>
              <a:rPr lang="en-US" altLang="zh-TW" sz="2400" i="1" baseline="30000" dirty="0">
                <a:solidFill>
                  <a:srgbClr val="FF0000"/>
                </a:solidFill>
                <a:latin typeface="Academy Engraved LET" pitchFamily="2" charset="0"/>
                <a:sym typeface="Symbol" pitchFamily="18" charset="2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is the </a:t>
            </a:r>
            <a:r>
              <a:rPr lang="en-US" altLang="zh-TW" sz="2400" i="1" dirty="0">
                <a:solidFill>
                  <a:srgbClr val="FF0000"/>
                </a:solidFill>
              </a:rPr>
              <a:t>horizontal axis</a:t>
            </a:r>
            <a:endParaRPr lang="en-US" altLang="zh-TW" sz="240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262246" y="4912515"/>
            <a:ext cx="1171708" cy="9393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433954" y="3536006"/>
                <a:ext cx="781496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54" y="3536006"/>
                <a:ext cx="781496" cy="7072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528489" y="5634560"/>
                <a:ext cx="1212768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89" y="5634560"/>
                <a:ext cx="1212768" cy="614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167836" y="3378611"/>
                <a:ext cx="1936171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836" y="3378611"/>
                <a:ext cx="1936171" cy="7174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7227475" y="3378611"/>
                <a:ext cx="966097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75" y="3378611"/>
                <a:ext cx="966097" cy="7174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5632799" y="4467728"/>
                <a:ext cx="2395079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799" y="4467728"/>
                <a:ext cx="2395079" cy="766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89434" y="5653030"/>
                <a:ext cx="8660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34" y="5653030"/>
                <a:ext cx="8660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859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324323" y="5630958"/>
                <a:ext cx="873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323" y="5630958"/>
                <a:ext cx="87312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028" t="-1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18240" y="6064806"/>
                <a:ext cx="6623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40" y="6064806"/>
                <a:ext cx="66236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587" r="-367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45930" y="6064806"/>
                <a:ext cx="898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30" y="6064806"/>
                <a:ext cx="89870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401" r="-340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>
            <a:stCxn id="48" idx="0"/>
          </p:cNvCxnSpPr>
          <p:nvPr/>
        </p:nvCxnSpPr>
        <p:spPr>
          <a:xfrm flipV="1">
            <a:off x="6422437" y="5241417"/>
            <a:ext cx="288446" cy="4116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 flipV="1">
            <a:off x="7345930" y="5217624"/>
            <a:ext cx="350316" cy="4370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86"/>
          <p:cNvCxnSpPr/>
          <p:nvPr/>
        </p:nvCxnSpPr>
        <p:spPr>
          <a:xfrm flipH="1">
            <a:off x="1428518" y="4668774"/>
            <a:ext cx="3153372" cy="15036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8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93" y="4371092"/>
            <a:ext cx="218034" cy="254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Describing the function in another coordinate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p:cxnSp>
        <p:nvCxnSpPr>
          <p:cNvPr id="5" name="Straight Connector 82"/>
          <p:cNvCxnSpPr/>
          <p:nvPr/>
        </p:nvCxnSpPr>
        <p:spPr>
          <a:xfrm>
            <a:off x="2922409" y="3523119"/>
            <a:ext cx="0" cy="298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3"/>
          <p:cNvCxnSpPr/>
          <p:nvPr/>
        </p:nvCxnSpPr>
        <p:spPr>
          <a:xfrm flipH="1" flipV="1">
            <a:off x="1240099" y="5472585"/>
            <a:ext cx="3600000" cy="16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10"/>
          <p:cNvSpPr>
            <a:spLocks noChangeShapeType="1"/>
          </p:cNvSpPr>
          <p:nvPr/>
        </p:nvSpPr>
        <p:spPr bwMode="auto">
          <a:xfrm rot="18886727">
            <a:off x="2892574" y="4985690"/>
            <a:ext cx="1182622" cy="4025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rot="13486727">
            <a:off x="2134064" y="4781262"/>
            <a:ext cx="1074927" cy="35923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844026" y="2778901"/>
            <a:ext cx="4510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 another coordinate system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  <a:sym typeface="Symbol" pitchFamily="18" charset="2"/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</a:rPr>
              <a:t>….</a:t>
            </a:r>
            <a:endParaRPr lang="en-US" altLang="zh-TW" sz="2400" dirty="0"/>
          </a:p>
        </p:txBody>
      </p:sp>
      <p:pic>
        <p:nvPicPr>
          <p:cNvPr id="19" name="Picture 2" descr="https://i.imgur.com/8VhXI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439" y="4025650"/>
            <a:ext cx="2609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136387" y="3459827"/>
                <a:ext cx="17519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  <a:latin typeface="Script MT Bold" pitchFamily="66" charset="0"/>
                    <a:sym typeface="Symbol" pitchFamily="18" charset="2"/>
                  </a:rPr>
                  <a:t>B</a:t>
                </a:r>
                <a:r>
                  <a:rPr lang="en-US" altLang="zh-TW" sz="2800" i="1" baseline="30000" dirty="0">
                    <a:solidFill>
                      <a:srgbClr val="FF0000"/>
                    </a:solidFill>
                    <a:latin typeface="Academy Engraved LET" pitchFamily="2" charset="0"/>
                    <a:sym typeface="Symbol" pitchFamily="18" charset="2"/>
                  </a:rPr>
                  <a:t> 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87" y="3459827"/>
                <a:ext cx="175195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2544" t="-32857" b="-4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18490" y="4960871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90" y="4960871"/>
                <a:ext cx="3613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91215" y="4402143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15" y="4402143"/>
                <a:ext cx="36849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600287" y="5577900"/>
                <a:ext cx="1498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5577900"/>
                <a:ext cx="1498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490" r="-16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989859" y="3927983"/>
                <a:ext cx="1742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9" y="3927983"/>
                <a:ext cx="17424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497" r="-69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/>
      <p:bldP spid="24" grpId="0"/>
      <p:bldP spid="25" grpId="0"/>
      <p:bldP spid="26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Describing the function in another coordinate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reflection about a line </a:t>
            </a:r>
            <a:r>
              <a:rPr lang="en-US" altLang="zh-TW" dirty="0">
                <a:latin typeface="Script MT Bold"/>
                <a:cs typeface="Script MT Bold"/>
                <a:sym typeface="Symbol" pitchFamily="18" charset="2"/>
              </a:rPr>
              <a:t>L</a:t>
            </a:r>
            <a:r>
              <a:rPr lang="en-US" altLang="zh-TW" i="1" baseline="30000" dirty="0">
                <a:latin typeface="Academy Engraved LET" pitchFamily="2" charset="0"/>
                <a:sym typeface="Symbol" pitchFamily="18" charset="2"/>
              </a:rPr>
              <a:t> 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/>
              <a:t>through the origin in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endParaRPr lang="en-US" altLang="zh-TW" dirty="0">
              <a:sym typeface="Symbol" pitchFamily="18" charset="2"/>
            </a:endParaRPr>
          </a:p>
          <a:p>
            <a:endParaRPr lang="zh-TW" altLang="en-US" dirty="0"/>
          </a:p>
        </p:txBody>
      </p:sp>
      <p:cxnSp>
        <p:nvCxnSpPr>
          <p:cNvPr id="5" name="Straight Connector 82"/>
          <p:cNvCxnSpPr/>
          <p:nvPr/>
        </p:nvCxnSpPr>
        <p:spPr>
          <a:xfrm>
            <a:off x="2922409" y="3523119"/>
            <a:ext cx="0" cy="2986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3"/>
          <p:cNvCxnSpPr/>
          <p:nvPr/>
        </p:nvCxnSpPr>
        <p:spPr>
          <a:xfrm flipH="1" flipV="1">
            <a:off x="1240099" y="5472585"/>
            <a:ext cx="3600000" cy="16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6"/>
          <p:cNvCxnSpPr/>
          <p:nvPr/>
        </p:nvCxnSpPr>
        <p:spPr>
          <a:xfrm flipH="1">
            <a:off x="1428518" y="4668774"/>
            <a:ext cx="3153372" cy="15036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8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93" y="4371092"/>
            <a:ext cx="218034" cy="254373"/>
          </a:xfrm>
          <a:prstGeom prst="rect">
            <a:avLst/>
          </a:prstGeom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 rot="18886727">
            <a:off x="2892574" y="4985690"/>
            <a:ext cx="1182622" cy="4025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rot="13486727">
            <a:off x="2134064" y="4781262"/>
            <a:ext cx="1074927" cy="35923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844026" y="2778901"/>
            <a:ext cx="45101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 another coordinate system </a:t>
            </a:r>
            <a:r>
              <a:rPr lang="en-US" altLang="zh-TW" sz="2400" dirty="0">
                <a:solidFill>
                  <a:srgbClr val="FF0000"/>
                </a:solidFill>
                <a:latin typeface="Script MT Bold" pitchFamily="66" charset="0"/>
                <a:sym typeface="Symbol" pitchFamily="18" charset="2"/>
              </a:rPr>
              <a:t>B </a:t>
            </a:r>
            <a:r>
              <a:rPr lang="en-US" altLang="zh-TW" sz="2400" dirty="0">
                <a:solidFill>
                  <a:srgbClr val="FF0000"/>
                </a:solidFill>
              </a:rPr>
              <a:t>….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81890" y="5549819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90" y="5549819"/>
                <a:ext cx="36138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16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405352" y="4042283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2" y="4042283"/>
                <a:ext cx="368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66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67441" y="5535873"/>
                <a:ext cx="1138325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rgbClr val="FF0000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41" y="5535873"/>
                <a:ext cx="1138325" cy="397225"/>
              </a:xfrm>
              <a:prstGeom prst="rect">
                <a:avLst/>
              </a:prstGeom>
              <a:blipFill rotWithShape="0">
                <a:blip r:embed="rId6"/>
                <a:stretch>
                  <a:fillRect r="-2139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69934" y="4051944"/>
                <a:ext cx="1145442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rgbClr val="FF0000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34" y="4051944"/>
                <a:ext cx="1145442" cy="397225"/>
              </a:xfrm>
              <a:prstGeom prst="rect">
                <a:avLst/>
              </a:prstGeom>
              <a:blipFill rotWithShape="0">
                <a:blip r:embed="rId7"/>
                <a:stretch>
                  <a:fillRect r="-2128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861204" y="2470181"/>
                <a:ext cx="962699" cy="52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204" y="2470181"/>
                <a:ext cx="962699" cy="5295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883331" y="4932904"/>
                <a:ext cx="1933734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31" y="4932904"/>
                <a:ext cx="1933734" cy="397225"/>
              </a:xfrm>
              <a:prstGeom prst="rect">
                <a:avLst/>
              </a:prstGeom>
              <a:blipFill rotWithShape="0">
                <a:blip r:embed="rId9"/>
                <a:stretch>
                  <a:fillRect r="-1262" b="-2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5216169" y="3970482"/>
                <a:ext cx="1458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69" y="3970482"/>
                <a:ext cx="1458926" cy="369332"/>
              </a:xfrm>
              <a:prstGeom prst="rect">
                <a:avLst/>
              </a:prstGeom>
              <a:blipFill>
                <a:blip r:embed="rId10"/>
                <a:stretch>
                  <a:fillRect r="-125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852685" y="6351486"/>
                <a:ext cx="2263184" cy="397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85" y="6351486"/>
                <a:ext cx="2263184" cy="397225"/>
              </a:xfrm>
              <a:prstGeom prst="rect">
                <a:avLst/>
              </a:prstGeom>
              <a:blipFill rotWithShape="0">
                <a:blip r:embed="rId11"/>
                <a:stretch>
                  <a:fillRect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5241877" y="5407542"/>
                <a:ext cx="1702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77" y="5407542"/>
                <a:ext cx="1702389" cy="369332"/>
              </a:xfrm>
              <a:prstGeom prst="rect">
                <a:avLst/>
              </a:prstGeom>
              <a:blipFill>
                <a:blip r:embed="rId12"/>
                <a:stretch>
                  <a:fillRect r="-107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5277071" y="4904873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285542" y="6384673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827559" y="2375732"/>
                <a:ext cx="173579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59" y="2375732"/>
                <a:ext cx="1735795" cy="7184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113077" y="3131192"/>
            <a:ext cx="252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and output are both in </a:t>
            </a:r>
            <a:r>
              <a:rPr lang="en-US" altLang="zh-TW" sz="2400" dirty="0">
                <a:latin typeface="Script MT Bold" pitchFamily="66" charset="0"/>
                <a:sym typeface="Symbol" pitchFamily="18" charset="2"/>
              </a:rPr>
              <a:t>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83331" y="4412152"/>
                <a:ext cx="2906693" cy="42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latin typeface="Script MT Bold" pitchFamily="66" charset="0"/>
                                  <a:sym typeface="Symbol" pitchFamily="18" charset="2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31" y="4412152"/>
                <a:ext cx="2906693" cy="42364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向右箭號 34"/>
          <p:cNvSpPr/>
          <p:nvPr/>
        </p:nvSpPr>
        <p:spPr>
          <a:xfrm>
            <a:off x="5277070" y="4435809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891802" y="5837934"/>
                <a:ext cx="3150158" cy="423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latin typeface="Script MT Bold" pitchFamily="66" charset="0"/>
                                  <a:sym typeface="Symbol" pitchFamily="18" charset="2"/>
                                </a:rPr>
                                <m:t>B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02" y="5837934"/>
                <a:ext cx="3150158" cy="42364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向右箭號 36"/>
          <p:cNvSpPr/>
          <p:nvPr/>
        </p:nvSpPr>
        <p:spPr>
          <a:xfrm>
            <a:off x="5285541" y="5861591"/>
            <a:ext cx="480185" cy="39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5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1" grpId="0"/>
      <p:bldP spid="22" grpId="0"/>
      <p:bldP spid="4" grpId="0"/>
      <p:bldP spid="23" grpId="0"/>
      <p:bldP spid="27" grpId="0"/>
      <p:bldP spid="28" grpId="0"/>
      <p:bldP spid="29" grpId="0"/>
      <p:bldP spid="7" grpId="0" animBg="1"/>
      <p:bldP spid="32" grpId="0" animBg="1"/>
      <p:bldP spid="33" grpId="0"/>
      <p:bldP spid="8" grpId="0"/>
      <p:bldP spid="34" grpId="0"/>
      <p:bldP spid="35" grpId="0" animBg="1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-537029" y="4096278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12029" y="5346020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029" y="5346020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193353" y="5415469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53" y="5415469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97202" y="2071567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02" y="2071567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792506" y="2107489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06" y="2107489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99804" y="4860420"/>
            <a:ext cx="1158445" cy="1110097"/>
            <a:chOff x="-1132582" y="4366066"/>
            <a:chExt cx="1158445" cy="1110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1796" y="5106831"/>
                  <a:ext cx="34765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32582" y="4366066"/>
                  <a:ext cx="35477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169" r="-678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單箭頭接點 14"/>
            <p:cNvCxnSpPr/>
            <p:nvPr/>
          </p:nvCxnSpPr>
          <p:spPr>
            <a:xfrm flipV="1">
              <a:off x="-696402" y="5092700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rot="16200000" flipV="1">
              <a:off x="-1004457" y="4804171"/>
              <a:ext cx="616111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645008" y="2253109"/>
            <a:ext cx="1168086" cy="973144"/>
            <a:chOff x="5047000" y="3996117"/>
            <a:chExt cx="1168086" cy="973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5791923" y="3996117"/>
                  <a:ext cx="3613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23" y="3996117"/>
                  <a:ext cx="36138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339" r="-678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047000" y="4313921"/>
                  <a:ext cx="3684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000" y="4313921"/>
                  <a:ext cx="36849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000" r="-666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單箭頭接點 18"/>
            <p:cNvCxnSpPr/>
            <p:nvPr/>
          </p:nvCxnSpPr>
          <p:spPr>
            <a:xfrm flipV="1">
              <a:off x="5850749" y="4411634"/>
              <a:ext cx="364337" cy="55762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 flipV="1">
              <a:off x="5368997" y="4633523"/>
              <a:ext cx="524092" cy="3357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805615" y="5907912"/>
            <a:ext cx="319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about a line </a:t>
            </a:r>
            <a:r>
              <a:rPr lang="en-US" altLang="zh-TW" sz="2400" dirty="0">
                <a:latin typeface="Script MT Bold"/>
                <a:cs typeface="Script MT Bold"/>
                <a:sym typeface="Symbol" pitchFamily="18" charset="2"/>
              </a:rPr>
              <a:t>L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156348" y="2622441"/>
            <a:ext cx="2859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reflection about the horizontal line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3828139" y="5439423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2201211" y="3806206"/>
            <a:ext cx="2320883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5400000" flipH="1">
            <a:off x="6346622" y="3806206"/>
            <a:ext cx="2320883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156348" y="2220935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16186" y="1169204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186" y="1169204"/>
                <a:ext cx="841704" cy="46339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056711" y="1034158"/>
                <a:ext cx="173579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11" y="1034158"/>
                <a:ext cx="1735795" cy="7184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5142901" y="5002094"/>
                <a:ext cx="1074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01" y="5002094"/>
                <a:ext cx="107407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026742" y="1702547"/>
                <a:ext cx="28593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</m:oMath>
                </a14:m>
                <a:r>
                  <a:rPr lang="en-US" altLang="zh-TW" sz="2400" dirty="0"/>
                  <a:t> matrix of T)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42" y="1702547"/>
                <a:ext cx="2859329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6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296537" y="-163773"/>
            <a:ext cx="11286698" cy="45447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-401404" y="2431251"/>
            <a:ext cx="102180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09792" y="3620783"/>
                <a:ext cx="3278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792" y="3620783"/>
                <a:ext cx="32784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291116" y="3690232"/>
                <a:ext cx="921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16" y="3690232"/>
                <a:ext cx="92115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88271" y="679496"/>
                <a:ext cx="1129540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271" y="679496"/>
                <a:ext cx="1129540" cy="621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983575" y="715418"/>
                <a:ext cx="1722844" cy="62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3200" dirty="0"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75" y="715418"/>
                <a:ext cx="1722844" cy="6219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3925902" y="3714186"/>
            <a:ext cx="3151340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 flipH="1">
            <a:off x="2540196" y="2266220"/>
            <a:ext cx="2025052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6200000" flipH="1" flipV="1">
            <a:off x="6613860" y="2337968"/>
            <a:ext cx="2168546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347417" y="828864"/>
            <a:ext cx="2636158" cy="375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44644" y="282315"/>
                <a:ext cx="841704" cy="46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Script MT Bold" pitchFamily="66" charset="0"/>
                              <a:sym typeface="Symbol" pitchFamily="18" charset="2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44" y="282315"/>
                <a:ext cx="841704" cy="4633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5194364" y="3276857"/>
                <a:ext cx="1074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64" y="3276857"/>
                <a:ext cx="10740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91069" y="131052"/>
            <a:ext cx="181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Flowchart</a:t>
            </a:r>
            <a:endParaRPr lang="zh-TW" altLang="en-US" sz="2800" b="1" i="1" u="sng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65714" y="2676692"/>
            <a:ext cx="197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252525"/>
                </a:solidFill>
                <a:latin typeface="Arial" panose="020B0604020202020204" pitchFamily="34" charset="0"/>
              </a:rPr>
              <a:t>Cartesian coordinate system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65714" y="1172271"/>
                <a:ext cx="1973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Script MT Bold" pitchFamily="66" charset="0"/>
                        <a:sym typeface="Symbol" pitchFamily="18" charset="2"/>
                      </a:rPr>
                      <m:t>B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252525"/>
                    </a:solidFill>
                    <a:latin typeface="Arial" panose="020B0604020202020204" pitchFamily="34" charset="0"/>
                  </a:rPr>
                  <a:t>coordinate system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4" y="1172271"/>
                <a:ext cx="1973943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630" t="-5109" r="-5864" b="-14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5612" y="1620103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612" y="1620103"/>
                <a:ext cx="37330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886836" y="4973216"/>
            <a:ext cx="3468915" cy="901601"/>
            <a:chOff x="1100746" y="5159954"/>
            <a:chExt cx="3468915" cy="901601"/>
          </a:xfrm>
        </p:grpSpPr>
        <p:sp>
          <p:nvSpPr>
            <p:cNvPr id="37" name="矩形 36"/>
            <p:cNvSpPr/>
            <p:nvPr/>
          </p:nvSpPr>
          <p:spPr>
            <a:xfrm>
              <a:off x="1100746" y="5159954"/>
              <a:ext cx="3468915" cy="9016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488346" y="5338507"/>
                  <a:ext cx="2729465" cy="538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TW" sz="3200" dirty="0">
                                <a:latin typeface="Script MT Bold" pitchFamily="66" charset="0"/>
                                <a:sym typeface="Symbol" pitchFamily="18" charset="2"/>
                              </a:rPr>
                              <m:t>B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346" y="5338507"/>
                  <a:ext cx="2729465" cy="53848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679012" y="2576164"/>
                <a:ext cx="7814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12" y="2576164"/>
                <a:ext cx="781496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群組 39"/>
          <p:cNvGrpSpPr/>
          <p:nvPr/>
        </p:nvGrpSpPr>
        <p:grpSpPr>
          <a:xfrm>
            <a:off x="4743351" y="4973216"/>
            <a:ext cx="3468915" cy="901601"/>
            <a:chOff x="4957261" y="5159954"/>
            <a:chExt cx="3468915" cy="901601"/>
          </a:xfrm>
        </p:grpSpPr>
        <p:sp>
          <p:nvSpPr>
            <p:cNvPr id="38" name="矩形 37"/>
            <p:cNvSpPr/>
            <p:nvPr/>
          </p:nvSpPr>
          <p:spPr>
            <a:xfrm>
              <a:off x="4957261" y="5159954"/>
              <a:ext cx="3468915" cy="90160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5240664" y="5327277"/>
                  <a:ext cx="2722219" cy="538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TW" sz="3200" dirty="0">
                                <a:latin typeface="Script MT Bold" pitchFamily="66" charset="0"/>
                                <a:sym typeface="Symbol" pitchFamily="18" charset="2"/>
                              </a:rPr>
                              <m:t>B</m:t>
                            </m:r>
                          </m:sub>
                        </m:s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664" y="5327277"/>
                  <a:ext cx="2722219" cy="53848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線接點 41"/>
          <p:cNvCxnSpPr/>
          <p:nvPr/>
        </p:nvCxnSpPr>
        <p:spPr>
          <a:xfrm>
            <a:off x="2427584" y="5728350"/>
            <a:ext cx="8441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274436" y="5728350"/>
            <a:ext cx="3130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119984" y="5741700"/>
            <a:ext cx="84410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134584" y="5728350"/>
            <a:ext cx="3130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095339" y="5997539"/>
            <a:ext cx="224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similar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55674" y="6061555"/>
            <a:ext cx="224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similar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1" name="手繪多邊形 50"/>
          <p:cNvSpPr/>
          <p:nvPr/>
        </p:nvSpPr>
        <p:spPr>
          <a:xfrm>
            <a:off x="1393371" y="5776686"/>
            <a:ext cx="1407886" cy="261590"/>
          </a:xfrm>
          <a:custGeom>
            <a:avLst/>
            <a:gdLst>
              <a:gd name="connsiteX0" fmla="*/ 0 w 1407886"/>
              <a:gd name="connsiteY0" fmla="*/ 0 h 261590"/>
              <a:gd name="connsiteX1" fmla="*/ 740229 w 1407886"/>
              <a:gd name="connsiteY1" fmla="*/ 261257 h 261590"/>
              <a:gd name="connsiteX2" fmla="*/ 1407886 w 1407886"/>
              <a:gd name="connsiteY2" fmla="*/ 43543 h 2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6" h="261590">
                <a:moveTo>
                  <a:pt x="0" y="0"/>
                </a:moveTo>
                <a:cubicBezTo>
                  <a:pt x="252790" y="127000"/>
                  <a:pt x="505581" y="254000"/>
                  <a:pt x="740229" y="261257"/>
                </a:cubicBezTo>
                <a:cubicBezTo>
                  <a:pt x="974877" y="268514"/>
                  <a:pt x="1191381" y="156028"/>
                  <a:pt x="1407886" y="43543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5542038" y="5814163"/>
            <a:ext cx="1749078" cy="247392"/>
          </a:xfrm>
          <a:custGeom>
            <a:avLst/>
            <a:gdLst>
              <a:gd name="connsiteX0" fmla="*/ 0 w 1407886"/>
              <a:gd name="connsiteY0" fmla="*/ 0 h 261590"/>
              <a:gd name="connsiteX1" fmla="*/ 740229 w 1407886"/>
              <a:gd name="connsiteY1" fmla="*/ 261257 h 261590"/>
              <a:gd name="connsiteX2" fmla="*/ 1407886 w 1407886"/>
              <a:gd name="connsiteY2" fmla="*/ 43543 h 26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6" h="261590">
                <a:moveTo>
                  <a:pt x="0" y="0"/>
                </a:moveTo>
                <a:cubicBezTo>
                  <a:pt x="252790" y="127000"/>
                  <a:pt x="505581" y="254000"/>
                  <a:pt x="740229" y="261257"/>
                </a:cubicBezTo>
                <a:cubicBezTo>
                  <a:pt x="974877" y="268514"/>
                  <a:pt x="1191381" y="156028"/>
                  <a:pt x="1407886" y="43543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/>
      <p:bldP spid="35" grpId="0"/>
      <p:bldP spid="48" grpId="0"/>
      <p:bldP spid="49" grpId="0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2400</TotalTime>
  <Words>685</Words>
  <Application>Microsoft Office PowerPoint</Application>
  <PresentationFormat>如螢幕大小 (4:3)</PresentationFormat>
  <Paragraphs>244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Academy Engraved LET</vt:lpstr>
      <vt:lpstr>Helvetica Neue</vt:lpstr>
      <vt:lpstr>新細明體</vt:lpstr>
      <vt:lpstr>Arial</vt:lpstr>
      <vt:lpstr>Calibri</vt:lpstr>
      <vt:lpstr>Calibri Light</vt:lpstr>
      <vt:lpstr>Cambria Math</vt:lpstr>
      <vt:lpstr>Script MT Bold</vt:lpstr>
      <vt:lpstr>Symbol</vt:lpstr>
      <vt:lpstr>Office 佈景主題</vt:lpstr>
      <vt:lpstr>Linear Function in Coordinate System</vt:lpstr>
      <vt:lpstr>Outline</vt:lpstr>
      <vt:lpstr>Basic Idea</vt:lpstr>
      <vt:lpstr>Sometimes a function can be complex ……</vt:lpstr>
      <vt:lpstr>Sometimes a function can be complex ……</vt:lpstr>
      <vt:lpstr>Describing the function in another coordinate system</vt:lpstr>
      <vt:lpstr>Describing the function in another coordinate system</vt:lpstr>
      <vt:lpstr>Flowchart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46</cp:revision>
  <dcterms:created xsi:type="dcterms:W3CDTF">2016-04-03T05:31:36Z</dcterms:created>
  <dcterms:modified xsi:type="dcterms:W3CDTF">2018-10-23T13:24:44Z</dcterms:modified>
</cp:coreProperties>
</file>