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2" r:id="rId3"/>
    <p:sldId id="311" r:id="rId4"/>
    <p:sldId id="257" r:id="rId5"/>
    <p:sldId id="287" r:id="rId6"/>
    <p:sldId id="261" r:id="rId7"/>
    <p:sldId id="297" r:id="rId8"/>
    <p:sldId id="299" r:id="rId9"/>
    <p:sldId id="300" r:id="rId10"/>
    <p:sldId id="301" r:id="rId11"/>
    <p:sldId id="302" r:id="rId12"/>
    <p:sldId id="304" r:id="rId13"/>
    <p:sldId id="313" r:id="rId14"/>
    <p:sldId id="314" r:id="rId15"/>
    <p:sldId id="312" r:id="rId16"/>
    <p:sldId id="308" r:id="rId17"/>
    <p:sldId id="293" r:id="rId18"/>
    <p:sldId id="294" r:id="rId19"/>
    <p:sldId id="277" r:id="rId20"/>
    <p:sldId id="268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05" autoAdjust="0"/>
    <p:restoredTop sz="82732" autoAdjust="0"/>
  </p:normalViewPr>
  <p:slideViewPr>
    <p:cSldViewPr snapToGrid="0">
      <p:cViewPr varScale="1">
        <p:scale>
          <a:sx n="55" d="100"/>
          <a:sy n="55" d="100"/>
        </p:scale>
        <p:origin x="11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37C1-FCE2-488A-BFC8-BF400AF0423D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05E90-0FE3-4B96-9FBE-017D649A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50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Application 1: growth</a:t>
            </a:r>
          </a:p>
          <a:p>
            <a:pPr lvl="1"/>
            <a:r>
              <a:rPr lang="en-US" altLang="zh-TW" dirty="0"/>
              <a:t>Application 2: linear operator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92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Is diagonalizable unique? No.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eigen</a:t>
            </a:r>
            <a:r>
              <a:rPr lang="en-US" altLang="zh-TW" dirty="0"/>
              <a:t> values can repeat in step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5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Is diagonalizable unique? No.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eigen</a:t>
            </a:r>
            <a:r>
              <a:rPr lang="en-US" altLang="zh-TW" dirty="0"/>
              <a:t> values can repeat in step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7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following example shows that stochastic matrices do not need to be diagonalizable,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http://mathoverflow.net/questions/51887/non-diagonalizable-doubly-stochastic-matrices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TW" i="1" smtClean="0">
                        <a:latin typeface="Cambria Math" panose="02040503050406030204" pitchFamily="18" charset="0"/>
                      </a:rPr>
                      <a:t>在這裡鍵入方程式。</a:t>
                    </a:fl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following example shows that stochastic matrices do not need to be diagonalizable,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http://mathoverflow.net/questions/51887/non-diagonalizable-doubly-stochastic-matrices</a:t>
                </a:r>
                <a:r>
                  <a:rPr lang="en-US" altLang="zh-TW" i="0" smtClean="0">
                    <a:latin typeface="Cambria Math" panose="02040503050406030204" pitchFamily="18" charset="0"/>
                  </a:rPr>
                  <a:t>"在這裡鍵入方程式。</a:t>
                </a:r>
                <a:r>
                  <a:rPr lang="zh-TW" altLang="en-US" i="0" smtClean="0">
                    <a:latin typeface="Cambria Math" panose="02040503050406030204" pitchFamily="18" charset="0"/>
                  </a:rPr>
                  <a:t>"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6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5E90-0FE3-4B96-9FBE-017D649A83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3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41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3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3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12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91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8772-7C8D-4B99-84A5-B1921F9DCAC4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645B-4850-4BD7-99A2-5B52366DB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2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51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8.png"/><Relationship Id="rId5" Type="http://schemas.openxmlformats.org/officeDocument/2006/relationships/image" Target="../media/image10.png"/><Relationship Id="rId10" Type="http://schemas.openxmlformats.org/officeDocument/2006/relationships/image" Target="../media/image37.png"/><Relationship Id="rId4" Type="http://schemas.openxmlformats.org/officeDocument/2006/relationships/image" Target="../media/image76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51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4.wmf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49.emf"/><Relationship Id="rId5" Type="http://schemas.openxmlformats.org/officeDocument/2006/relationships/image" Target="../media/image47.emf"/><Relationship Id="rId15" Type="http://schemas.openxmlformats.org/officeDocument/2006/relationships/image" Target="../media/image53.emf"/><Relationship Id="rId10" Type="http://schemas.openxmlformats.org/officeDocument/2006/relationships/image" Target="../media/image48.emf"/><Relationship Id="rId4" Type="http://schemas.openxmlformats.org/officeDocument/2006/relationships/image" Target="../media/image46.emf"/><Relationship Id="rId9" Type="http://schemas.openxmlformats.org/officeDocument/2006/relationships/image" Target="../media/image45.wmf"/><Relationship Id="rId14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91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20.png"/><Relationship Id="rId7" Type="http://schemas.openxmlformats.org/officeDocument/2006/relationships/image" Target="../media/image7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1.png"/><Relationship Id="rId9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2.png"/><Relationship Id="rId4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1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2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6074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37696" y="1560060"/>
            <a:ext cx="8268607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set of eigenvectors that correspond to distinct eigenvalues is linear independent.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592766" y="2634961"/>
            <a:ext cx="4798649" cy="532552"/>
            <a:chOff x="1036239" y="2635343"/>
            <a:chExt cx="4798649" cy="53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3006189" y="2727676"/>
                  <a:ext cx="3631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89" y="2727676"/>
                  <a:ext cx="36311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666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3914736" y="2703061"/>
                  <a:ext cx="3702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736" y="2703061"/>
                  <a:ext cx="37023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672" r="-655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1036239" y="2706230"/>
              <a:ext cx="1628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Eigenvalue: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5380661" y="2727676"/>
                  <a:ext cx="454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661" y="2727676"/>
                  <a:ext cx="45422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216" r="-2703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字方塊 16"/>
            <p:cNvSpPr txBox="1"/>
            <p:nvPr/>
          </p:nvSpPr>
          <p:spPr>
            <a:xfrm>
              <a:off x="4409258" y="2635343"/>
              <a:ext cx="94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09551" y="3144172"/>
            <a:ext cx="5081864" cy="529840"/>
            <a:chOff x="758646" y="3168853"/>
            <a:chExt cx="5081864" cy="529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5396286" y="3232683"/>
                  <a:ext cx="4442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286" y="3232683"/>
                  <a:ext cx="44422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722" r="-2778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字方塊 12"/>
            <p:cNvSpPr txBox="1"/>
            <p:nvPr/>
          </p:nvSpPr>
          <p:spPr>
            <a:xfrm>
              <a:off x="758646" y="3237028"/>
              <a:ext cx="1900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Eigenvector: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3035739" y="3232684"/>
                  <a:ext cx="3681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739" y="3232684"/>
                  <a:ext cx="36811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475" r="-655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3904387" y="3232683"/>
                  <a:ext cx="3752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387" y="3232683"/>
                  <a:ext cx="375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字方塊 17"/>
            <p:cNvSpPr txBox="1"/>
            <p:nvPr/>
          </p:nvSpPr>
          <p:spPr>
            <a:xfrm>
              <a:off x="4429252" y="3168853"/>
              <a:ext cx="94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5743861" y="2721216"/>
            <a:ext cx="261478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Assume dependent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644943" y="3716754"/>
            <a:ext cx="3446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470653" y="4194570"/>
            <a:ext cx="408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 err="1">
                <a:sym typeface="Symbol" pitchFamily="18" charset="2"/>
              </a:rPr>
              <a:t>A</a:t>
            </a:r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17091" y="4694566"/>
            <a:ext cx="4661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34944" y="5145716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b="1" dirty="0" err="1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</a:t>
            </a:r>
            <a:endParaRPr lang="zh-TW" altLang="en-US" sz="2400" dirty="0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861252" y="4504032"/>
            <a:ext cx="708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sym typeface="Symbol" pitchFamily="18" charset="2"/>
              </a:rPr>
              <a:t>(</a:t>
            </a:r>
            <a:r>
              <a:rPr lang="en-US" altLang="zh-TW" sz="2800" i="1" dirty="0">
                <a:solidFill>
                  <a:schemeClr val="accent1"/>
                </a:solidFill>
                <a:sym typeface="Symbol" pitchFamily="18" charset="2"/>
              </a:rPr>
              <a:t></a:t>
            </a:r>
            <a:r>
              <a:rPr lang="en-US" altLang="zh-TW" sz="2800" i="1" baseline="-25000" dirty="0">
                <a:solidFill>
                  <a:schemeClr val="accent1"/>
                </a:solidFill>
                <a:sym typeface="Symbol" pitchFamily="18" charset="2"/>
              </a:rPr>
              <a:t>k</a:t>
            </a:r>
            <a:r>
              <a:rPr lang="en-US" altLang="zh-TW" sz="2800" dirty="0">
                <a:solidFill>
                  <a:schemeClr val="accent1"/>
                </a:solidFill>
                <a:sym typeface="Symbol" pitchFamily="18" charset="2"/>
              </a:rPr>
              <a:t>)</a:t>
            </a:r>
            <a:endParaRPr lang="en-US" altLang="zh-TW" sz="2800" i="1" baseline="-25000" dirty="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26" name="手繪多邊形 25"/>
          <p:cNvSpPr/>
          <p:nvPr/>
        </p:nvSpPr>
        <p:spPr>
          <a:xfrm>
            <a:off x="5106853" y="3996386"/>
            <a:ext cx="1739266" cy="1480457"/>
          </a:xfrm>
          <a:custGeom>
            <a:avLst/>
            <a:gdLst>
              <a:gd name="connsiteX0" fmla="*/ 0 w 1739266"/>
              <a:gd name="connsiteY0" fmla="*/ 0 h 1480457"/>
              <a:gd name="connsiteX1" fmla="*/ 1727200 w 1739266"/>
              <a:gd name="connsiteY1" fmla="*/ 769257 h 1480457"/>
              <a:gd name="connsiteX2" fmla="*/ 812800 w 1739266"/>
              <a:gd name="connsiteY2" fmla="*/ 1480457 h 148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266" h="1480457">
                <a:moveTo>
                  <a:pt x="0" y="0"/>
                </a:moveTo>
                <a:cubicBezTo>
                  <a:pt x="795866" y="261257"/>
                  <a:pt x="1591733" y="522514"/>
                  <a:pt x="1727200" y="769257"/>
                </a:cubicBezTo>
                <a:cubicBezTo>
                  <a:pt x="1862667" y="1016000"/>
                  <a:pt x="812800" y="1480457"/>
                  <a:pt x="812800" y="148045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65169" y="5121828"/>
            <a:ext cx="54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-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980648" y="5689693"/>
            <a:ext cx="518861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233795" y="5723351"/>
            <a:ext cx="6752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) 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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</a:rPr>
              <a:t>v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 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7586" y="6216580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Not c</a:t>
            </a:r>
            <a:r>
              <a:rPr lang="en-US" altLang="zh-TW" sz="2400" baseline="-25000" dirty="0">
                <a:sym typeface="Symbol" pitchFamily="18" charset="2"/>
              </a:rPr>
              <a:t>1 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 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TW" sz="2400" i="1" dirty="0"/>
              <a:t>c</a:t>
            </a:r>
            <a:r>
              <a:rPr lang="en-US" altLang="zh-TW" sz="2400" i="1" baseline="-25000" dirty="0">
                <a:sym typeface="Symbol" pitchFamily="18" charset="2"/>
              </a:rPr>
              <a:t>k</a:t>
            </a:r>
            <a:r>
              <a:rPr lang="en-US" altLang="zh-TW" sz="2400" baseline="-25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031694" y="3239875"/>
            <a:ext cx="2781650" cy="461665"/>
            <a:chOff x="6196654" y="3285508"/>
            <a:chExt cx="2781650" cy="461665"/>
          </a:xfrm>
        </p:grpSpPr>
        <p:sp>
          <p:nvSpPr>
            <p:cNvPr id="19" name="矩形 18"/>
            <p:cNvSpPr/>
            <p:nvPr/>
          </p:nvSpPr>
          <p:spPr>
            <a:xfrm>
              <a:off x="6918638" y="3285508"/>
              <a:ext cx="20596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sym typeface="Symbol" pitchFamily="18" charset="2"/>
                </a:rPr>
                <a:t>a contradiction</a:t>
              </a:r>
              <a:endParaRPr lang="zh-TW" altLang="en-US" sz="2400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6196654" y="3355521"/>
              <a:ext cx="692339" cy="3548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向右箭號 32"/>
          <p:cNvSpPr/>
          <p:nvPr/>
        </p:nvSpPr>
        <p:spPr>
          <a:xfrm>
            <a:off x="3482016" y="6269986"/>
            <a:ext cx="449959" cy="35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6377863" y="6269986"/>
            <a:ext cx="449959" cy="35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944899" y="6232274"/>
            <a:ext cx="2293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Same eigenvalue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864333" y="6214625"/>
            <a:ext cx="2059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a contradiction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71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30" grpId="0"/>
      <p:bldP spid="31" grpId="0"/>
      <p:bldP spid="33" grpId="0" animBg="1"/>
      <p:bldP spid="34" grpId="0" animBg="1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6705100" y="4607733"/>
            <a:ext cx="1295437" cy="7823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380756" y="4581389"/>
            <a:ext cx="1407363" cy="80864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65791" y="4601446"/>
            <a:ext cx="1406939" cy="7885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46495" y="3046598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95" y="3046598"/>
                <a:ext cx="202869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912509" y="4150502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09" y="4150502"/>
                <a:ext cx="42659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516357" y="4150502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57" y="4150502"/>
                <a:ext cx="43486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447784" y="3544565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84" y="3544565"/>
                <a:ext cx="6630213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807989" y="4128533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07095" y="4662759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782513" y="4150502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13" y="4150502"/>
                <a:ext cx="448969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811110" y="4058169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831104" y="4591679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16033" y="5383822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33" y="5383822"/>
                <a:ext cx="1773073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331748" y="5383822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748" y="5383822"/>
                <a:ext cx="177307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34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599553" y="5358203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553" y="5358203"/>
                <a:ext cx="1773073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34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弧 8"/>
          <p:cNvSpPr/>
          <p:nvPr/>
        </p:nvSpPr>
        <p:spPr>
          <a:xfrm>
            <a:off x="8254074" y="5291919"/>
            <a:ext cx="183816" cy="585799"/>
          </a:xfrm>
          <a:prstGeom prst="rightBrace">
            <a:avLst>
              <a:gd name="adj1" fmla="val 3504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右大括弧 47"/>
          <p:cNvSpPr/>
          <p:nvPr/>
        </p:nvSpPr>
        <p:spPr>
          <a:xfrm flipH="1">
            <a:off x="2455207" y="5327544"/>
            <a:ext cx="183816" cy="585799"/>
          </a:xfrm>
          <a:prstGeom prst="rightBrace">
            <a:avLst>
              <a:gd name="adj1" fmla="val 3504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39100" y="5897275"/>
            <a:ext cx="432064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Independent Eigenvectors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232581" y="6143078"/>
            <a:ext cx="328902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You can’t find more!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000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28" grpId="0"/>
      <p:bldP spid="29" grpId="0"/>
      <p:bldP spid="34" grpId="0"/>
      <p:bldP spid="41" grpId="0"/>
      <p:bldP spid="42" grpId="0"/>
      <p:bldP spid="7" grpId="0"/>
      <p:bldP spid="46" grpId="0"/>
      <p:bldP spid="47" grpId="0"/>
      <p:bldP spid="9" grpId="0" animBg="1"/>
      <p:bldP spid="48" grpId="0" animBg="1"/>
      <p:bldP spid="10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Diagonalize</a:t>
            </a:r>
            <a:r>
              <a:rPr lang="en-US" altLang="zh-TW" dirty="0"/>
              <a:t> a given matrix </a:t>
            </a:r>
          </a:p>
          <a:p>
            <a:endParaRPr lang="zh-TW" altLang="en-US" dirty="0"/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045019"/>
              </p:ext>
            </p:extLst>
          </p:nvPr>
        </p:nvGraphicFramePr>
        <p:xfrm>
          <a:off x="4895329" y="1327124"/>
          <a:ext cx="2138363" cy="147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Equation" r:id="rId3" imgW="1028520" imgH="711000" progId="Equation.DSMT4">
                  <p:embed/>
                </p:oleObj>
              </mc:Choice>
              <mc:Fallback>
                <p:oleObj name="Equation" r:id="rId3" imgW="10285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329" y="1327124"/>
                        <a:ext cx="2138363" cy="147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01370" y="2926060"/>
            <a:ext cx="5469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characteristic polynomial is </a:t>
            </a:r>
            <a:r>
              <a:rPr lang="en-US" altLang="zh-TW" sz="2400" dirty="0">
                <a:sym typeface="Symbol" pitchFamily="18" charset="2"/>
              </a:rPr>
              <a:t>(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+ 1)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 3)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277970" y="2926060"/>
            <a:ext cx="2495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eigenvalues: 3, 1 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264229" y="3458989"/>
            <a:ext cx="1823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eigenvalue 3 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244019" y="4750295"/>
            <a:ext cx="1922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eigenvalue 1</a:t>
            </a:r>
            <a:endParaRPr lang="zh-TW" altLang="en-US" sz="2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2766773" y="3542853"/>
            <a:ext cx="1396887" cy="1438275"/>
            <a:chOff x="3897219" y="3534478"/>
            <a:chExt cx="1396887" cy="1438275"/>
          </a:xfrm>
        </p:grpSpPr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897219" y="4073443"/>
              <a:ext cx="7072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Academy Engraved LET" pitchFamily="2" charset="0"/>
                  <a:sym typeface="Symbol" pitchFamily="18" charset="2"/>
                </a:rPr>
                <a:t>B</a:t>
              </a:r>
              <a:r>
                <a:rPr lang="en-US" altLang="zh-TW" sz="2400" baseline="-25000" dirty="0">
                  <a:sym typeface="Symbol" pitchFamily="18" charset="2"/>
                </a:rPr>
                <a:t>1</a:t>
              </a:r>
              <a:r>
                <a:rPr lang="en-US" altLang="zh-TW" sz="2400" dirty="0">
                  <a:sym typeface="Symbol" pitchFamily="18" charset="2"/>
                </a:rPr>
                <a:t> = </a:t>
              </a:r>
              <a:endParaRPr lang="en-US" altLang="zh-TW" sz="2400" baseline="-25000" dirty="0">
                <a:sym typeface="Symbol" pitchFamily="18" charset="2"/>
              </a:endParaRPr>
            </a:p>
          </p:txBody>
        </p:sp>
        <p:graphicFrame>
          <p:nvGraphicFramePr>
            <p:cNvPr id="1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068841"/>
                </p:ext>
              </p:extLst>
            </p:nvPr>
          </p:nvGraphicFramePr>
          <p:xfrm>
            <a:off x="4476544" y="3534478"/>
            <a:ext cx="817562" cy="143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" name="Equation" r:id="rId5" imgW="419040" imgH="736560" progId="Equation.DSMT4">
                    <p:embed/>
                  </p:oleObj>
                </mc:Choice>
                <mc:Fallback>
                  <p:oleObj name="Equation" r:id="rId5" imgW="41904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544" y="3534478"/>
                          <a:ext cx="817562" cy="1438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群組 18"/>
          <p:cNvGrpSpPr/>
          <p:nvPr/>
        </p:nvGrpSpPr>
        <p:grpSpPr>
          <a:xfrm>
            <a:off x="2766773" y="5187940"/>
            <a:ext cx="2081930" cy="1438275"/>
            <a:chOff x="3340034" y="4961495"/>
            <a:chExt cx="2081930" cy="1438275"/>
          </a:xfrm>
        </p:grpSpPr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340034" y="5524056"/>
              <a:ext cx="7072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Academy Engraved LET" pitchFamily="2" charset="0"/>
                  <a:sym typeface="Symbol" pitchFamily="18" charset="2"/>
                </a:rPr>
                <a:t>B</a:t>
              </a:r>
              <a:r>
                <a:rPr lang="en-US" altLang="zh-TW" sz="2400" baseline="-25000" dirty="0">
                  <a:sym typeface="Symbol" pitchFamily="18" charset="2"/>
                </a:rPr>
                <a:t>2</a:t>
              </a:r>
              <a:r>
                <a:rPr lang="en-US" altLang="zh-TW" sz="2400" dirty="0">
                  <a:sym typeface="Symbol" pitchFamily="18" charset="2"/>
                </a:rPr>
                <a:t> = </a:t>
              </a:r>
              <a:endParaRPr lang="en-US" altLang="zh-TW" sz="2400" baseline="-25000" dirty="0">
                <a:sym typeface="Symbol" pitchFamily="18" charset="2"/>
              </a:endParaRPr>
            </a:p>
          </p:txBody>
        </p:sp>
        <p:graphicFrame>
          <p:nvGraphicFramePr>
            <p:cNvPr id="1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0810149"/>
                </p:ext>
              </p:extLst>
            </p:nvPr>
          </p:nvGraphicFramePr>
          <p:xfrm>
            <a:off x="3909077" y="4961495"/>
            <a:ext cx="1512887" cy="143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0" name="Equation" r:id="rId7" imgW="774360" imgH="736560" progId="Equation.DSMT4">
                    <p:embed/>
                  </p:oleObj>
                </mc:Choice>
                <mc:Fallback>
                  <p:oleObj name="Equation" r:id="rId7" imgW="77436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077" y="4961495"/>
                          <a:ext cx="1512887" cy="1438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895329" y="3475449"/>
            <a:ext cx="17447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PDP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, where</a:t>
            </a:r>
            <a:r>
              <a:rPr lang="en-US" altLang="zh-TW" sz="2400" baseline="40000" dirty="0">
                <a:sym typeface="Symbol" pitchFamily="18" charset="2"/>
              </a:rPr>
              <a:t> </a:t>
            </a: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97166"/>
              </p:ext>
            </p:extLst>
          </p:nvPr>
        </p:nvGraphicFramePr>
        <p:xfrm>
          <a:off x="6500224" y="3585710"/>
          <a:ext cx="19685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9" imgW="1015920" imgH="711000" progId="Equation.DSMT4">
                  <p:embed/>
                </p:oleObj>
              </mc:Choice>
              <mc:Fallback>
                <p:oleObj name="Equation" r:id="rId9" imgW="1015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224" y="3585710"/>
                        <a:ext cx="19685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45134"/>
              </p:ext>
            </p:extLst>
          </p:nvPr>
        </p:nvGraphicFramePr>
        <p:xfrm>
          <a:off x="6461125" y="5096232"/>
          <a:ext cx="2054225" cy="13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11" imgW="1104840" imgH="711000" progId="Equation.DSMT4">
                  <p:embed/>
                </p:oleObj>
              </mc:Choice>
              <mc:Fallback>
                <p:oleObj name="Equation" r:id="rId11" imgW="110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5096232"/>
                        <a:ext cx="2054225" cy="13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向右箭號 16"/>
          <p:cNvSpPr/>
          <p:nvPr/>
        </p:nvSpPr>
        <p:spPr>
          <a:xfrm>
            <a:off x="5848505" y="3000877"/>
            <a:ext cx="429465" cy="338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弧形 16"/>
          <p:cNvSpPr/>
          <p:nvPr/>
        </p:nvSpPr>
        <p:spPr>
          <a:xfrm>
            <a:off x="5120955" y="3073729"/>
            <a:ext cx="1638300" cy="673100"/>
          </a:xfrm>
          <a:prstGeom prst="arc">
            <a:avLst>
              <a:gd name="adj1" fmla="val 10897269"/>
              <a:gd name="adj2" fmla="val 0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of Diagonalization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diagonalizable,</a:t>
            </a:r>
          </a:p>
          <a:p>
            <a:endParaRPr lang="en-US" altLang="zh-TW" dirty="0"/>
          </a:p>
          <a:p>
            <a:r>
              <a:rPr lang="en-US" altLang="zh-TW" dirty="0"/>
              <a:t>Example: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342106" y="2382554"/>
                <a:ext cx="1585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06" y="2382554"/>
                <a:ext cx="158504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46" r="-115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57150" y="2382554"/>
                <a:ext cx="2039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50" y="2382554"/>
                <a:ext cx="203972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93" r="-119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020977" y="2422280"/>
            <a:ext cx="822645" cy="2910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14"/>
          <p:cNvSpPr/>
          <p:nvPr/>
        </p:nvSpPr>
        <p:spPr>
          <a:xfrm>
            <a:off x="4409755" y="3403929"/>
            <a:ext cx="1320800" cy="622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Study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15"/>
          <p:cNvSpPr/>
          <p:nvPr/>
        </p:nvSpPr>
        <p:spPr>
          <a:xfrm>
            <a:off x="6162355" y="3403929"/>
            <a:ext cx="1320800" cy="622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弧形 31"/>
          <p:cNvSpPr/>
          <p:nvPr/>
        </p:nvSpPr>
        <p:spPr>
          <a:xfrm rot="10800000">
            <a:off x="5082855" y="3683329"/>
            <a:ext cx="1638300" cy="673100"/>
          </a:xfrm>
          <a:prstGeom prst="arc">
            <a:avLst>
              <a:gd name="adj1" fmla="val 10897269"/>
              <a:gd name="adj2" fmla="val 0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弧形 32"/>
          <p:cNvSpPr/>
          <p:nvPr/>
        </p:nvSpPr>
        <p:spPr>
          <a:xfrm>
            <a:off x="3927155" y="3391229"/>
            <a:ext cx="520700" cy="673100"/>
          </a:xfrm>
          <a:prstGeom prst="arc">
            <a:avLst>
              <a:gd name="adj1" fmla="val 818054"/>
              <a:gd name="adj2" fmla="val 20468677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33"/>
          <p:cNvSpPr/>
          <p:nvPr/>
        </p:nvSpPr>
        <p:spPr>
          <a:xfrm flipH="1">
            <a:off x="7470455" y="3442029"/>
            <a:ext cx="457200" cy="609600"/>
          </a:xfrm>
          <a:prstGeom prst="arc">
            <a:avLst>
              <a:gd name="adj1" fmla="val 818054"/>
              <a:gd name="adj2" fmla="val 20468677"/>
            </a:avLst>
          </a:prstGeom>
          <a:noFill/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34"/>
          <p:cNvSpPr txBox="1"/>
          <p:nvPr/>
        </p:nvSpPr>
        <p:spPr>
          <a:xfrm>
            <a:off x="5578155" y="3917114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.03</a:t>
            </a:r>
            <a:endParaRPr lang="zh-TW" altLang="en-US" sz="2400" dirty="0"/>
          </a:p>
        </p:txBody>
      </p:sp>
      <p:sp>
        <p:nvSpPr>
          <p:cNvPr id="16" name="文字方塊 35"/>
          <p:cNvSpPr txBox="1"/>
          <p:nvPr/>
        </p:nvSpPr>
        <p:spPr>
          <a:xfrm>
            <a:off x="3348262" y="350593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17" name="文字方塊 35"/>
          <p:cNvSpPr txBox="1"/>
          <p:nvPr/>
        </p:nvSpPr>
        <p:spPr>
          <a:xfrm>
            <a:off x="7937180" y="3505934"/>
            <a:ext cx="5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.97</a:t>
            </a:r>
            <a:endParaRPr lang="zh-TW" altLang="en-US" sz="2400" dirty="0"/>
          </a:p>
        </p:txBody>
      </p:sp>
      <p:sp>
        <p:nvSpPr>
          <p:cNvPr id="56" name="橢圓 14"/>
          <p:cNvSpPr/>
          <p:nvPr/>
        </p:nvSpPr>
        <p:spPr>
          <a:xfrm>
            <a:off x="7241422" y="4715985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橢圓 14"/>
          <p:cNvSpPr/>
          <p:nvPr/>
        </p:nvSpPr>
        <p:spPr>
          <a:xfrm>
            <a:off x="4388078" y="4707441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橢圓 15"/>
          <p:cNvSpPr/>
          <p:nvPr/>
        </p:nvSpPr>
        <p:spPr>
          <a:xfrm>
            <a:off x="4364120" y="5908536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644009" y="6357810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644010" y="5105228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61" name="橢圓 14"/>
          <p:cNvSpPr/>
          <p:nvPr/>
        </p:nvSpPr>
        <p:spPr>
          <a:xfrm>
            <a:off x="1438441" y="4740694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橢圓 15"/>
          <p:cNvSpPr/>
          <p:nvPr/>
        </p:nvSpPr>
        <p:spPr>
          <a:xfrm>
            <a:off x="1393120" y="5858435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endCxn id="58" idx="6"/>
          </p:cNvCxnSpPr>
          <p:nvPr/>
        </p:nvCxnSpPr>
        <p:spPr>
          <a:xfrm flipH="1">
            <a:off x="5579345" y="5008876"/>
            <a:ext cx="1674654" cy="1091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5572675" y="4913866"/>
            <a:ext cx="1654054" cy="12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>
            <a:off x="2607512" y="4949169"/>
            <a:ext cx="17211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2643860" y="4984538"/>
            <a:ext cx="1708703" cy="95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2610422" y="6100117"/>
            <a:ext cx="1684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 flipV="1">
            <a:off x="2643860" y="5080605"/>
            <a:ext cx="1699744" cy="97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35"/>
          <p:cNvSpPr txBox="1"/>
          <p:nvPr/>
        </p:nvSpPr>
        <p:spPr>
          <a:xfrm>
            <a:off x="6044094" y="4469088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0" name="文字方塊 35"/>
          <p:cNvSpPr txBox="1"/>
          <p:nvPr/>
        </p:nvSpPr>
        <p:spPr>
          <a:xfrm>
            <a:off x="3136911" y="453173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1" name="文字方塊 35"/>
          <p:cNvSpPr txBox="1"/>
          <p:nvPr/>
        </p:nvSpPr>
        <p:spPr>
          <a:xfrm>
            <a:off x="6759283" y="515516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2" name="文字方塊 35"/>
          <p:cNvSpPr txBox="1"/>
          <p:nvPr/>
        </p:nvSpPr>
        <p:spPr>
          <a:xfrm>
            <a:off x="3894998" y="5080605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3" name="文字方塊 35"/>
          <p:cNvSpPr txBox="1"/>
          <p:nvPr/>
        </p:nvSpPr>
        <p:spPr>
          <a:xfrm>
            <a:off x="3915514" y="5451167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.03</a:t>
            </a:r>
            <a:endParaRPr lang="zh-TW" altLang="en-US" sz="2400" dirty="0"/>
          </a:p>
        </p:txBody>
      </p:sp>
      <p:sp>
        <p:nvSpPr>
          <p:cNvPr id="74" name="文字方塊 35"/>
          <p:cNvSpPr txBox="1"/>
          <p:nvPr/>
        </p:nvSpPr>
        <p:spPr>
          <a:xfrm>
            <a:off x="3172102" y="6111598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.97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1558543" y="5155164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.727</a:t>
            </a:r>
          </a:p>
        </p:txBody>
      </p:sp>
      <p:sp>
        <p:nvSpPr>
          <p:cNvPr id="76" name="矩形 75"/>
          <p:cNvSpPr/>
          <p:nvPr/>
        </p:nvSpPr>
        <p:spPr>
          <a:xfrm>
            <a:off x="1509937" y="6228291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 .273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561277" y="4585759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74318" y="5756572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5" name="文字方塊 34"/>
          <p:cNvSpPr txBox="1"/>
          <p:nvPr/>
        </p:nvSpPr>
        <p:spPr>
          <a:xfrm>
            <a:off x="5575566" y="2995932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.15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135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7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3915514" y="404749"/>
            <a:ext cx="5157563" cy="1305050"/>
            <a:chOff x="7529376" y="349837"/>
            <a:chExt cx="5157563" cy="1305050"/>
          </a:xfrm>
        </p:grpSpPr>
        <p:sp>
          <p:nvSpPr>
            <p:cNvPr id="11" name="弧形 16"/>
            <p:cNvSpPr/>
            <p:nvPr/>
          </p:nvSpPr>
          <p:spPr>
            <a:xfrm>
              <a:off x="9302069" y="349837"/>
              <a:ext cx="1638300" cy="673100"/>
            </a:xfrm>
            <a:prstGeom prst="arc">
              <a:avLst>
                <a:gd name="adj1" fmla="val 10897269"/>
                <a:gd name="adj2" fmla="val 0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.15</a:t>
              </a:r>
              <a:endParaRPr lang="zh-TW" altLang="en-US" sz="2400" dirty="0"/>
            </a:p>
          </p:txBody>
        </p:sp>
        <p:sp>
          <p:nvSpPr>
            <p:cNvPr id="9" name="橢圓 14"/>
            <p:cNvSpPr/>
            <p:nvPr/>
          </p:nvSpPr>
          <p:spPr>
            <a:xfrm>
              <a:off x="8590869" y="680037"/>
              <a:ext cx="1320800" cy="622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Study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15"/>
            <p:cNvSpPr/>
            <p:nvPr/>
          </p:nvSpPr>
          <p:spPr>
            <a:xfrm>
              <a:off x="10343469" y="680037"/>
              <a:ext cx="1320800" cy="6223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弧形 31"/>
            <p:cNvSpPr/>
            <p:nvPr/>
          </p:nvSpPr>
          <p:spPr>
            <a:xfrm rot="10800000">
              <a:off x="9263969" y="959437"/>
              <a:ext cx="1638300" cy="673100"/>
            </a:xfrm>
            <a:prstGeom prst="arc">
              <a:avLst>
                <a:gd name="adj1" fmla="val 10897269"/>
                <a:gd name="adj2" fmla="val 0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弧形 32"/>
            <p:cNvSpPr/>
            <p:nvPr/>
          </p:nvSpPr>
          <p:spPr>
            <a:xfrm>
              <a:off x="8108269" y="667337"/>
              <a:ext cx="520700" cy="673100"/>
            </a:xfrm>
            <a:prstGeom prst="arc">
              <a:avLst>
                <a:gd name="adj1" fmla="val 818054"/>
                <a:gd name="adj2" fmla="val 20468677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33"/>
            <p:cNvSpPr/>
            <p:nvPr/>
          </p:nvSpPr>
          <p:spPr>
            <a:xfrm flipH="1">
              <a:off x="11651569" y="718137"/>
              <a:ext cx="457200" cy="609600"/>
            </a:xfrm>
            <a:prstGeom prst="arc">
              <a:avLst>
                <a:gd name="adj1" fmla="val 818054"/>
                <a:gd name="adj2" fmla="val 20468677"/>
              </a:avLst>
            </a:prstGeom>
            <a:noFill/>
            <a:ln w="285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34"/>
            <p:cNvSpPr txBox="1"/>
            <p:nvPr/>
          </p:nvSpPr>
          <p:spPr>
            <a:xfrm>
              <a:off x="9759269" y="1193222"/>
              <a:ext cx="74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.03</a:t>
              </a:r>
              <a:endParaRPr lang="zh-TW" altLang="en-US" sz="2400" dirty="0"/>
            </a:p>
          </p:txBody>
        </p:sp>
        <p:sp>
          <p:nvSpPr>
            <p:cNvPr id="16" name="文字方塊 35"/>
            <p:cNvSpPr txBox="1"/>
            <p:nvPr/>
          </p:nvSpPr>
          <p:spPr>
            <a:xfrm>
              <a:off x="7529376" y="782041"/>
              <a:ext cx="67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.85</a:t>
              </a:r>
              <a:endParaRPr lang="zh-TW" altLang="en-US" sz="2400" dirty="0"/>
            </a:p>
          </p:txBody>
        </p:sp>
        <p:sp>
          <p:nvSpPr>
            <p:cNvPr id="17" name="文字方塊 35"/>
            <p:cNvSpPr txBox="1"/>
            <p:nvPr/>
          </p:nvSpPr>
          <p:spPr>
            <a:xfrm>
              <a:off x="12118294" y="782042"/>
              <a:ext cx="568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.97</a:t>
              </a:r>
              <a:endParaRPr lang="zh-TW" altLang="en-US" sz="2400" dirty="0"/>
            </a:p>
          </p:txBody>
        </p:sp>
      </p:grpSp>
      <p:sp>
        <p:nvSpPr>
          <p:cNvPr id="56" name="橢圓 14"/>
          <p:cNvSpPr/>
          <p:nvPr/>
        </p:nvSpPr>
        <p:spPr>
          <a:xfrm>
            <a:off x="7197295" y="2443243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橢圓 14"/>
          <p:cNvSpPr/>
          <p:nvPr/>
        </p:nvSpPr>
        <p:spPr>
          <a:xfrm>
            <a:off x="4343951" y="2434699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橢圓 15"/>
          <p:cNvSpPr/>
          <p:nvPr/>
        </p:nvSpPr>
        <p:spPr>
          <a:xfrm>
            <a:off x="4319993" y="3635794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599882" y="4045338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599883" y="2832486"/>
            <a:ext cx="84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61" name="橢圓 14"/>
          <p:cNvSpPr/>
          <p:nvPr/>
        </p:nvSpPr>
        <p:spPr>
          <a:xfrm>
            <a:off x="1394314" y="2467952"/>
            <a:ext cx="1169904" cy="3957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Study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橢圓 15"/>
          <p:cNvSpPr/>
          <p:nvPr/>
        </p:nvSpPr>
        <p:spPr>
          <a:xfrm>
            <a:off x="1348993" y="3585693"/>
            <a:ext cx="1215225" cy="383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endCxn id="58" idx="6"/>
          </p:cNvCxnSpPr>
          <p:nvPr/>
        </p:nvCxnSpPr>
        <p:spPr>
          <a:xfrm flipH="1">
            <a:off x="5535218" y="2736134"/>
            <a:ext cx="1674654" cy="1091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5528548" y="2641124"/>
            <a:ext cx="1654054" cy="12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/>
          <p:cNvGrpSpPr/>
          <p:nvPr/>
        </p:nvGrpSpPr>
        <p:grpSpPr>
          <a:xfrm flipH="1">
            <a:off x="2563385" y="2676427"/>
            <a:ext cx="1745051" cy="1150948"/>
            <a:chOff x="1395294" y="8360170"/>
            <a:chExt cx="1745051" cy="1150948"/>
          </a:xfrm>
        </p:grpSpPr>
        <p:cxnSp>
          <p:nvCxnSpPr>
            <p:cNvPr id="65" name="直線單箭頭接點 64"/>
            <p:cNvCxnSpPr/>
            <p:nvPr/>
          </p:nvCxnSpPr>
          <p:spPr>
            <a:xfrm>
              <a:off x="1419210" y="8360170"/>
              <a:ext cx="1721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>
              <a:off x="1395294" y="8395539"/>
              <a:ext cx="1708703" cy="9524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/>
            <p:nvPr/>
          </p:nvCxnSpPr>
          <p:spPr>
            <a:xfrm>
              <a:off x="1453231" y="9511118"/>
              <a:ext cx="16842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/>
            <p:nvPr/>
          </p:nvCxnSpPr>
          <p:spPr>
            <a:xfrm flipV="1">
              <a:off x="1404253" y="8491606"/>
              <a:ext cx="1699744" cy="97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字方塊 35"/>
          <p:cNvSpPr txBox="1"/>
          <p:nvPr/>
        </p:nvSpPr>
        <p:spPr>
          <a:xfrm>
            <a:off x="5999967" y="2196346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0" name="文字方塊 35"/>
          <p:cNvSpPr txBox="1"/>
          <p:nvPr/>
        </p:nvSpPr>
        <p:spPr>
          <a:xfrm>
            <a:off x="3092784" y="2258991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.85</a:t>
            </a:r>
            <a:endParaRPr lang="zh-TW" altLang="en-US" sz="2400" dirty="0"/>
          </a:p>
        </p:txBody>
      </p:sp>
      <p:sp>
        <p:nvSpPr>
          <p:cNvPr id="71" name="文字方塊 35"/>
          <p:cNvSpPr txBox="1"/>
          <p:nvPr/>
        </p:nvSpPr>
        <p:spPr>
          <a:xfrm>
            <a:off x="6831018" y="2863787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2" name="文字方塊 35"/>
          <p:cNvSpPr txBox="1"/>
          <p:nvPr/>
        </p:nvSpPr>
        <p:spPr>
          <a:xfrm>
            <a:off x="3850871" y="2807863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.15</a:t>
            </a:r>
            <a:endParaRPr lang="zh-TW" altLang="en-US" sz="2400" dirty="0"/>
          </a:p>
        </p:txBody>
      </p:sp>
      <p:sp>
        <p:nvSpPr>
          <p:cNvPr id="73" name="文字方塊 35"/>
          <p:cNvSpPr txBox="1"/>
          <p:nvPr/>
        </p:nvSpPr>
        <p:spPr>
          <a:xfrm>
            <a:off x="3871387" y="3178425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.03</a:t>
            </a:r>
            <a:endParaRPr lang="zh-TW" altLang="en-US" sz="2400" dirty="0"/>
          </a:p>
        </p:txBody>
      </p:sp>
      <p:sp>
        <p:nvSpPr>
          <p:cNvPr id="74" name="文字方塊 35"/>
          <p:cNvSpPr txBox="1"/>
          <p:nvPr/>
        </p:nvSpPr>
        <p:spPr>
          <a:xfrm>
            <a:off x="3127975" y="3838856"/>
            <a:ext cx="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.97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1514416" y="2882422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.727</a:t>
            </a:r>
          </a:p>
        </p:txBody>
      </p:sp>
      <p:sp>
        <p:nvSpPr>
          <p:cNvPr id="76" name="矩形 75"/>
          <p:cNvSpPr/>
          <p:nvPr/>
        </p:nvSpPr>
        <p:spPr>
          <a:xfrm>
            <a:off x="1465810" y="395554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 .273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517150" y="2313017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30191" y="3483830"/>
            <a:ext cx="79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79776" y="-8644"/>
            <a:ext cx="3956401" cy="1854114"/>
            <a:chOff x="179776" y="-8644"/>
            <a:chExt cx="3956401" cy="1854114"/>
          </a:xfrm>
        </p:grpSpPr>
        <p:sp>
          <p:nvSpPr>
            <p:cNvPr id="44" name="TextBox 31"/>
            <p:cNvSpPr txBox="1"/>
            <p:nvPr/>
          </p:nvSpPr>
          <p:spPr>
            <a:xfrm>
              <a:off x="2044412" y="-8644"/>
              <a:ext cx="20917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From</a:t>
              </a:r>
              <a:br>
                <a:rPr lang="en-US" sz="2800" dirty="0"/>
              </a:br>
              <a:r>
                <a:rPr lang="en-US" sz="2800" dirty="0"/>
                <a:t>Study    FB</a:t>
              </a:r>
            </a:p>
          </p:txBody>
        </p:sp>
        <p:sp>
          <p:nvSpPr>
            <p:cNvPr id="45" name="TextBox 32"/>
            <p:cNvSpPr txBox="1"/>
            <p:nvPr/>
          </p:nvSpPr>
          <p:spPr>
            <a:xfrm>
              <a:off x="179776" y="891363"/>
              <a:ext cx="18258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To     Study</a:t>
              </a:r>
              <a:br>
                <a:rPr lang="en-US" sz="2800" dirty="0"/>
              </a:br>
              <a:r>
                <a:rPr lang="en-US" sz="2800" dirty="0"/>
                <a:t>	FB</a:t>
              </a: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591" y="1028994"/>
              <a:ext cx="1739516" cy="794425"/>
            </a:xfrm>
            <a:prstGeom prst="rect">
              <a:avLst/>
            </a:prstGeom>
          </p:spPr>
        </p:pic>
      </p:grpSp>
      <p:pic>
        <p:nvPicPr>
          <p:cNvPr id="47" name="圖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082" y="4840536"/>
            <a:ext cx="1739516" cy="794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20" y="4840536"/>
            <a:ext cx="1739516" cy="79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131526" y="6082058"/>
                <a:ext cx="18514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26" y="6082058"/>
                <a:ext cx="185146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015107" y="6082058"/>
                <a:ext cx="23825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07" y="6082058"/>
                <a:ext cx="23825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向右箭號 50"/>
          <p:cNvSpPr/>
          <p:nvPr/>
        </p:nvSpPr>
        <p:spPr>
          <a:xfrm>
            <a:off x="4071730" y="6121784"/>
            <a:ext cx="822645" cy="2910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95987" y="1538654"/>
                <a:ext cx="6803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87" y="1538654"/>
                <a:ext cx="68037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44535" y="4840536"/>
                <a:ext cx="54277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535" y="4840536"/>
                <a:ext cx="542776" cy="7184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539181" y="4836144"/>
                <a:ext cx="815287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.85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181" y="4836144"/>
                <a:ext cx="815287" cy="7272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235055" y="4840536"/>
                <a:ext cx="101405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.727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.273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55" y="4840536"/>
                <a:ext cx="1014059" cy="71846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3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 animBg="1"/>
      <p:bldP spid="20" grpId="0"/>
      <p:bldP spid="21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Diagonalize</a:t>
            </a:r>
            <a:r>
              <a:rPr lang="en-US" altLang="zh-TW" dirty="0"/>
              <a:t> a given matrix </a:t>
            </a:r>
          </a:p>
          <a:p>
            <a:endParaRPr lang="zh-TW" altLang="en-US" dirty="0"/>
          </a:p>
        </p:txBody>
      </p:sp>
      <p:pic>
        <p:nvPicPr>
          <p:cNvPr id="4" name="Picture 2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15" y="1649544"/>
            <a:ext cx="2464048" cy="815800"/>
          </a:xfrm>
          <a:prstGeom prst="rect">
            <a:avLst/>
          </a:prstGeom>
        </p:spPr>
      </p:pic>
      <p:pic>
        <p:nvPicPr>
          <p:cNvPr id="7" name="Picture 2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" y="2856636"/>
            <a:ext cx="7483020" cy="723211"/>
          </a:xfrm>
          <a:prstGeom prst="rect">
            <a:avLst/>
          </a:prstGeom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47752" y="4106103"/>
            <a:ext cx="809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RREF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608027" y="4027799"/>
            <a:ext cx="1809750" cy="74613"/>
          </a:xfrm>
          <a:prstGeom prst="rightArrow">
            <a:avLst>
              <a:gd name="adj1" fmla="val 50000"/>
              <a:gd name="adj2" fmla="val 6063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774643" y="3670255"/>
          <a:ext cx="14001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方程式" r:id="rId6" imgW="799920" imgH="457200" progId="Equation.3">
                  <p:embed/>
                </p:oleObj>
              </mc:Choice>
              <mc:Fallback>
                <p:oleObj name="方程式" r:id="rId6" imgW="799920" imgH="457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643" y="3670255"/>
                        <a:ext cx="14001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047752" y="5158535"/>
            <a:ext cx="809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RREF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581336" y="5087293"/>
            <a:ext cx="1809750" cy="74613"/>
          </a:xfrm>
          <a:prstGeom prst="rightArrow">
            <a:avLst>
              <a:gd name="adj1" fmla="val 50000"/>
              <a:gd name="adj2" fmla="val 6063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4878151" y="4727421"/>
          <a:ext cx="1289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方程式" r:id="rId8" imgW="736560" imgH="457200" progId="Equation.3">
                  <p:embed/>
                </p:oleObj>
              </mc:Choice>
              <mc:Fallback>
                <p:oleObj name="方程式" r:id="rId8" imgW="736560" imgH="4572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151" y="4727421"/>
                        <a:ext cx="1289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160280" y="4120093"/>
            <a:ext cx="409575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6093605" y="4567768"/>
            <a:ext cx="466725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8" name="Picture 3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5" y="4990099"/>
            <a:ext cx="698500" cy="228600"/>
          </a:xfrm>
          <a:prstGeom prst="rect">
            <a:avLst/>
          </a:prstGeom>
        </p:spPr>
      </p:pic>
      <p:pic>
        <p:nvPicPr>
          <p:cNvPr id="19" name="Picture 3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4" y="3950805"/>
            <a:ext cx="1016000" cy="228600"/>
          </a:xfrm>
          <a:prstGeom prst="rect">
            <a:avLst/>
          </a:prstGeom>
        </p:spPr>
      </p:pic>
      <p:pic>
        <p:nvPicPr>
          <p:cNvPr id="20" name="Picture 3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97" y="4237905"/>
            <a:ext cx="1689100" cy="622300"/>
          </a:xfrm>
          <a:prstGeom prst="rect">
            <a:avLst/>
          </a:prstGeom>
        </p:spPr>
      </p:pic>
      <p:pic>
        <p:nvPicPr>
          <p:cNvPr id="21" name="Picture 3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27" y="3725595"/>
            <a:ext cx="993549" cy="676165"/>
          </a:xfrm>
          <a:prstGeom prst="rect">
            <a:avLst/>
          </a:prstGeom>
        </p:spPr>
      </p:pic>
      <p:pic>
        <p:nvPicPr>
          <p:cNvPr id="22" name="Picture 3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83" y="4795877"/>
            <a:ext cx="1247800" cy="657443"/>
          </a:xfrm>
          <a:prstGeom prst="rect">
            <a:avLst/>
          </a:prstGeom>
        </p:spPr>
      </p:pic>
      <p:pic>
        <p:nvPicPr>
          <p:cNvPr id="24" name="Picture 27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97" y="5448196"/>
            <a:ext cx="1714500" cy="62230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085427" y="4812511"/>
            <a:ext cx="150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(invertible)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0501" y="2730500"/>
            <a:ext cx="3436700" cy="10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248413" y="2819246"/>
            <a:ext cx="2549901" cy="10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0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 animBg="1"/>
      <p:bldP spid="15" grpId="0" animBg="1"/>
      <p:bldP spid="16" grpId="0" animBg="1"/>
      <p:bldP spid="25" grpId="0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of Diagonalization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1" y="1725123"/>
            <a:ext cx="7155769" cy="7605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1" y="2649006"/>
            <a:ext cx="2925989" cy="3748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04" y="3093364"/>
            <a:ext cx="6148474" cy="93303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904" y="4095942"/>
            <a:ext cx="5427661" cy="898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7992" y="5211324"/>
                <a:ext cx="31206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TW" sz="2800" dirty="0"/>
                  <a:t>,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2" y="5211324"/>
                <a:ext cx="3120685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4102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011657" y="5617107"/>
                <a:ext cx="3120685" cy="911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57" y="5617107"/>
                <a:ext cx="3120685" cy="911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6493663" y="5472934"/>
            <a:ext cx="246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beginning condition does not influence.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79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for a Diagonalizable Matrix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i="1" dirty="0"/>
              <a:t>n</a:t>
            </a:r>
            <a:r>
              <a:rPr lang="en-US" altLang="zh-TW" dirty="0"/>
              <a:t> x </a:t>
            </a:r>
            <a:r>
              <a:rPr lang="en-US" altLang="zh-TW" i="1" dirty="0"/>
              <a:t>n</a:t>
            </a:r>
            <a:r>
              <a:rPr lang="en-US" altLang="zh-TW" dirty="0"/>
              <a:t> matrix </a:t>
            </a:r>
            <a:r>
              <a:rPr lang="en-US" altLang="zh-TW" i="1" dirty="0"/>
              <a:t>A</a:t>
            </a:r>
            <a:r>
              <a:rPr lang="en-US" altLang="zh-TW" dirty="0"/>
              <a:t> is diagonalizable if and only if </a:t>
            </a:r>
            <a:r>
              <a:rPr lang="en-US" altLang="zh-TW" u="sng" dirty="0"/>
              <a:t>both the following conditions are met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913" y="2837485"/>
            <a:ext cx="7032171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The characteristic polynomial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 factors into a product of linear factors.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03849" y="4106765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49" y="4106765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03849" y="4618788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49" y="4618788"/>
                <a:ext cx="663021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462996" y="4091377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7024579" y="4781935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039093" y="4900906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37935" y="5364848"/>
            <a:ext cx="8068129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For each eigenvalue </a:t>
            </a:r>
            <a:r>
              <a:rPr lang="en-US" altLang="zh-TW" sz="2800" dirty="0">
                <a:latin typeface="Symbol" charset="2"/>
                <a:cs typeface="Symbol" charset="2"/>
              </a:rPr>
              <a:t>l</a:t>
            </a:r>
            <a:r>
              <a:rPr lang="en-US" altLang="zh-TW" sz="2800" dirty="0"/>
              <a:t>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, the multiplicity of </a:t>
            </a:r>
            <a:r>
              <a:rPr lang="en-US" altLang="zh-TW" sz="2800" dirty="0">
                <a:latin typeface="Symbol" charset="2"/>
                <a:cs typeface="Symbol" charset="2"/>
              </a:rPr>
              <a:t>l</a:t>
            </a:r>
            <a:r>
              <a:rPr lang="en-US" altLang="zh-TW" sz="2800" dirty="0"/>
              <a:t> equals the dimension of the corresponding </a:t>
            </a:r>
            <a:r>
              <a:rPr lang="en-US" altLang="zh-TW" sz="2800" dirty="0" err="1"/>
              <a:t>eigenspace</a:t>
            </a:r>
            <a:r>
              <a:rPr lang="en-US" altLang="zh-TW" sz="2800" dirty="0"/>
              <a:t>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87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16929" y="3260273"/>
            <a:ext cx="7886700" cy="2989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 Eigenvectors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67408" y="3455984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08" y="3455984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162525" y="4668417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25" y="4668417"/>
                <a:ext cx="42659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766373" y="4668417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73" y="4668417"/>
                <a:ext cx="4348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048154" y="5173424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54" y="5173424"/>
                <a:ext cx="471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87664" y="4070482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64" y="4070482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058005" y="4646448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57111" y="5180674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77970" y="562892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192075" y="5173425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75" y="5173425"/>
                <a:ext cx="44903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756024" y="5198039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024" y="5198039"/>
                <a:ext cx="4573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032529" y="4668417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529" y="4668417"/>
                <a:ext cx="44896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660605" y="5221852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605" y="5221852"/>
                <a:ext cx="7788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906" r="-23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236616" y="5207140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16" y="5207140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906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519565" y="5204201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565" y="5204201"/>
                <a:ext cx="79893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817" r="-2290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/>
          <p:nvPr/>
        </p:nvCxnSpPr>
        <p:spPr>
          <a:xfrm>
            <a:off x="2787484" y="4327200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416258" y="4339900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416508" y="4321594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061126" y="4576084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081120" y="5109594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2057098" y="1449466"/>
            <a:ext cx="5206362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An </a:t>
            </a:r>
            <a:r>
              <a:rPr lang="en-US" altLang="zh-TW" sz="2800" i="1" dirty="0"/>
              <a:t>n</a:t>
            </a:r>
            <a:r>
              <a:rPr lang="en-US" altLang="zh-TW" sz="2800" dirty="0"/>
              <a:t> x </a:t>
            </a:r>
            <a:r>
              <a:rPr lang="en-US" altLang="zh-TW" sz="2800" i="1" dirty="0"/>
              <a:t>n</a:t>
            </a:r>
            <a:r>
              <a:rPr lang="en-US" altLang="zh-TW" sz="2800" dirty="0"/>
              <a:t> matrix </a:t>
            </a:r>
            <a:r>
              <a:rPr lang="en-US" altLang="zh-TW" sz="2800" i="1" dirty="0"/>
              <a:t>A</a:t>
            </a:r>
            <a:r>
              <a:rPr lang="en-US" altLang="zh-TW" sz="2800" dirty="0"/>
              <a:t> is diagonalizable </a:t>
            </a:r>
            <a:endParaRPr lang="zh-TW" altLang="en-US" sz="2800" dirty="0"/>
          </a:p>
        </p:txBody>
      </p:sp>
      <p:grpSp>
        <p:nvGrpSpPr>
          <p:cNvPr id="3" name="群組 2"/>
          <p:cNvGrpSpPr/>
          <p:nvPr/>
        </p:nvGrpSpPr>
        <p:grpSpPr>
          <a:xfrm>
            <a:off x="1429871" y="2007664"/>
            <a:ext cx="6809749" cy="1057690"/>
            <a:chOff x="1429871" y="2007664"/>
            <a:chExt cx="6809749" cy="1057690"/>
          </a:xfrm>
        </p:grpSpPr>
        <p:sp>
          <p:nvSpPr>
            <p:cNvPr id="15" name="文字方塊 14"/>
            <p:cNvSpPr txBox="1"/>
            <p:nvPr/>
          </p:nvSpPr>
          <p:spPr>
            <a:xfrm rot="5400000">
              <a:off x="4151294" y="2244121"/>
              <a:ext cx="1057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/>
                <a:t>=</a:t>
              </a:r>
              <a:endParaRPr lang="zh-TW" altLang="en-US" sz="3200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29871" y="2410524"/>
              <a:ext cx="6809749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800" dirty="0"/>
                <a:t>The eigenvectors of A can form a basis for R</a:t>
              </a:r>
              <a:r>
                <a:rPr lang="en-US" altLang="zh-TW" sz="2800" baseline="30000" dirty="0"/>
                <a:t>n</a:t>
              </a:r>
              <a:r>
                <a:rPr lang="en-US" altLang="zh-TW" sz="2800" dirty="0"/>
                <a:t>.</a:t>
              </a:r>
              <a:endParaRPr lang="zh-TW" altLang="en-US" sz="2800" dirty="0"/>
            </a:p>
          </p:txBody>
        </p:sp>
      </p:grpSp>
      <p:sp>
        <p:nvSpPr>
          <p:cNvPr id="29" name="文字方塊 28"/>
          <p:cNvSpPr txBox="1"/>
          <p:nvPr/>
        </p:nvSpPr>
        <p:spPr>
          <a:xfrm rot="5400000">
            <a:off x="4162571" y="3145250"/>
            <a:ext cx="105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6829933" y="4220929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844447" y="4339900"/>
            <a:ext cx="994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7" grpId="0"/>
      <p:bldP spid="8" grpId="0"/>
      <p:bldP spid="9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8" grpId="0"/>
      <p:bldP spid="37" grpId="0"/>
      <p:bldP spid="3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lecture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Reference: Chapter 5.4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99857" y="5738838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857" y="5738838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281181" y="5808287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81" y="5808287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78336" y="2797551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36" y="2797551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73640" y="2833473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640" y="2833473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915967" y="5832241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1530261" y="4384275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5603925" y="4456023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337482" y="2946919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234709" y="2400370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09" y="2400370"/>
                <a:ext cx="841704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4456924" y="5411023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24" y="5411023"/>
                <a:ext cx="31290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015677" y="4093371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4093371"/>
                <a:ext cx="373307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628175" y="4093371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75" y="4093371"/>
                <a:ext cx="781496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917983" y="4541507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835062" y="4541506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82164" y="3235574"/>
            <a:ext cx="146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simple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/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vector,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scalar)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A that corresponds to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r>
                  <a:rPr lang="en-US" altLang="zh-TW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are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nonzero</a:t>
                </a:r>
                <a:r>
                  <a:rPr lang="en-US" altLang="zh-TW" dirty="0"/>
                  <a:t> solution of </a:t>
                </a:r>
                <a:r>
                  <a:rPr lang="en-US" altLang="zh-TW" dirty="0">
                    <a:sym typeface="Symbol" pitchFamily="18" charset="2"/>
                  </a:rPr>
                  <a:t>(</a:t>
                </a:r>
                <a:r>
                  <a:rPr lang="en-US" altLang="zh-TW" i="1" dirty="0">
                    <a:sym typeface="Symbol" pitchFamily="18" charset="2"/>
                  </a:rPr>
                  <a:t>A</a:t>
                </a:r>
                <a:r>
                  <a:rPr lang="en-US" altLang="zh-TW" b="1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Symbol" pitchFamily="18" charset="2"/>
                  </a:rPr>
                  <a:t></a:t>
                </a:r>
                <a:r>
                  <a:rPr lang="en-US" altLang="zh-TW" b="1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Symbol" pitchFamily="18" charset="2"/>
                  </a:rPr>
                  <a:t></a:t>
                </a:r>
                <a:r>
                  <a:rPr lang="en-US" altLang="zh-TW" i="1" dirty="0">
                    <a:sym typeface="Symbol" pitchFamily="18" charset="2"/>
                  </a:rPr>
                  <a:t>I</a:t>
                </a:r>
                <a:r>
                  <a:rPr lang="en-US" altLang="zh-TW" i="1" baseline="-25000" dirty="0">
                    <a:sym typeface="Symbol" pitchFamily="18" charset="2"/>
                  </a:rPr>
                  <a:t>n</a:t>
                </a:r>
                <a:r>
                  <a:rPr lang="en-US" altLang="zh-TW" dirty="0">
                    <a:sym typeface="Symbol" pitchFamily="18" charset="2"/>
                  </a:rPr>
                  <a:t>)</a:t>
                </a:r>
                <a:r>
                  <a:rPr lang="en-US" altLang="zh-TW" b="1" dirty="0">
                    <a:sym typeface="Symbol" pitchFamily="18" charset="2"/>
                  </a:rPr>
                  <a:t>v </a:t>
                </a:r>
                <a:r>
                  <a:rPr lang="en-US" altLang="zh-TW" dirty="0"/>
                  <a:t>= </a:t>
                </a:r>
                <a:r>
                  <a:rPr lang="en-US" altLang="zh-TW" b="1" dirty="0"/>
                  <a:t>0</a:t>
                </a:r>
              </a:p>
              <a:p>
                <a:endParaRPr lang="en-US" altLang="zh-TW" b="1" dirty="0"/>
              </a:p>
              <a:p>
                <a:endParaRPr lang="en-US" altLang="zh-TW" b="1" dirty="0"/>
              </a:p>
              <a:p>
                <a:endParaRPr lang="en-US" altLang="zh-TW" b="1" dirty="0"/>
              </a:p>
              <a:p>
                <a:r>
                  <a:rPr lang="en-US" altLang="zh-TW" dirty="0"/>
                  <a:t>A scalar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eigenvalue of A 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391" t="-2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91003" y="2241678"/>
            <a:ext cx="32584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excluding zero vector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17543" y="3986926"/>
                <a:ext cx="31506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43" y="3986926"/>
                <a:ext cx="3150644" cy="830997"/>
              </a:xfrm>
              <a:prstGeom prst="rect">
                <a:avLst/>
              </a:prstGeom>
              <a:blipFill>
                <a:blip r:embed="rId3"/>
                <a:stretch>
                  <a:fillRect l="-309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31269" y="4817923"/>
                <a:ext cx="2731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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TW" sz="2400" i="1" baseline="-25000" dirty="0">
                          <a:sym typeface="Symbol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69" y="4817923"/>
                <a:ext cx="2731582" cy="369332"/>
              </a:xfrm>
              <a:prstGeom prst="rect">
                <a:avLst/>
              </a:prstGeom>
              <a:blipFill>
                <a:blip r:embed="rId4"/>
                <a:stretch>
                  <a:fillRect l="-670" b="-29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146377" y="5157434"/>
            <a:ext cx="2021810" cy="523220"/>
            <a:chOff x="5495224" y="5103856"/>
            <a:chExt cx="2021810" cy="523220"/>
          </a:xfrm>
        </p:grpSpPr>
        <p:cxnSp>
          <p:nvCxnSpPr>
            <p:cNvPr id="10" name="直線接點 9"/>
            <p:cNvCxnSpPr/>
            <p:nvPr/>
          </p:nvCxnSpPr>
          <p:spPr>
            <a:xfrm>
              <a:off x="5726678" y="5185411"/>
              <a:ext cx="155890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495224" y="5103856"/>
              <a:ext cx="2021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>
                  <a:solidFill>
                    <a:srgbClr val="0000FF"/>
                  </a:solidFill>
                </a:rPr>
                <a:t>eigenspace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936006" y="3986926"/>
                <a:ext cx="2645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0000FF"/>
                    </a:solidFill>
                  </a:rPr>
                  <a:t>Eigenspace of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: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006" y="3986926"/>
                <a:ext cx="2645893" cy="523220"/>
              </a:xfrm>
              <a:prstGeom prst="rect">
                <a:avLst/>
              </a:prstGeom>
              <a:blipFill>
                <a:blip r:embed="rId5"/>
                <a:stretch>
                  <a:fillRect l="-2765" t="-10465" r="-2304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39457" y="4597696"/>
                <a:ext cx="336360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0" i="0" dirty="0" smtClean="0">
                        <a:sym typeface="Symbol" pitchFamily="18" charset="2"/>
                      </a:rPr>
                      <m:t> +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57" y="4597696"/>
                <a:ext cx="3363608" cy="738664"/>
              </a:xfrm>
              <a:prstGeom prst="rect">
                <a:avLst/>
              </a:prstGeom>
              <a:blipFill>
                <a:blip r:embed="rId6"/>
                <a:stretch>
                  <a:fillRect l="-5616" t="-12397" b="-24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9896A-FD5B-465E-91A1-0DF962FD7303}"/>
                  </a:ext>
                </a:extLst>
              </p:cNvPr>
              <p:cNvSpPr txBox="1"/>
              <p:nvPr/>
            </p:nvSpPr>
            <p:spPr>
              <a:xfrm>
                <a:off x="5820637" y="6087666"/>
                <a:ext cx="269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9896A-FD5B-465E-91A1-0DF962FD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637" y="6087666"/>
                <a:ext cx="26947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-右雙向箭號 38">
            <a:extLst>
              <a:ext uri="{FF2B5EF4-FFF2-40B4-BE49-F238E27FC236}">
                <a16:creationId xmlns:a16="http://schemas.microsoft.com/office/drawing/2014/main" id="{CE40CAFF-1DAF-4A64-8477-0BC3C37F3372}"/>
              </a:ext>
            </a:extLst>
          </p:cNvPr>
          <p:cNvSpPr/>
          <p:nvPr/>
        </p:nvSpPr>
        <p:spPr>
          <a:xfrm>
            <a:off x="4936006" y="6099913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3A3389-41E8-426F-9A6D-4C0DE335DABC}"/>
              </a:ext>
            </a:extLst>
          </p:cNvPr>
          <p:cNvSpPr/>
          <p:nvPr/>
        </p:nvSpPr>
        <p:spPr>
          <a:xfrm>
            <a:off x="5773616" y="6044483"/>
            <a:ext cx="2741734" cy="49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  <p:bldP spid="8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27495" y="1814580"/>
                <a:ext cx="7174098" cy="52322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An </a:t>
                </a:r>
                <a:r>
                  <a:rPr lang="en-US" altLang="zh-TW" sz="2800" i="1" dirty="0"/>
                  <a:t>n</a:t>
                </a:r>
                <a:r>
                  <a:rPr lang="en-US" altLang="zh-TW" sz="2800" dirty="0"/>
                  <a:t> x </a:t>
                </a:r>
                <a:r>
                  <a:rPr lang="en-US" altLang="zh-TW" sz="2800" i="1" dirty="0"/>
                  <a:t>n</a:t>
                </a:r>
                <a:r>
                  <a:rPr lang="en-US" altLang="zh-TW" sz="2800" dirty="0"/>
                  <a:t> matrix </a:t>
                </a:r>
                <a:r>
                  <a:rPr lang="en-US" altLang="zh-TW" sz="2800" i="1" dirty="0"/>
                  <a:t>A</a:t>
                </a:r>
                <a:r>
                  <a:rPr lang="en-US" altLang="zh-TW" sz="2800" dirty="0"/>
                  <a:t> is diagonalizable (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800" dirty="0"/>
                  <a:t>)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5" y="1814580"/>
                <a:ext cx="717409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/>
          <p:cNvGrpSpPr/>
          <p:nvPr/>
        </p:nvGrpSpPr>
        <p:grpSpPr>
          <a:xfrm>
            <a:off x="642312" y="2288956"/>
            <a:ext cx="6809749" cy="1057690"/>
            <a:chOff x="1429871" y="2055896"/>
            <a:chExt cx="6809749" cy="1057690"/>
          </a:xfrm>
        </p:grpSpPr>
        <p:sp>
          <p:nvSpPr>
            <p:cNvPr id="26" name="文字方塊 25"/>
            <p:cNvSpPr txBox="1"/>
            <p:nvPr/>
          </p:nvSpPr>
          <p:spPr>
            <a:xfrm rot="5400000">
              <a:off x="4123427" y="2292353"/>
              <a:ext cx="1057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/>
                <a:t>=</a:t>
              </a:r>
              <a:endParaRPr lang="zh-TW" altLang="en-US" sz="32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29871" y="2410524"/>
              <a:ext cx="6809749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800" dirty="0"/>
                <a:t>The eigenvectors of A can form a basis for R</a:t>
              </a:r>
              <a:r>
                <a:rPr lang="en-US" altLang="zh-TW" sz="2800" baseline="30000" dirty="0"/>
                <a:t>n</a:t>
              </a:r>
              <a:r>
                <a:rPr lang="en-US" altLang="zh-TW" sz="2800" dirty="0"/>
                <a:t>.</a:t>
              </a:r>
              <a:endParaRPr lang="zh-TW" altLang="en-US" sz="2800" dirty="0"/>
            </a:p>
          </p:txBody>
        </p:sp>
      </p:grpSp>
      <p:sp>
        <p:nvSpPr>
          <p:cNvPr id="31" name="橢圓 30"/>
          <p:cNvSpPr/>
          <p:nvPr/>
        </p:nvSpPr>
        <p:spPr>
          <a:xfrm>
            <a:off x="6540317" y="4955760"/>
            <a:ext cx="1295437" cy="7823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4215973" y="4929416"/>
            <a:ext cx="1407363" cy="80864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2601008" y="4949473"/>
            <a:ext cx="1406939" cy="7885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781712" y="3394625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12" y="3394625"/>
                <a:ext cx="202869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747726" y="4498529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726" y="4498529"/>
                <a:ext cx="42659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351574" y="4498529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574" y="4498529"/>
                <a:ext cx="43486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283001" y="3892592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001" y="3892592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643206" y="4476560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42312" y="501078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617730" y="4498529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730" y="4498529"/>
                <a:ext cx="44896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646327" y="4406196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666321" y="4939706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451250" y="5731849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250" y="5731849"/>
                <a:ext cx="1773073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166965" y="5731849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65" y="5731849"/>
                <a:ext cx="1773073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4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434770" y="5706230"/>
                <a:ext cx="1773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70" y="5706230"/>
                <a:ext cx="1773073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34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大括弧 45"/>
          <p:cNvSpPr/>
          <p:nvPr/>
        </p:nvSpPr>
        <p:spPr>
          <a:xfrm>
            <a:off x="8089291" y="5639946"/>
            <a:ext cx="183816" cy="585799"/>
          </a:xfrm>
          <a:prstGeom prst="rightBrace">
            <a:avLst>
              <a:gd name="adj1" fmla="val 3504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右大括弧 46"/>
          <p:cNvSpPr/>
          <p:nvPr/>
        </p:nvSpPr>
        <p:spPr>
          <a:xfrm flipH="1">
            <a:off x="2290424" y="5675571"/>
            <a:ext cx="183816" cy="585799"/>
          </a:xfrm>
          <a:prstGeom prst="rightBrace">
            <a:avLst>
              <a:gd name="adj1" fmla="val 3504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143094" y="6135252"/>
            <a:ext cx="432064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Independent Eigenvectors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826060" y="185284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60" y="185284"/>
                <a:ext cx="305102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811413" y="274759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413" y="274759"/>
                <a:ext cx="3136051" cy="13108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3254707" y="638172"/>
            <a:ext cx="216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eigenvector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673939" y="1107234"/>
            <a:ext cx="216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eigenvalue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390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1: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818262" y="1464188"/>
                <a:ext cx="385900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62" y="1464188"/>
                <a:ext cx="3859005" cy="11738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276065" y="3178845"/>
            <a:ext cx="308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standard matrix is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03511" y="2921429"/>
                <a:ext cx="272625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511" y="2921429"/>
                <a:ext cx="2726259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37512" y="4046048"/>
            <a:ext cx="62597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</a:t>
            </a:r>
            <a:r>
              <a:rPr lang="en-US" altLang="zh-TW" sz="2400" dirty="0"/>
              <a:t> the characteristic polynomial is </a:t>
            </a:r>
            <a:r>
              <a:rPr lang="en-US" altLang="zh-TW" sz="2400" dirty="0">
                <a:sym typeface="Symbol" pitchFamily="18" charset="2"/>
              </a:rPr>
              <a:t>(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+ 1)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 2)</a:t>
            </a:r>
          </a:p>
          <a:p>
            <a:r>
              <a:rPr lang="en-US" altLang="zh-TW" sz="2400" dirty="0">
                <a:sym typeface="Symbol" pitchFamily="18" charset="2"/>
              </a:rPr>
              <a:t> eigenvalues: 1, 2 </a:t>
            </a:r>
          </a:p>
        </p:txBody>
      </p:sp>
      <p:sp>
        <p:nvSpPr>
          <p:cNvPr id="12" name="矩形 11"/>
          <p:cNvSpPr/>
          <p:nvPr/>
        </p:nvSpPr>
        <p:spPr>
          <a:xfrm>
            <a:off x="5213280" y="5513415"/>
            <a:ext cx="3657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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is a basis of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 </a:t>
            </a:r>
            <a:r>
              <a:rPr lang="en-US" altLang="zh-TW" sz="2400" baseline="40000" dirty="0">
                <a:sym typeface="Symbol" pitchFamily="18" charset="2"/>
              </a:rPr>
              <a:t>3</a:t>
            </a:r>
          </a:p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is diagonalizable.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49720" y="5535248"/>
                <a:ext cx="196149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aseline="-25000" dirty="0" smtClean="0"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20" y="5535248"/>
                <a:ext cx="1961499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513065" y="5539999"/>
                <a:ext cx="1380891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sym typeface="Symbol" pitchFamily="18" charset="2"/>
                      </a:rPr>
                      <m:t>2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65" y="5539999"/>
                <a:ext cx="1380891" cy="9742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92488" y="5106079"/>
            <a:ext cx="205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Eigenvalue -1: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2884" y="5106078"/>
            <a:ext cx="205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Eigenvalue 2: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3084" y="4487594"/>
            <a:ext cx="3410739" cy="524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311124" y="5970760"/>
            <a:ext cx="3410739" cy="524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77288" y="2828244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42290" y="3178845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37363" y="3534527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45244" y="2828244"/>
            <a:ext cx="65315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det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02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/>
      <p:bldP spid="4" grpId="0"/>
      <p:bldP spid="13" grpId="0"/>
      <p:bldP spid="5" grpId="0" animBg="1"/>
      <p:bldP spid="14" grpId="0" animBg="1"/>
      <p:bldP spid="7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2: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818262" y="1464188"/>
                <a:ext cx="3912674" cy="993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62" y="1464188"/>
                <a:ext cx="3912674" cy="9938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3237049" y="2812182"/>
            <a:ext cx="308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standard matrix is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187561" y="2560280"/>
                <a:ext cx="249702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61" y="2560280"/>
                <a:ext cx="2497029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46208" y="3578294"/>
            <a:ext cx="6301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</a:t>
            </a:r>
            <a:r>
              <a:rPr lang="en-US" altLang="zh-TW" sz="2400" dirty="0"/>
              <a:t> the characteristic polynomial is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+ 2)</a:t>
            </a:r>
          </a:p>
          <a:p>
            <a:r>
              <a:rPr lang="en-US" altLang="zh-TW" sz="2400" dirty="0">
                <a:sym typeface="Symbol" pitchFamily="18" charset="2"/>
              </a:rPr>
              <a:t> eigenvalues: 0, 2</a:t>
            </a:r>
          </a:p>
          <a:p>
            <a:r>
              <a:rPr lang="en-US" altLang="zh-TW" sz="2400" dirty="0">
                <a:sym typeface="Symbol" pitchFamily="18" charset="2"/>
              </a:rPr>
              <a:t> the reduced row echelon form of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b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0</a:t>
            </a:r>
            <a:r>
              <a:rPr lang="en-US" altLang="zh-TW" sz="2400" i="1" dirty="0">
                <a:sym typeface="Symbol" pitchFamily="18" charset="2"/>
              </a:rPr>
              <a:t>I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is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46208" y="5473655"/>
            <a:ext cx="78691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the </a:t>
            </a:r>
            <a:r>
              <a:rPr lang="en-US" altLang="zh-TW" sz="2400" dirty="0" err="1">
                <a:sym typeface="Symbol" pitchFamily="18" charset="2"/>
              </a:rPr>
              <a:t>eigenspaces</a:t>
            </a:r>
            <a:r>
              <a:rPr lang="en-US" altLang="zh-TW" sz="2400" dirty="0">
                <a:sym typeface="Symbol" pitchFamily="18" charset="2"/>
              </a:rPr>
              <a:t> corresponding to the eigenvalue 0 has the</a:t>
            </a:r>
          </a:p>
          <a:p>
            <a:r>
              <a:rPr lang="en-US" altLang="zh-TW" sz="2400" dirty="0">
                <a:sym typeface="Symbol" pitchFamily="18" charset="2"/>
              </a:rPr>
              <a:t>     dimension 1 &lt; 2 = algebraic multiplicity of the eigenvalue 0</a:t>
            </a:r>
          </a:p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is not diagonalizable.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63861" y="4082808"/>
                <a:ext cx="166904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4082808"/>
                <a:ext cx="1669047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46208" y="3578294"/>
            <a:ext cx="5541353" cy="443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320125" y="2447482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42313" y="2845567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52452" y="3169965"/>
            <a:ext cx="4240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-t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966381" y="2473449"/>
            <a:ext cx="65315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det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91548" y="3962889"/>
            <a:ext cx="2915927" cy="443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3990" y="4406019"/>
            <a:ext cx="6252769" cy="443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73990" y="5577187"/>
            <a:ext cx="7892421" cy="64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46208" y="6210507"/>
            <a:ext cx="7892421" cy="64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linear operator T is diagonalizable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45267" y="5845543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67" y="5845543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226591" y="5914992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91" y="5914992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23746" y="2904256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746" y="2904256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19050" y="2940178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50" y="2940178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861377" y="5938946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1475671" y="4490980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5549335" y="4562728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282892" y="3053624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136877" y="2578992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877" y="2578992"/>
                <a:ext cx="841704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61087" y="4200076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87" y="4200076"/>
                <a:ext cx="37330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573585" y="4200076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85" y="4200076"/>
                <a:ext cx="78149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863393" y="4648212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80472" y="4648211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7574" y="3342279"/>
            <a:ext cx="146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simple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312498" y="5256197"/>
                <a:ext cx="2490461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98" y="5256197"/>
                <a:ext cx="2490461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37005" y="4008369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05" y="4008369"/>
                <a:ext cx="1047514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83591" y="4001880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91" y="4001880"/>
                <a:ext cx="104751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048243" y="2407293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43" y="2407293"/>
                <a:ext cx="1047514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3188986" y="3882484"/>
            <a:ext cx="2880540" cy="965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Eigenvectors form the good system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6117484" y="4178242"/>
            <a:ext cx="785008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flipH="1">
            <a:off x="2355080" y="4152704"/>
            <a:ext cx="798206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26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13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Linear Operator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28650" y="1614314"/>
                <a:ext cx="385900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14314"/>
                <a:ext cx="3859005" cy="11738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050158" y="1806261"/>
                <a:ext cx="196149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aseline="-25000" dirty="0" smtClean="0"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158" y="1806261"/>
                <a:ext cx="1961499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378212" y="1752304"/>
                <a:ext cx="1380891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sym typeface="Symbol" pitchFamily="18" charset="2"/>
                      </a:rPr>
                      <m:t>2</m:t>
                    </m:r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12" y="1752304"/>
                <a:ext cx="1380891" cy="974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854211" y="1352704"/>
            <a:ext cx="83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-1: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36631" y="1382971"/>
            <a:ext cx="83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2: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2414904" y="6132889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04" y="6132889"/>
                <a:ext cx="32784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396228" y="6202338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28" y="6202338"/>
                <a:ext cx="921150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93383" y="3191602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83" y="3191602"/>
                <a:ext cx="1129540" cy="6219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088687" y="3227524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87" y="3227524"/>
                <a:ext cx="1722844" cy="62190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向右箭號 29"/>
          <p:cNvSpPr/>
          <p:nvPr/>
        </p:nvSpPr>
        <p:spPr>
          <a:xfrm>
            <a:off x="3031014" y="6226292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 rot="5400000" flipH="1">
            <a:off x="1645308" y="4778326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6200000" flipH="1" flipV="1">
            <a:off x="5718972" y="4850074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3452529" y="3340970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307857" y="2924036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57" y="2924036"/>
                <a:ext cx="841704" cy="4633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677884" y="5254216"/>
                <a:ext cx="212750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84" y="5254216"/>
                <a:ext cx="2127505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756666" y="3712002"/>
                <a:ext cx="18982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666" y="3712002"/>
                <a:ext cx="1898277" cy="9766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002407" y="4393275"/>
                <a:ext cx="18982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407" y="4393275"/>
                <a:ext cx="1898277" cy="9766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98019" y="4393275"/>
                <a:ext cx="2204386" cy="1048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9" y="4393275"/>
                <a:ext cx="2204386" cy="104881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95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Characteristic polynomial of A 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58398" y="2490566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98" y="2490566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95612" y="4654401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612" y="4654401"/>
                <a:ext cx="42659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599460" y="4654401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60" y="4654401"/>
                <a:ext cx="4348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843174" y="5344933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74" y="5344933"/>
                <a:ext cx="471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endCxn id="5" idx="0"/>
          </p:cNvCxnSpPr>
          <p:nvPr/>
        </p:nvCxnSpPr>
        <p:spPr>
          <a:xfrm>
            <a:off x="2335526" y="3931015"/>
            <a:ext cx="873382" cy="723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>
            <a:off x="3955613" y="3939254"/>
            <a:ext cx="861279" cy="715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008392" y="3960053"/>
            <a:ext cx="857224" cy="694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093322" y="3482922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22" y="3482922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017545" y="2475178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719748" y="3903317"/>
            <a:ext cx="10432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1092" y="463243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09605" y="5310825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53025" y="575907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87095" y="5344934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95" y="5344934"/>
                <a:ext cx="44903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551044" y="5369548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044" y="5369548"/>
                <a:ext cx="4573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65616" y="4654401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6" y="4654401"/>
                <a:ext cx="44896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6009131" y="2640759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multiplicity</a:t>
            </a:r>
            <a:endParaRPr lang="zh-TW" altLang="en-US" sz="24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6536711" y="3102424"/>
            <a:ext cx="955246" cy="383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31" idx="2"/>
          </p:cNvCxnSpPr>
          <p:nvPr/>
        </p:nvCxnSpPr>
        <p:spPr>
          <a:xfrm flipV="1">
            <a:off x="4668456" y="3102424"/>
            <a:ext cx="2278743" cy="4183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908663" y="3076979"/>
            <a:ext cx="3117905" cy="4243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422203" y="5829521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203" y="5829521"/>
                <a:ext cx="7788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109173" y="5829521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73" y="5829521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35578" y="5825880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8" y="5825880"/>
                <a:ext cx="79893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160" r="-305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6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2" grpId="0"/>
      <p:bldP spid="8" grpId="0" animBg="1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An </a:t>
                </a:r>
                <a:r>
                  <a:rPr lang="en-US" altLang="zh-TW" dirty="0" err="1"/>
                  <a:t>nxn</a:t>
                </a:r>
                <a:r>
                  <a:rPr lang="en-US" altLang="zh-TW" dirty="0"/>
                  <a:t> matrix A is called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diagonalizable </a:t>
                </a: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sz="2800" dirty="0"/>
                  <a:t>D: </a:t>
                </a:r>
                <a:r>
                  <a:rPr lang="en-US" altLang="zh-TW" sz="2800" dirty="0" err="1"/>
                  <a:t>nxn</a:t>
                </a:r>
                <a:r>
                  <a:rPr lang="en-US" altLang="zh-TW" sz="2800" dirty="0"/>
                  <a:t> diagonal matrix</a:t>
                </a:r>
              </a:p>
              <a:p>
                <a:pPr lvl="1"/>
                <a:r>
                  <a:rPr lang="en-US" altLang="zh-TW" sz="2800" dirty="0"/>
                  <a:t>P: </a:t>
                </a:r>
                <a:r>
                  <a:rPr lang="en-US" altLang="zh-TW" sz="2800" dirty="0" err="1"/>
                  <a:t>nxn</a:t>
                </a:r>
                <a:r>
                  <a:rPr lang="en-US" altLang="zh-TW" sz="2800" dirty="0"/>
                  <a:t> invertible matrix</a:t>
                </a:r>
              </a:p>
              <a:p>
                <a:r>
                  <a:rPr lang="en-US" altLang="zh-TW" dirty="0"/>
                  <a:t>Is a matrix 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diagonalizable</a:t>
                </a:r>
                <a:r>
                  <a:rPr lang="en-US" altLang="zh-TW" dirty="0"/>
                  <a:t>?</a:t>
                </a:r>
              </a:p>
              <a:p>
                <a:pPr lvl="1"/>
                <a:r>
                  <a:rPr lang="en-US" altLang="zh-TW" sz="2800" dirty="0"/>
                  <a:t>If yes, find D and P</a:t>
                </a:r>
              </a:p>
              <a:p>
                <a:r>
                  <a:rPr lang="en-US" altLang="zh-TW"/>
                  <a:t>Reference</a:t>
                </a:r>
                <a:r>
                  <a:rPr lang="en-US" altLang="zh-TW" dirty="0"/>
                  <a:t>: Textbook 5.3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8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An </a:t>
                </a:r>
                <a:r>
                  <a:rPr lang="en-US" altLang="zh-TW" dirty="0" err="1"/>
                  <a:t>nxn</a:t>
                </a:r>
                <a:r>
                  <a:rPr lang="en-US" altLang="zh-TW" dirty="0"/>
                  <a:t> matrix A is called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diagonalizable </a:t>
                </a: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sz="2800" dirty="0"/>
                  <a:t>D: </a:t>
                </a:r>
                <a:r>
                  <a:rPr lang="en-US" altLang="zh-TW" sz="2800" dirty="0" err="1"/>
                  <a:t>nxn</a:t>
                </a:r>
                <a:r>
                  <a:rPr lang="en-US" altLang="zh-TW" sz="2800" dirty="0"/>
                  <a:t> diagonal matrix</a:t>
                </a:r>
              </a:p>
              <a:p>
                <a:pPr lvl="1"/>
                <a:r>
                  <a:rPr lang="en-US" altLang="zh-TW" sz="2800" dirty="0"/>
                  <a:t>P: </a:t>
                </a:r>
                <a:r>
                  <a:rPr lang="en-US" altLang="zh-TW" sz="2800" dirty="0" err="1"/>
                  <a:t>nxn</a:t>
                </a:r>
                <a:r>
                  <a:rPr lang="en-US" altLang="zh-TW" sz="2800" dirty="0"/>
                  <a:t> invertible matrix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Not all matrices are diagonalizable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273811" y="3785597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pic>
        <p:nvPicPr>
          <p:cNvPr id="10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55" y="2881468"/>
            <a:ext cx="1787582" cy="74864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30227" y="4550788"/>
            <a:ext cx="6843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PDP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 for some invertible 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dirty="0">
                <a:sym typeface="Symbol" pitchFamily="18" charset="2"/>
              </a:rPr>
              <a:t> and diagonal </a:t>
            </a:r>
            <a:r>
              <a:rPr lang="en-US" altLang="zh-TW" sz="2400" i="1" dirty="0">
                <a:sym typeface="Symbol" pitchFamily="18" charset="2"/>
              </a:rPr>
              <a:t>D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125721" y="5149566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PD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6774172" y="3763234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1414277" y="5145880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680976" y="5147389"/>
            <a:ext cx="7076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4604112" y="5132580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56711" y="5135597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D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6611618" y="5132580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273811" y="5147389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D</a:t>
            </a:r>
            <a:r>
              <a:rPr lang="en-US" altLang="zh-TW" sz="2400" dirty="0">
                <a:sym typeface="Symbol" pitchFamily="18" charset="2"/>
              </a:rPr>
              <a:t> 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1450786" y="5944562"/>
            <a:ext cx="486004" cy="464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152718" y="5944562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A= 0</a:t>
            </a:r>
            <a:endParaRPr lang="en-US" altLang="zh-TW" sz="2400" baseline="40000" dirty="0">
              <a:sym typeface="Symbol" pitchFamily="18" charset="2"/>
            </a:endParaRPr>
          </a:p>
        </p:txBody>
      </p:sp>
      <p:pic>
        <p:nvPicPr>
          <p:cNvPr id="16386" name="Picture 2" descr="http://www.iconpng.com/png/graphic-icons/er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78" y="5834614"/>
            <a:ext cx="818126" cy="81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289398" y="372125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(?)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60418" y="5657797"/>
            <a:ext cx="19177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 is diagonal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962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/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072399" y="2360304"/>
                <a:ext cx="1674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399" y="2360304"/>
                <a:ext cx="167468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193217" y="2927260"/>
                <a:ext cx="36560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17" y="2927260"/>
                <a:ext cx="365606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207731" y="3627678"/>
                <a:ext cx="42080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731" y="3627678"/>
                <a:ext cx="420807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593349" y="4201963"/>
                <a:ext cx="38224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349" y="4201963"/>
                <a:ext cx="382245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582258" y="4821054"/>
                <a:ext cx="38224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58" y="4821054"/>
                <a:ext cx="382245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609202" y="5397834"/>
                <a:ext cx="33997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202" y="5397834"/>
                <a:ext cx="339971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833735" y="5397834"/>
                <a:ext cx="1896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735" y="5397834"/>
                <a:ext cx="189660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3280105" y="3406938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280104" y="5921054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031183" y="3406938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031182" y="5921054"/>
            <a:ext cx="6023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28650" y="6053495"/>
                <a:ext cx="8316686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053495"/>
                <a:ext cx="831668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向右箭號 18"/>
          <p:cNvSpPr/>
          <p:nvPr/>
        </p:nvSpPr>
        <p:spPr>
          <a:xfrm>
            <a:off x="3253643" y="2452910"/>
            <a:ext cx="787162" cy="338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1406055" y="3010936"/>
            <a:ext cx="787162" cy="338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1420569" y="3676666"/>
            <a:ext cx="787162" cy="338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6046573" y="5479210"/>
            <a:ext cx="787162" cy="338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30" grpId="0" animBg="1"/>
      <p:bldP spid="19" grpId="0" animBg="1"/>
      <p:bldP spid="23" grpId="0" animBg="1"/>
      <p:bldP spid="25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628650" y="3639950"/>
            <a:ext cx="829502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There are n eigenvectors that form an invertible matrix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628650" y="5607188"/>
            <a:ext cx="680974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The eigenvectors of A can form a basis for R</a:t>
            </a:r>
            <a:r>
              <a:rPr lang="en-US" altLang="zh-TW" sz="2800" baseline="30000" dirty="0"/>
              <a:t>n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628650" y="4593279"/>
            <a:ext cx="571855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There are n independent eigenvectors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 rot="5400000">
            <a:off x="1927482" y="2971300"/>
            <a:ext cx="74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1927481" y="4109979"/>
            <a:ext cx="74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sp>
        <p:nvSpPr>
          <p:cNvPr id="37" name="文字方塊 36"/>
          <p:cNvSpPr txBox="1"/>
          <p:nvPr/>
        </p:nvSpPr>
        <p:spPr>
          <a:xfrm rot="5400000">
            <a:off x="1927480" y="5121069"/>
            <a:ext cx="74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112985" y="5095733"/>
            <a:ext cx="22181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238139" y="6091646"/>
            <a:ext cx="197730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diagonalizable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14" y="2394444"/>
                <a:ext cx="203613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90" y="224463"/>
                <a:ext cx="305102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79" y="809990"/>
                <a:ext cx="3136051" cy="131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corresponding to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42" y="2255734"/>
                <a:ext cx="4796972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23820" y="3652135"/>
            <a:ext cx="479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</a:t>
            </a:r>
            <a:r>
              <a:rPr lang="en-US" altLang="zh-TW" sz="2800" dirty="0" err="1"/>
              <a:t>diagonalize</a:t>
            </a:r>
            <a:r>
              <a:rPr lang="en-US" altLang="zh-TW" sz="2800" dirty="0"/>
              <a:t> a matrix A?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2405115" y="5467105"/>
            <a:ext cx="64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 eigenvalues corresponding to the eigenvectors in P form the </a:t>
            </a:r>
            <a:r>
              <a:rPr lang="en-US" altLang="zh-TW" sz="2400" dirty="0">
                <a:sym typeface="Symbol" pitchFamily="18" charset="2"/>
              </a:rPr>
              <a:t> diagonal matrix </a:t>
            </a:r>
            <a:r>
              <a:rPr lang="en-US" altLang="zh-TW" sz="2400" i="1" dirty="0">
                <a:sym typeface="Symbol" pitchFamily="18" charset="2"/>
              </a:rPr>
              <a:t>D.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2405115" y="4385175"/>
            <a:ext cx="67388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i="1" dirty="0"/>
              <a:t>n</a:t>
            </a:r>
            <a:r>
              <a:rPr lang="en-US" altLang="zh-TW" sz="2400" dirty="0"/>
              <a:t> L.I. eigenvectors corresponding if possible, and form an invertible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16547" y="4569842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1: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316547" y="5529479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2: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571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6904317" y="4506976"/>
            <a:ext cx="1338531" cy="1057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4579973" y="4480632"/>
            <a:ext cx="1482347" cy="108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2965008" y="4500688"/>
            <a:ext cx="1486915" cy="1044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Diagonalizable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7696" y="1560060"/>
            <a:ext cx="8268607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set of eigenvectors that correspond to distinct eigenvalues is linear independent.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16609" y="2837312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609" y="2837312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111726" y="4049745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726" y="4049745"/>
                <a:ext cx="42659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715574" y="4049745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74" y="4049745"/>
                <a:ext cx="4348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97355" y="4554752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55" y="4554752"/>
                <a:ext cx="471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36865" y="3451810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65" y="3451810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175756" y="2821924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07206" y="402777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06312" y="456200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02866" y="5010254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141276" y="4554753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276" y="4554753"/>
                <a:ext cx="44903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705225" y="4579367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225" y="4579367"/>
                <a:ext cx="4573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981730" y="4049745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30" y="4049745"/>
                <a:ext cx="44896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609806" y="4603180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806" y="4603180"/>
                <a:ext cx="7788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185817" y="4588468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817" y="4588468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449" r="-393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468766" y="4585529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66" y="4585529"/>
                <a:ext cx="79893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8397" r="-305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/>
          <p:nvPr/>
        </p:nvCxnSpPr>
        <p:spPr>
          <a:xfrm>
            <a:off x="2736685" y="3733928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365459" y="3733928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365709" y="3702922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010327" y="3957412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030321" y="4490922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4766110" y="5898074"/>
            <a:ext cx="2215595" cy="6687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Independent</a:t>
            </a:r>
            <a:endParaRPr lang="zh-TW" altLang="en-US" sz="2800" dirty="0"/>
          </a:p>
        </p:txBody>
      </p:sp>
      <p:sp>
        <p:nvSpPr>
          <p:cNvPr id="43" name="橢圓 42"/>
          <p:cNvSpPr/>
          <p:nvPr/>
        </p:nvSpPr>
        <p:spPr>
          <a:xfrm>
            <a:off x="3564073" y="5168890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541294" y="5127355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7429190" y="5135212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3708465" y="5279604"/>
            <a:ext cx="1454065" cy="723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44" idx="5"/>
          </p:cNvCxnSpPr>
          <p:nvPr/>
        </p:nvCxnSpPr>
        <p:spPr>
          <a:xfrm>
            <a:off x="5664540" y="5250601"/>
            <a:ext cx="251095" cy="752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6553229" y="5279604"/>
            <a:ext cx="918889" cy="723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6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6" grpId="0"/>
      <p:bldP spid="7" grpId="0"/>
      <p:bldP spid="8" grpId="0"/>
      <p:bldP spid="9" grpId="0"/>
      <p:bldP spid="13" grpId="0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8" grpId="0"/>
      <p:bldP spid="37" grpId="0"/>
      <p:bldP spid="38" grpId="0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</TotalTime>
  <Words>1360</Words>
  <Application>Microsoft Office PowerPoint</Application>
  <PresentationFormat>如螢幕大小 (4:3)</PresentationFormat>
  <Paragraphs>378</Paragraphs>
  <Slides>24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Academy Engraved LET</vt:lpstr>
      <vt:lpstr>新細明體</vt:lpstr>
      <vt:lpstr>Arial</vt:lpstr>
      <vt:lpstr>Calibri</vt:lpstr>
      <vt:lpstr>Calibri Light</vt:lpstr>
      <vt:lpstr>Cambria Math</vt:lpstr>
      <vt:lpstr>Script MT Bold</vt:lpstr>
      <vt:lpstr>Symbol</vt:lpstr>
      <vt:lpstr>Office 佈景主題</vt:lpstr>
      <vt:lpstr>Equation</vt:lpstr>
      <vt:lpstr>方程式</vt:lpstr>
      <vt:lpstr>Diagonalization</vt:lpstr>
      <vt:lpstr>Review</vt:lpstr>
      <vt:lpstr>Review</vt:lpstr>
      <vt:lpstr>Outline</vt:lpstr>
      <vt:lpstr>Diagonalizable</vt:lpstr>
      <vt:lpstr>Diagonalizable</vt:lpstr>
      <vt:lpstr>Diagonalizable</vt:lpstr>
      <vt:lpstr>Diagonalizable</vt:lpstr>
      <vt:lpstr>Diagonalizable</vt:lpstr>
      <vt:lpstr>Diagonalizable</vt:lpstr>
      <vt:lpstr>Diagonalizable</vt:lpstr>
      <vt:lpstr>Diagonalizable - Example</vt:lpstr>
      <vt:lpstr>Application of Diagonalization</vt:lpstr>
      <vt:lpstr>PowerPoint 簡報</vt:lpstr>
      <vt:lpstr>Diagonalizable</vt:lpstr>
      <vt:lpstr>Application of Diagonalization</vt:lpstr>
      <vt:lpstr>Test for a Diagonalizable Matrix </vt:lpstr>
      <vt:lpstr>Independent Eigenvectors</vt:lpstr>
      <vt:lpstr>This lecture</vt:lpstr>
      <vt:lpstr>Review</vt:lpstr>
      <vt:lpstr>Diagonalization of Linear Operator</vt:lpstr>
      <vt:lpstr>Diagonalization of Linear Operator</vt:lpstr>
      <vt:lpstr>Diagonalization of Linear Operator</vt:lpstr>
      <vt:lpstr>Diagonalization of Linear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Diagonalization</dc:title>
  <dc:creator>Lee Hung-yi</dc:creator>
  <cp:lastModifiedBy>Hung-yi Lee</cp:lastModifiedBy>
  <cp:revision>52</cp:revision>
  <dcterms:created xsi:type="dcterms:W3CDTF">2016-04-10T14:44:53Z</dcterms:created>
  <dcterms:modified xsi:type="dcterms:W3CDTF">2018-11-20T18:57:30Z</dcterms:modified>
</cp:coreProperties>
</file>