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5" r:id="rId3"/>
    <p:sldId id="257" r:id="rId4"/>
    <p:sldId id="284" r:id="rId5"/>
    <p:sldId id="259" r:id="rId6"/>
    <p:sldId id="258" r:id="rId7"/>
    <p:sldId id="260" r:id="rId8"/>
    <p:sldId id="261" r:id="rId9"/>
    <p:sldId id="262" r:id="rId10"/>
    <p:sldId id="309" r:id="rId11"/>
    <p:sldId id="282" r:id="rId12"/>
    <p:sldId id="281" r:id="rId13"/>
    <p:sldId id="286" r:id="rId14"/>
    <p:sldId id="270" r:id="rId15"/>
    <p:sldId id="287" r:id="rId16"/>
    <p:sldId id="293" r:id="rId17"/>
    <p:sldId id="306" r:id="rId18"/>
    <p:sldId id="308" r:id="rId19"/>
    <p:sldId id="305" r:id="rId20"/>
    <p:sldId id="298" r:id="rId21"/>
    <p:sldId id="276" r:id="rId22"/>
    <p:sldId id="289" r:id="rId23"/>
    <p:sldId id="290" r:id="rId24"/>
    <p:sldId id="292" r:id="rId25"/>
    <p:sldId id="304" r:id="rId26"/>
    <p:sldId id="302" r:id="rId27"/>
    <p:sldId id="303" r:id="rId28"/>
    <p:sldId id="310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93525" autoAdjust="0"/>
  </p:normalViewPr>
  <p:slideViewPr>
    <p:cSldViewPr snapToGrid="0">
      <p:cViewPr varScale="1">
        <p:scale>
          <a:sx n="62" d="100"/>
          <a:sy n="62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DDF36-16F0-43E4-B856-8695ADDCBA90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3642416-BAAF-473C-A96F-0E95381BA3DB}">
      <dgm:prSet phldrT="[文字]"/>
      <dgm:spPr/>
      <dgm:t>
        <a:bodyPr/>
        <a:lstStyle/>
        <a:p>
          <a:r>
            <a:rPr lang="en-US" altLang="zh-TW" dirty="0"/>
            <a:t>Orthogonal Matrices </a:t>
          </a:r>
          <a:endParaRPr lang="zh-TW" altLang="en-US" dirty="0"/>
        </a:p>
      </dgm:t>
    </dgm:pt>
    <dgm:pt modelId="{8C2F7792-AD99-4587-A8BA-6C9757747A56}" type="parTrans" cxnId="{2DD44F29-752E-4886-A493-A094EB2D9E10}">
      <dgm:prSet/>
      <dgm:spPr/>
      <dgm:t>
        <a:bodyPr/>
        <a:lstStyle/>
        <a:p>
          <a:endParaRPr lang="zh-TW" altLang="en-US"/>
        </a:p>
      </dgm:t>
    </dgm:pt>
    <dgm:pt modelId="{7D02C54E-6624-4240-806D-26B0CC6C3805}" type="sibTrans" cxnId="{2DD44F29-752E-4886-A493-A094EB2D9E10}">
      <dgm:prSet/>
      <dgm:spPr/>
      <dgm:t>
        <a:bodyPr/>
        <a:lstStyle/>
        <a:p>
          <a:endParaRPr lang="zh-TW" altLang="en-US"/>
        </a:p>
      </dgm:t>
    </dgm:pt>
    <dgm:pt modelId="{2BEF5A87-18E2-48C9-A074-88DC42858105}">
      <dgm:prSet phldrT="[文字]" custT="1"/>
      <dgm:spPr/>
      <dgm:t>
        <a:bodyPr/>
        <a:lstStyle/>
        <a:p>
          <a:r>
            <a:rPr lang="en-US" altLang="zh-TW" sz="2800" dirty="0"/>
            <a:t>Reference: Chapter 7.5</a:t>
          </a:r>
          <a:endParaRPr lang="zh-TW" altLang="en-US" sz="2800" dirty="0"/>
        </a:p>
      </dgm:t>
    </dgm:pt>
    <dgm:pt modelId="{0AB9272F-9CD1-44FA-B33C-888DE09E9C95}" type="parTrans" cxnId="{7B7A1891-65AE-47CE-A4BB-460037036200}">
      <dgm:prSet/>
      <dgm:spPr/>
      <dgm:t>
        <a:bodyPr/>
        <a:lstStyle/>
        <a:p>
          <a:endParaRPr lang="zh-TW" altLang="en-US"/>
        </a:p>
      </dgm:t>
    </dgm:pt>
    <dgm:pt modelId="{E4443151-C472-43DD-9BA7-69A296FE1AAE}" type="sibTrans" cxnId="{7B7A1891-65AE-47CE-A4BB-460037036200}">
      <dgm:prSet/>
      <dgm:spPr/>
      <dgm:t>
        <a:bodyPr/>
        <a:lstStyle/>
        <a:p>
          <a:endParaRPr lang="zh-TW" altLang="en-US"/>
        </a:p>
      </dgm:t>
    </dgm:pt>
    <dgm:pt modelId="{201E35C7-EFAA-4308-B009-170E390D7301}">
      <dgm:prSet phldrT="[文字]"/>
      <dgm:spPr/>
      <dgm:t>
        <a:bodyPr/>
        <a:lstStyle/>
        <a:p>
          <a:r>
            <a:rPr lang="en-US" altLang="zh-TW" dirty="0"/>
            <a:t>Symmetric Matrices</a:t>
          </a:r>
          <a:endParaRPr lang="zh-TW" altLang="en-US" dirty="0"/>
        </a:p>
      </dgm:t>
    </dgm:pt>
    <dgm:pt modelId="{E8E3D103-3FFD-4058-ACF1-77765E2A0E29}" type="parTrans" cxnId="{A1E34B31-C820-44EB-A024-FB2F8798F9AF}">
      <dgm:prSet/>
      <dgm:spPr/>
      <dgm:t>
        <a:bodyPr/>
        <a:lstStyle/>
        <a:p>
          <a:endParaRPr lang="zh-TW" altLang="en-US"/>
        </a:p>
      </dgm:t>
    </dgm:pt>
    <dgm:pt modelId="{105917E0-8548-4BC6-9B7E-B607A1B3B8EE}" type="sibTrans" cxnId="{A1E34B31-C820-44EB-A024-FB2F8798F9AF}">
      <dgm:prSet/>
      <dgm:spPr/>
      <dgm:t>
        <a:bodyPr/>
        <a:lstStyle/>
        <a:p>
          <a:endParaRPr lang="zh-TW" altLang="en-US"/>
        </a:p>
      </dgm:t>
    </dgm:pt>
    <dgm:pt modelId="{32A596B9-539F-42E7-AAE8-D43EAC595645}">
      <dgm:prSet phldrT="[文字]" custT="1"/>
      <dgm:spPr/>
      <dgm:t>
        <a:bodyPr/>
        <a:lstStyle/>
        <a:p>
          <a:r>
            <a:rPr lang="en-US" altLang="zh-TW" sz="2800" dirty="0"/>
            <a:t>Reference: Chapter 7.6</a:t>
          </a:r>
          <a:endParaRPr lang="zh-TW" altLang="en-US" sz="2800" dirty="0"/>
        </a:p>
      </dgm:t>
    </dgm:pt>
    <dgm:pt modelId="{AB65DC82-01E7-4609-A1EC-C5B860C8A242}" type="parTrans" cxnId="{42249D37-236D-4C5C-8282-356370DBC127}">
      <dgm:prSet/>
      <dgm:spPr/>
      <dgm:t>
        <a:bodyPr/>
        <a:lstStyle/>
        <a:p>
          <a:endParaRPr lang="zh-TW" altLang="en-US"/>
        </a:p>
      </dgm:t>
    </dgm:pt>
    <dgm:pt modelId="{0C9EE627-ABC1-4321-BF2E-62DC3765A378}" type="sibTrans" cxnId="{42249D37-236D-4C5C-8282-356370DBC127}">
      <dgm:prSet/>
      <dgm:spPr/>
      <dgm:t>
        <a:bodyPr/>
        <a:lstStyle/>
        <a:p>
          <a:endParaRPr lang="zh-TW" altLang="en-US"/>
        </a:p>
      </dgm:t>
    </dgm:pt>
    <dgm:pt modelId="{3AF492FE-68B8-418B-8A4C-5AAAD6303E3B}" type="pres">
      <dgm:prSet presAssocID="{E69DDF36-16F0-43E4-B856-8695ADDCBA90}" presName="linear" presStyleCnt="0">
        <dgm:presLayoutVars>
          <dgm:animLvl val="lvl"/>
          <dgm:resizeHandles val="exact"/>
        </dgm:presLayoutVars>
      </dgm:prSet>
      <dgm:spPr/>
    </dgm:pt>
    <dgm:pt modelId="{3DE8E414-7CD5-4732-ACB2-7567AC1CF868}" type="pres">
      <dgm:prSet presAssocID="{13642416-BAAF-473C-A96F-0E95381BA3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242F29-56A8-4159-896D-2E62109A9228}" type="pres">
      <dgm:prSet presAssocID="{13642416-BAAF-473C-A96F-0E95381BA3DB}" presName="childText" presStyleLbl="revTx" presStyleIdx="0" presStyleCnt="2">
        <dgm:presLayoutVars>
          <dgm:bulletEnabled val="1"/>
        </dgm:presLayoutVars>
      </dgm:prSet>
      <dgm:spPr/>
    </dgm:pt>
    <dgm:pt modelId="{5071E836-B7EE-4147-B552-1C26486C5A76}" type="pres">
      <dgm:prSet presAssocID="{201E35C7-EFAA-4308-B009-170E390D73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D9EEEF-49C7-4AE1-8007-0B848D48BFCD}" type="pres">
      <dgm:prSet presAssocID="{201E35C7-EFAA-4308-B009-170E390D73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D44F29-752E-4886-A493-A094EB2D9E10}" srcId="{E69DDF36-16F0-43E4-B856-8695ADDCBA90}" destId="{13642416-BAAF-473C-A96F-0E95381BA3DB}" srcOrd="0" destOrd="0" parTransId="{8C2F7792-AD99-4587-A8BA-6C9757747A56}" sibTransId="{7D02C54E-6624-4240-806D-26B0CC6C3805}"/>
    <dgm:cxn modelId="{A1E34B31-C820-44EB-A024-FB2F8798F9AF}" srcId="{E69DDF36-16F0-43E4-B856-8695ADDCBA90}" destId="{201E35C7-EFAA-4308-B009-170E390D7301}" srcOrd="1" destOrd="0" parTransId="{E8E3D103-3FFD-4058-ACF1-77765E2A0E29}" sibTransId="{105917E0-8548-4BC6-9B7E-B607A1B3B8EE}"/>
    <dgm:cxn modelId="{42249D37-236D-4C5C-8282-356370DBC127}" srcId="{201E35C7-EFAA-4308-B009-170E390D7301}" destId="{32A596B9-539F-42E7-AAE8-D43EAC595645}" srcOrd="0" destOrd="0" parTransId="{AB65DC82-01E7-4609-A1EC-C5B860C8A242}" sibTransId="{0C9EE627-ABC1-4321-BF2E-62DC3765A378}"/>
    <dgm:cxn modelId="{8A2CEF76-413E-4BDE-B90A-E3297417AA6E}" type="presOf" srcId="{13642416-BAAF-473C-A96F-0E95381BA3DB}" destId="{3DE8E414-7CD5-4732-ACB2-7567AC1CF868}" srcOrd="0" destOrd="0" presId="urn:microsoft.com/office/officeart/2005/8/layout/vList2"/>
    <dgm:cxn modelId="{9BA38590-CA25-4134-9AEE-BC402019BA80}" type="presOf" srcId="{2BEF5A87-18E2-48C9-A074-88DC42858105}" destId="{54242F29-56A8-4159-896D-2E62109A9228}" srcOrd="0" destOrd="0" presId="urn:microsoft.com/office/officeart/2005/8/layout/vList2"/>
    <dgm:cxn modelId="{7B7A1891-65AE-47CE-A4BB-460037036200}" srcId="{13642416-BAAF-473C-A96F-0E95381BA3DB}" destId="{2BEF5A87-18E2-48C9-A074-88DC42858105}" srcOrd="0" destOrd="0" parTransId="{0AB9272F-9CD1-44FA-B33C-888DE09E9C95}" sibTransId="{E4443151-C472-43DD-9BA7-69A296FE1AAE}"/>
    <dgm:cxn modelId="{B422DECF-9E70-450B-9431-A4CAD8A4D2B2}" type="presOf" srcId="{32A596B9-539F-42E7-AAE8-D43EAC595645}" destId="{2BD9EEEF-49C7-4AE1-8007-0B848D48BFCD}" srcOrd="0" destOrd="0" presId="urn:microsoft.com/office/officeart/2005/8/layout/vList2"/>
    <dgm:cxn modelId="{D801FFF2-2B7B-4716-9BC5-7829AA038736}" type="presOf" srcId="{201E35C7-EFAA-4308-B009-170E390D7301}" destId="{5071E836-B7EE-4147-B552-1C26486C5A76}" srcOrd="0" destOrd="0" presId="urn:microsoft.com/office/officeart/2005/8/layout/vList2"/>
    <dgm:cxn modelId="{085A64FE-CBD3-4B43-912D-33964152F3EB}" type="presOf" srcId="{E69DDF36-16F0-43E4-B856-8695ADDCBA90}" destId="{3AF492FE-68B8-418B-8A4C-5AAAD6303E3B}" srcOrd="0" destOrd="0" presId="urn:microsoft.com/office/officeart/2005/8/layout/vList2"/>
    <dgm:cxn modelId="{8E8FE022-4332-45E4-B0AD-74CFDDCB88C7}" type="presParOf" srcId="{3AF492FE-68B8-418B-8A4C-5AAAD6303E3B}" destId="{3DE8E414-7CD5-4732-ACB2-7567AC1CF868}" srcOrd="0" destOrd="0" presId="urn:microsoft.com/office/officeart/2005/8/layout/vList2"/>
    <dgm:cxn modelId="{459AA181-1FA9-4124-932F-AC95E383319A}" type="presParOf" srcId="{3AF492FE-68B8-418B-8A4C-5AAAD6303E3B}" destId="{54242F29-56A8-4159-896D-2E62109A9228}" srcOrd="1" destOrd="0" presId="urn:microsoft.com/office/officeart/2005/8/layout/vList2"/>
    <dgm:cxn modelId="{F618A47E-B9E5-4F45-B2F0-6C5F7E99DCDC}" type="presParOf" srcId="{3AF492FE-68B8-418B-8A4C-5AAAD6303E3B}" destId="{5071E836-B7EE-4147-B552-1C26486C5A76}" srcOrd="2" destOrd="0" presId="urn:microsoft.com/office/officeart/2005/8/layout/vList2"/>
    <dgm:cxn modelId="{AF9C1017-D645-484B-AFC8-18572288DDAC}" type="presParOf" srcId="{3AF492FE-68B8-418B-8A4C-5AAAD6303E3B}" destId="{2BD9EEEF-49C7-4AE1-8007-0B848D48BF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DDF36-16F0-43E4-B856-8695ADDCBA90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3642416-BAAF-473C-A96F-0E95381BA3DB}">
      <dgm:prSet phldrT="[文字]"/>
      <dgm:spPr/>
      <dgm:t>
        <a:bodyPr/>
        <a:lstStyle/>
        <a:p>
          <a:r>
            <a:rPr lang="en-US" altLang="zh-TW" dirty="0"/>
            <a:t>Orthogonal Matrices </a:t>
          </a:r>
          <a:endParaRPr lang="zh-TW" altLang="en-US" dirty="0"/>
        </a:p>
      </dgm:t>
    </dgm:pt>
    <dgm:pt modelId="{8C2F7792-AD99-4587-A8BA-6C9757747A56}" type="parTrans" cxnId="{2DD44F29-752E-4886-A493-A094EB2D9E10}">
      <dgm:prSet/>
      <dgm:spPr/>
      <dgm:t>
        <a:bodyPr/>
        <a:lstStyle/>
        <a:p>
          <a:endParaRPr lang="zh-TW" altLang="en-US"/>
        </a:p>
      </dgm:t>
    </dgm:pt>
    <dgm:pt modelId="{7D02C54E-6624-4240-806D-26B0CC6C3805}" type="sibTrans" cxnId="{2DD44F29-752E-4886-A493-A094EB2D9E10}">
      <dgm:prSet/>
      <dgm:spPr/>
      <dgm:t>
        <a:bodyPr/>
        <a:lstStyle/>
        <a:p>
          <a:endParaRPr lang="zh-TW" altLang="en-US"/>
        </a:p>
      </dgm:t>
    </dgm:pt>
    <dgm:pt modelId="{2BEF5A87-18E2-48C9-A074-88DC42858105}">
      <dgm:prSet phldrT="[文字]" custT="1"/>
      <dgm:spPr/>
      <dgm:t>
        <a:bodyPr/>
        <a:lstStyle/>
        <a:p>
          <a:r>
            <a:rPr lang="en-US" altLang="zh-TW" sz="2800" dirty="0"/>
            <a:t>Reference: Chapter 7.5</a:t>
          </a:r>
          <a:endParaRPr lang="zh-TW" altLang="en-US" sz="2800" dirty="0"/>
        </a:p>
      </dgm:t>
    </dgm:pt>
    <dgm:pt modelId="{0AB9272F-9CD1-44FA-B33C-888DE09E9C95}" type="parTrans" cxnId="{7B7A1891-65AE-47CE-A4BB-460037036200}">
      <dgm:prSet/>
      <dgm:spPr/>
      <dgm:t>
        <a:bodyPr/>
        <a:lstStyle/>
        <a:p>
          <a:endParaRPr lang="zh-TW" altLang="en-US"/>
        </a:p>
      </dgm:t>
    </dgm:pt>
    <dgm:pt modelId="{E4443151-C472-43DD-9BA7-69A296FE1AAE}" type="sibTrans" cxnId="{7B7A1891-65AE-47CE-A4BB-460037036200}">
      <dgm:prSet/>
      <dgm:spPr/>
      <dgm:t>
        <a:bodyPr/>
        <a:lstStyle/>
        <a:p>
          <a:endParaRPr lang="zh-TW" altLang="en-US"/>
        </a:p>
      </dgm:t>
    </dgm:pt>
    <dgm:pt modelId="{201E35C7-EFAA-4308-B009-170E390D7301}">
      <dgm:prSet phldrT="[文字]"/>
      <dgm:spPr/>
      <dgm:t>
        <a:bodyPr/>
        <a:lstStyle/>
        <a:p>
          <a:r>
            <a:rPr lang="en-US" altLang="zh-TW" dirty="0"/>
            <a:t>Symmetric Matrices</a:t>
          </a:r>
          <a:endParaRPr lang="zh-TW" altLang="en-US" dirty="0"/>
        </a:p>
      </dgm:t>
    </dgm:pt>
    <dgm:pt modelId="{E8E3D103-3FFD-4058-ACF1-77765E2A0E29}" type="parTrans" cxnId="{A1E34B31-C820-44EB-A024-FB2F8798F9AF}">
      <dgm:prSet/>
      <dgm:spPr/>
      <dgm:t>
        <a:bodyPr/>
        <a:lstStyle/>
        <a:p>
          <a:endParaRPr lang="zh-TW" altLang="en-US"/>
        </a:p>
      </dgm:t>
    </dgm:pt>
    <dgm:pt modelId="{105917E0-8548-4BC6-9B7E-B607A1B3B8EE}" type="sibTrans" cxnId="{A1E34B31-C820-44EB-A024-FB2F8798F9AF}">
      <dgm:prSet/>
      <dgm:spPr/>
      <dgm:t>
        <a:bodyPr/>
        <a:lstStyle/>
        <a:p>
          <a:endParaRPr lang="zh-TW" altLang="en-US"/>
        </a:p>
      </dgm:t>
    </dgm:pt>
    <dgm:pt modelId="{32A596B9-539F-42E7-AAE8-D43EAC595645}">
      <dgm:prSet phldrT="[文字]" custT="1"/>
      <dgm:spPr/>
      <dgm:t>
        <a:bodyPr/>
        <a:lstStyle/>
        <a:p>
          <a:r>
            <a:rPr lang="en-US" altLang="zh-TW" sz="2800" dirty="0"/>
            <a:t>Reference: Chapter 7.6</a:t>
          </a:r>
          <a:endParaRPr lang="zh-TW" altLang="en-US" sz="2800" dirty="0"/>
        </a:p>
      </dgm:t>
    </dgm:pt>
    <dgm:pt modelId="{AB65DC82-01E7-4609-A1EC-C5B860C8A242}" type="parTrans" cxnId="{42249D37-236D-4C5C-8282-356370DBC127}">
      <dgm:prSet/>
      <dgm:spPr/>
      <dgm:t>
        <a:bodyPr/>
        <a:lstStyle/>
        <a:p>
          <a:endParaRPr lang="zh-TW" altLang="en-US"/>
        </a:p>
      </dgm:t>
    </dgm:pt>
    <dgm:pt modelId="{0C9EE627-ABC1-4321-BF2E-62DC3765A378}" type="sibTrans" cxnId="{42249D37-236D-4C5C-8282-356370DBC127}">
      <dgm:prSet/>
      <dgm:spPr/>
      <dgm:t>
        <a:bodyPr/>
        <a:lstStyle/>
        <a:p>
          <a:endParaRPr lang="zh-TW" altLang="en-US"/>
        </a:p>
      </dgm:t>
    </dgm:pt>
    <dgm:pt modelId="{3AF492FE-68B8-418B-8A4C-5AAAD6303E3B}" type="pres">
      <dgm:prSet presAssocID="{E69DDF36-16F0-43E4-B856-8695ADDCBA90}" presName="linear" presStyleCnt="0">
        <dgm:presLayoutVars>
          <dgm:animLvl val="lvl"/>
          <dgm:resizeHandles val="exact"/>
        </dgm:presLayoutVars>
      </dgm:prSet>
      <dgm:spPr/>
    </dgm:pt>
    <dgm:pt modelId="{3DE8E414-7CD5-4732-ACB2-7567AC1CF868}" type="pres">
      <dgm:prSet presAssocID="{13642416-BAAF-473C-A96F-0E95381BA3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242F29-56A8-4159-896D-2E62109A9228}" type="pres">
      <dgm:prSet presAssocID="{13642416-BAAF-473C-A96F-0E95381BA3DB}" presName="childText" presStyleLbl="revTx" presStyleIdx="0" presStyleCnt="2">
        <dgm:presLayoutVars>
          <dgm:bulletEnabled val="1"/>
        </dgm:presLayoutVars>
      </dgm:prSet>
      <dgm:spPr/>
    </dgm:pt>
    <dgm:pt modelId="{5071E836-B7EE-4147-B552-1C26486C5A76}" type="pres">
      <dgm:prSet presAssocID="{201E35C7-EFAA-4308-B009-170E390D73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D9EEEF-49C7-4AE1-8007-0B848D48BFCD}" type="pres">
      <dgm:prSet presAssocID="{201E35C7-EFAA-4308-B009-170E390D73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D44F29-752E-4886-A493-A094EB2D9E10}" srcId="{E69DDF36-16F0-43E4-B856-8695ADDCBA90}" destId="{13642416-BAAF-473C-A96F-0E95381BA3DB}" srcOrd="0" destOrd="0" parTransId="{8C2F7792-AD99-4587-A8BA-6C9757747A56}" sibTransId="{7D02C54E-6624-4240-806D-26B0CC6C3805}"/>
    <dgm:cxn modelId="{57849C2C-D98A-48CB-A6CB-A7A036800598}" type="presOf" srcId="{201E35C7-EFAA-4308-B009-170E390D7301}" destId="{5071E836-B7EE-4147-B552-1C26486C5A76}" srcOrd="0" destOrd="0" presId="urn:microsoft.com/office/officeart/2005/8/layout/vList2"/>
    <dgm:cxn modelId="{A1E34B31-C820-44EB-A024-FB2F8798F9AF}" srcId="{E69DDF36-16F0-43E4-B856-8695ADDCBA90}" destId="{201E35C7-EFAA-4308-B009-170E390D7301}" srcOrd="1" destOrd="0" parTransId="{E8E3D103-3FFD-4058-ACF1-77765E2A0E29}" sibTransId="{105917E0-8548-4BC6-9B7E-B607A1B3B8EE}"/>
    <dgm:cxn modelId="{42249D37-236D-4C5C-8282-356370DBC127}" srcId="{201E35C7-EFAA-4308-B009-170E390D7301}" destId="{32A596B9-539F-42E7-AAE8-D43EAC595645}" srcOrd="0" destOrd="0" parTransId="{AB65DC82-01E7-4609-A1EC-C5B860C8A242}" sibTransId="{0C9EE627-ABC1-4321-BF2E-62DC3765A378}"/>
    <dgm:cxn modelId="{3D4A914A-62B1-41B2-8489-7D604A1CF3BA}" type="presOf" srcId="{2BEF5A87-18E2-48C9-A074-88DC42858105}" destId="{54242F29-56A8-4159-896D-2E62109A9228}" srcOrd="0" destOrd="0" presId="urn:microsoft.com/office/officeart/2005/8/layout/vList2"/>
    <dgm:cxn modelId="{8813FD79-380A-4564-BECD-A548B47AB1ED}" type="presOf" srcId="{13642416-BAAF-473C-A96F-0E95381BA3DB}" destId="{3DE8E414-7CD5-4732-ACB2-7567AC1CF868}" srcOrd="0" destOrd="0" presId="urn:microsoft.com/office/officeart/2005/8/layout/vList2"/>
    <dgm:cxn modelId="{7B7A1891-65AE-47CE-A4BB-460037036200}" srcId="{13642416-BAAF-473C-A96F-0E95381BA3DB}" destId="{2BEF5A87-18E2-48C9-A074-88DC42858105}" srcOrd="0" destOrd="0" parTransId="{0AB9272F-9CD1-44FA-B33C-888DE09E9C95}" sibTransId="{E4443151-C472-43DD-9BA7-69A296FE1AAE}"/>
    <dgm:cxn modelId="{E0EC0B93-5881-40A1-9EA6-07D6DDBB6BF0}" type="presOf" srcId="{32A596B9-539F-42E7-AAE8-D43EAC595645}" destId="{2BD9EEEF-49C7-4AE1-8007-0B848D48BFCD}" srcOrd="0" destOrd="0" presId="urn:microsoft.com/office/officeart/2005/8/layout/vList2"/>
    <dgm:cxn modelId="{D30F51EE-3C0E-4C81-857D-A5C5B4A8C6D5}" type="presOf" srcId="{E69DDF36-16F0-43E4-B856-8695ADDCBA90}" destId="{3AF492FE-68B8-418B-8A4C-5AAAD6303E3B}" srcOrd="0" destOrd="0" presId="urn:microsoft.com/office/officeart/2005/8/layout/vList2"/>
    <dgm:cxn modelId="{D4522E3F-22E2-49C7-AAB8-0A88F1C5B103}" type="presParOf" srcId="{3AF492FE-68B8-418B-8A4C-5AAAD6303E3B}" destId="{3DE8E414-7CD5-4732-ACB2-7567AC1CF868}" srcOrd="0" destOrd="0" presId="urn:microsoft.com/office/officeart/2005/8/layout/vList2"/>
    <dgm:cxn modelId="{A725D892-AB0F-4C8E-8983-276F9BB8EDB0}" type="presParOf" srcId="{3AF492FE-68B8-418B-8A4C-5AAAD6303E3B}" destId="{54242F29-56A8-4159-896D-2E62109A9228}" srcOrd="1" destOrd="0" presId="urn:microsoft.com/office/officeart/2005/8/layout/vList2"/>
    <dgm:cxn modelId="{25DE9241-8739-40FD-9BCE-643438D230F4}" type="presParOf" srcId="{3AF492FE-68B8-418B-8A4C-5AAAD6303E3B}" destId="{5071E836-B7EE-4147-B552-1C26486C5A76}" srcOrd="2" destOrd="0" presId="urn:microsoft.com/office/officeart/2005/8/layout/vList2"/>
    <dgm:cxn modelId="{D1133FBF-3657-41F9-AF45-CFF26A3D2578}" type="presParOf" srcId="{3AF492FE-68B8-418B-8A4C-5AAAD6303E3B}" destId="{2BD9EEEF-49C7-4AE1-8007-0B848D48BF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8E414-7CD5-4732-ACB2-7567AC1CF868}">
      <dsp:nvSpPr>
        <dsp:cNvPr id="0" name=""/>
        <dsp:cNvSpPr/>
      </dsp:nvSpPr>
      <dsp:spPr>
        <a:xfrm>
          <a:off x="0" y="26784"/>
          <a:ext cx="7886700" cy="12712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300" kern="1200" dirty="0"/>
            <a:t>Orthogonal Matrices </a:t>
          </a:r>
          <a:endParaRPr lang="zh-TW" altLang="en-US" sz="5300" kern="1200" dirty="0"/>
        </a:p>
      </dsp:txBody>
      <dsp:txXfrm>
        <a:off x="62055" y="88839"/>
        <a:ext cx="7762590" cy="1147095"/>
      </dsp:txXfrm>
    </dsp:sp>
    <dsp:sp modelId="{54242F29-56A8-4159-896D-2E62109A9228}">
      <dsp:nvSpPr>
        <dsp:cNvPr id="0" name=""/>
        <dsp:cNvSpPr/>
      </dsp:nvSpPr>
      <dsp:spPr>
        <a:xfrm>
          <a:off x="0" y="1297989"/>
          <a:ext cx="78867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Reference: Chapter 7.5</a:t>
          </a:r>
          <a:endParaRPr lang="zh-TW" altLang="en-US" sz="2800" kern="1200" dirty="0"/>
        </a:p>
      </dsp:txBody>
      <dsp:txXfrm>
        <a:off x="0" y="1297989"/>
        <a:ext cx="7886700" cy="877680"/>
      </dsp:txXfrm>
    </dsp:sp>
    <dsp:sp modelId="{5071E836-B7EE-4147-B552-1C26486C5A76}">
      <dsp:nvSpPr>
        <dsp:cNvPr id="0" name=""/>
        <dsp:cNvSpPr/>
      </dsp:nvSpPr>
      <dsp:spPr>
        <a:xfrm>
          <a:off x="0" y="2175669"/>
          <a:ext cx="7886700" cy="1271205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300" kern="1200" dirty="0"/>
            <a:t>Symmetric Matrices</a:t>
          </a:r>
          <a:endParaRPr lang="zh-TW" altLang="en-US" sz="5300" kern="1200" dirty="0"/>
        </a:p>
      </dsp:txBody>
      <dsp:txXfrm>
        <a:off x="62055" y="2237724"/>
        <a:ext cx="7762590" cy="1147095"/>
      </dsp:txXfrm>
    </dsp:sp>
    <dsp:sp modelId="{2BD9EEEF-49C7-4AE1-8007-0B848D48BFCD}">
      <dsp:nvSpPr>
        <dsp:cNvPr id="0" name=""/>
        <dsp:cNvSpPr/>
      </dsp:nvSpPr>
      <dsp:spPr>
        <a:xfrm>
          <a:off x="0" y="3446874"/>
          <a:ext cx="78867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Reference: Chapter 7.6</a:t>
          </a:r>
          <a:endParaRPr lang="zh-TW" altLang="en-US" sz="2800" kern="1200" dirty="0"/>
        </a:p>
      </dsp:txBody>
      <dsp:txXfrm>
        <a:off x="0" y="3446874"/>
        <a:ext cx="7886700" cy="877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8E414-7CD5-4732-ACB2-7567AC1CF868}">
      <dsp:nvSpPr>
        <dsp:cNvPr id="0" name=""/>
        <dsp:cNvSpPr/>
      </dsp:nvSpPr>
      <dsp:spPr>
        <a:xfrm>
          <a:off x="0" y="26784"/>
          <a:ext cx="7886700" cy="12712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300" kern="1200" dirty="0"/>
            <a:t>Orthogonal Matrices </a:t>
          </a:r>
          <a:endParaRPr lang="zh-TW" altLang="en-US" sz="5300" kern="1200" dirty="0"/>
        </a:p>
      </dsp:txBody>
      <dsp:txXfrm>
        <a:off x="62055" y="88839"/>
        <a:ext cx="7762590" cy="1147095"/>
      </dsp:txXfrm>
    </dsp:sp>
    <dsp:sp modelId="{54242F29-56A8-4159-896D-2E62109A9228}">
      <dsp:nvSpPr>
        <dsp:cNvPr id="0" name=""/>
        <dsp:cNvSpPr/>
      </dsp:nvSpPr>
      <dsp:spPr>
        <a:xfrm>
          <a:off x="0" y="1297989"/>
          <a:ext cx="78867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Reference: Chapter 7.5</a:t>
          </a:r>
          <a:endParaRPr lang="zh-TW" altLang="en-US" sz="2800" kern="1200" dirty="0"/>
        </a:p>
      </dsp:txBody>
      <dsp:txXfrm>
        <a:off x="0" y="1297989"/>
        <a:ext cx="7886700" cy="877680"/>
      </dsp:txXfrm>
    </dsp:sp>
    <dsp:sp modelId="{5071E836-B7EE-4147-B552-1C26486C5A76}">
      <dsp:nvSpPr>
        <dsp:cNvPr id="0" name=""/>
        <dsp:cNvSpPr/>
      </dsp:nvSpPr>
      <dsp:spPr>
        <a:xfrm>
          <a:off x="0" y="2175669"/>
          <a:ext cx="7886700" cy="1271205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300" kern="1200" dirty="0"/>
            <a:t>Symmetric Matrices</a:t>
          </a:r>
          <a:endParaRPr lang="zh-TW" altLang="en-US" sz="5300" kern="1200" dirty="0"/>
        </a:p>
      </dsp:txBody>
      <dsp:txXfrm>
        <a:off x="62055" y="2237724"/>
        <a:ext cx="7762590" cy="1147095"/>
      </dsp:txXfrm>
    </dsp:sp>
    <dsp:sp modelId="{2BD9EEEF-49C7-4AE1-8007-0B848D48BFCD}">
      <dsp:nvSpPr>
        <dsp:cNvPr id="0" name=""/>
        <dsp:cNvSpPr/>
      </dsp:nvSpPr>
      <dsp:spPr>
        <a:xfrm>
          <a:off x="0" y="3446874"/>
          <a:ext cx="78867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Reference: Chapter 7.6</a:t>
          </a:r>
          <a:endParaRPr lang="zh-TW" altLang="en-US" sz="2800" kern="1200" dirty="0"/>
        </a:p>
      </dsp:txBody>
      <dsp:txXfrm>
        <a:off x="0" y="3446874"/>
        <a:ext cx="7886700" cy="87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1B2F0-DD4E-4396-846C-4A0C55485EBA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F1889-0954-47D3-BA04-6C5AABCA7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79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/>
              <a:t>Anything in  Common?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74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there is no </a:t>
            </a:r>
            <a:r>
              <a:rPr lang="en-US" altLang="zh-TW" dirty="0" err="1"/>
              <a:t>northonormal</a:t>
            </a:r>
            <a:r>
              <a:rPr lang="en-US" altLang="zh-TW" baseline="0" dirty="0"/>
              <a:t> matrix??????????????????????????????????????????????????????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57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b="1" i="1" dirty="0"/>
              <a:t>Proof</a:t>
            </a:r>
            <a:r>
              <a:rPr lang="en-US" altLang="zh-TW" dirty="0"/>
              <a:t>  (b) </a:t>
            </a:r>
            <a:r>
              <a:rPr lang="en-US" altLang="zh-TW" dirty="0">
                <a:sym typeface="Wingdings" pitchFamily="2" charset="2"/>
              </a:rPr>
              <a:t> (c) By definition of invertible matrices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dirty="0"/>
              <a:t>	(a) </a:t>
            </a:r>
            <a:r>
              <a:rPr lang="en-US" altLang="zh-TW" dirty="0">
                <a:sym typeface="Symbol" pitchFamily="18" charset="2"/>
              </a:rPr>
              <a:t> (b) with </a:t>
            </a:r>
            <a:r>
              <a:rPr lang="en-US" altLang="zh-TW" i="1" dirty="0"/>
              <a:t>Q</a:t>
            </a:r>
            <a:r>
              <a:rPr lang="en-US" altLang="zh-TW" dirty="0"/>
              <a:t> = [ </a:t>
            </a:r>
            <a:r>
              <a:rPr lang="en-US" altLang="zh-TW" b="1" dirty="0"/>
              <a:t>q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 </a:t>
            </a:r>
            <a:r>
              <a:rPr lang="en-US" altLang="zh-TW" b="1" dirty="0"/>
              <a:t>q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  </a:t>
            </a:r>
            <a:r>
              <a:rPr lang="en-US" altLang="zh-TW" dirty="0">
                <a:sym typeface="MT Extra" pitchFamily="18" charset="2"/>
              </a:rPr>
              <a:t>  </a:t>
            </a:r>
            <a:r>
              <a:rPr lang="en-US" altLang="zh-TW" b="1" dirty="0" err="1"/>
              <a:t>q</a:t>
            </a:r>
            <a:r>
              <a:rPr lang="en-US" altLang="zh-TW" i="1" baseline="-25000" dirty="0" err="1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/>
              <a:t>], </a:t>
            </a:r>
            <a:r>
              <a:rPr lang="en-US" altLang="zh-TW" b="1" dirty="0">
                <a:sym typeface="Symbol" pitchFamily="18" charset="2"/>
              </a:rPr>
              <a:t>q</a:t>
            </a:r>
            <a:r>
              <a:rPr lang="en-US" altLang="zh-TW" i="1" baseline="-25000" dirty="0"/>
              <a:t>i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/>
              <a:t>q</a:t>
            </a:r>
            <a:r>
              <a:rPr lang="en-US" altLang="zh-TW" i="1" baseline="-25000" dirty="0"/>
              <a:t>i</a:t>
            </a:r>
            <a:r>
              <a:rPr lang="en-US" altLang="zh-TW" dirty="0">
                <a:sym typeface="Symbol" pitchFamily="18" charset="2"/>
              </a:rPr>
              <a:t> = 1 = [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i="1" baseline="40000" dirty="0">
                <a:sym typeface="Symbol" pitchFamily="18" charset="2"/>
              </a:rPr>
              <a:t>T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]</a:t>
            </a:r>
            <a:r>
              <a:rPr lang="en-US" altLang="zh-TW" i="1" baseline="-25000" dirty="0">
                <a:sym typeface="Symbol" pitchFamily="18" charset="2"/>
              </a:rPr>
              <a:t>ii</a:t>
            </a:r>
            <a:r>
              <a:rPr lang="en-US" altLang="zh-TW" dirty="0">
                <a:sym typeface="Symbol" pitchFamily="18" charset="2"/>
              </a:rPr>
              <a:t> </a:t>
            </a:r>
            <a:r>
              <a:rPr lang="en-US" altLang="zh-TW" i="1" dirty="0" err="1">
                <a:sym typeface="Symbol" pitchFamily="18" charset="2"/>
              </a:rPr>
              <a:t>i</a:t>
            </a:r>
            <a:r>
              <a:rPr lang="en-US" altLang="zh-TW" dirty="0">
                <a:sym typeface="Symbol" pitchFamily="18" charset="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ym typeface="Symbol" pitchFamily="18" charset="2"/>
              </a:rPr>
              <a:t>                            and </a:t>
            </a:r>
            <a:r>
              <a:rPr lang="en-US" altLang="zh-TW" b="1" dirty="0">
                <a:sym typeface="Symbol" pitchFamily="18" charset="2"/>
              </a:rPr>
              <a:t>q</a:t>
            </a:r>
            <a:r>
              <a:rPr lang="en-US" altLang="zh-TW" i="1" baseline="-25000" dirty="0"/>
              <a:t>i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 err="1"/>
              <a:t>q</a:t>
            </a:r>
            <a:r>
              <a:rPr lang="en-US" altLang="zh-TW" i="1" baseline="-25000" dirty="0" err="1"/>
              <a:t>j</a:t>
            </a:r>
            <a:r>
              <a:rPr lang="en-US" altLang="zh-TW" dirty="0">
                <a:sym typeface="Symbol" pitchFamily="18" charset="2"/>
              </a:rPr>
              <a:t> = 0 = [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i="1" baseline="40000" dirty="0">
                <a:sym typeface="Symbol" pitchFamily="18" charset="2"/>
              </a:rPr>
              <a:t>T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]</a:t>
            </a:r>
            <a:r>
              <a:rPr lang="en-US" altLang="zh-TW" i="1" baseline="-25000" dirty="0" err="1">
                <a:sym typeface="Symbol" pitchFamily="18" charset="2"/>
              </a:rPr>
              <a:t>ij</a:t>
            </a:r>
            <a:r>
              <a:rPr lang="en-US" altLang="zh-TW" dirty="0">
                <a:sym typeface="Symbol" pitchFamily="18" charset="2"/>
              </a:rPr>
              <a:t> </a:t>
            </a:r>
            <a:r>
              <a:rPr lang="en-US" altLang="zh-TW" i="1" dirty="0" err="1">
                <a:sym typeface="Symbol" pitchFamily="18" charset="2"/>
              </a:rPr>
              <a:t>i</a:t>
            </a:r>
            <a:r>
              <a:rPr lang="en-US" altLang="zh-TW" dirty="0">
                <a:sym typeface="Symbol" pitchFamily="18" charset="2"/>
              </a:rPr>
              <a:t>  </a:t>
            </a:r>
            <a:r>
              <a:rPr lang="en-US" altLang="zh-TW" i="1" dirty="0">
                <a:sym typeface="Symbol" pitchFamily="18" charset="2"/>
              </a:rPr>
              <a:t>j</a:t>
            </a:r>
            <a:r>
              <a:rPr lang="en-US" altLang="zh-TW" dirty="0">
                <a:sym typeface="Symbol" pitchFamily="18" charset="2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ym typeface="Symbol" pitchFamily="18" charset="2"/>
              </a:rPr>
              <a:t>                           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i="1" baseline="40000" dirty="0">
                <a:sym typeface="Symbol" pitchFamily="18" charset="2"/>
              </a:rPr>
              <a:t>T</a:t>
            </a:r>
            <a:r>
              <a:rPr lang="en-US" altLang="zh-TW" i="1" dirty="0">
                <a:sym typeface="Symbol" pitchFamily="18" charset="2"/>
              </a:rPr>
              <a:t>Q </a:t>
            </a:r>
            <a:r>
              <a:rPr lang="en-US" altLang="zh-TW" dirty="0">
                <a:sym typeface="Symbol" pitchFamily="18" charset="2"/>
              </a:rPr>
              <a:t>= </a:t>
            </a:r>
            <a:r>
              <a:rPr lang="en-US" altLang="zh-TW" i="1" dirty="0">
                <a:sym typeface="Symbol" pitchFamily="18" charset="2"/>
              </a:rPr>
              <a:t>I</a:t>
            </a:r>
            <a:r>
              <a:rPr lang="en-US" altLang="zh-TW" i="1" baseline="-25000" dirty="0">
                <a:sym typeface="Symbol" pitchFamily="18" charset="2"/>
              </a:rPr>
              <a:t>n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            (c) </a:t>
            </a:r>
            <a:r>
              <a:rPr lang="en-US" altLang="zh-TW" dirty="0">
                <a:sym typeface="Symbol" pitchFamily="18" charset="2"/>
              </a:rPr>
              <a:t> </a:t>
            </a:r>
            <a:r>
              <a:rPr lang="en-US" altLang="zh-TW" dirty="0"/>
              <a:t>(d) </a:t>
            </a:r>
            <a:r>
              <a:rPr lang="en-US" altLang="zh-TW" dirty="0">
                <a:sym typeface="Symbol" pitchFamily="18" charset="2"/>
              </a:rPr>
              <a:t>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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R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 err="1">
                <a:sym typeface="Symbol" pitchFamily="18" charset="2"/>
              </a:rPr>
              <a:t>Q</a:t>
            </a:r>
            <a:r>
              <a:rPr lang="en-US" altLang="zh-TW" i="1" baseline="40000" dirty="0" err="1">
                <a:sym typeface="Symbol" pitchFamily="18" charset="2"/>
              </a:rPr>
              <a:t>T</a:t>
            </a:r>
            <a:r>
              <a:rPr lang="en-US" altLang="zh-TW" i="1" dirty="0" err="1">
                <a:sym typeface="Symbol" pitchFamily="18" charset="2"/>
              </a:rPr>
              <a:t>Q</a:t>
            </a:r>
            <a:r>
              <a:rPr lang="en-US" altLang="zh-TW" b="1" dirty="0" err="1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aseline="40000" dirty="0">
                <a:sym typeface="Symbol" pitchFamily="18" charset="2"/>
              </a:rPr>
              <a:t>1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>
                <a:sym typeface="Symbol" pitchFamily="18" charset="2"/>
              </a:rPr>
              <a:t>v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TW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TW" dirty="0"/>
              <a:t>(d) </a:t>
            </a:r>
            <a:r>
              <a:rPr lang="en-US" altLang="zh-TW" dirty="0">
                <a:sym typeface="Symbol" pitchFamily="18" charset="2"/>
              </a:rPr>
              <a:t> </a:t>
            </a:r>
            <a:r>
              <a:rPr lang="en-US" altLang="zh-TW" dirty="0"/>
              <a:t>(e) </a:t>
            </a:r>
            <a:r>
              <a:rPr lang="en-US" altLang="zh-TW" dirty="0">
                <a:sym typeface="Symbol" pitchFamily="18" charset="2"/>
              </a:rPr>
              <a:t>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 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R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, </a:t>
            </a:r>
            <a:r>
              <a:rPr lang="en-US" altLang="zh-TW" i="1" dirty="0"/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 = (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en-US" altLang="zh-TW" baseline="40000" dirty="0">
                <a:sym typeface="Symbol" pitchFamily="18" charset="2"/>
              </a:rPr>
              <a:t>1/2 </a:t>
            </a:r>
            <a:r>
              <a:rPr lang="en-US" altLang="zh-TW" dirty="0">
                <a:sym typeface="Symbol" pitchFamily="18" charset="2"/>
              </a:rPr>
              <a:t>= (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sz="800" b="1" dirty="0">
                <a:sym typeface="Symbol" pitchFamily="18" charset="2"/>
              </a:rPr>
              <a:t> </a:t>
            </a:r>
            <a:r>
              <a:rPr lang="en-US" altLang="zh-TW" sz="800" dirty="0">
                <a:sym typeface="Symbol" pitchFamily="18" charset="2"/>
              </a:rPr>
              <a:t></a:t>
            </a:r>
            <a:r>
              <a:rPr lang="en-US" altLang="zh-TW" sz="800" b="1" dirty="0"/>
              <a:t>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)</a:t>
            </a:r>
            <a:r>
              <a:rPr lang="en-US" altLang="zh-TW" baseline="40000" dirty="0">
                <a:sym typeface="Symbol" pitchFamily="18" charset="2"/>
              </a:rPr>
              <a:t>1/2 </a:t>
            </a:r>
            <a:r>
              <a:rPr lang="en-US" altLang="zh-TW" dirty="0">
                <a:sym typeface="Symbol" pitchFamily="18" charset="2"/>
              </a:rPr>
              <a:t>= 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dirty="0">
                <a:sym typeface="Symbol" pitchFamily="18" charset="2"/>
              </a:rPr>
              <a:t>.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sym typeface="Symbol" pitchFamily="18" charset="2"/>
              </a:rPr>
              <a:t>(e)  </a:t>
            </a:r>
            <a:r>
              <a:rPr lang="en-US" altLang="zh-TW" dirty="0"/>
              <a:t>(a) The above necessary conditions.</a:t>
            </a:r>
          </a:p>
          <a:p>
            <a:pPr>
              <a:lnSpc>
                <a:spcPct val="120000"/>
              </a:lnSpc>
            </a:pPr>
            <a:endParaRPr lang="en-US" altLang="zh-TW" dirty="0">
              <a:sym typeface="Symbol" pitchFamily="18" charset="2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52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dirty="0">
                <a:latin typeface="Arial" charset="0"/>
              </a:rPr>
              <a:t>Gram-Schmidt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F1889-0954-47D3-BA04-6C5AABCA7F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00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63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8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5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6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79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94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12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86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24D-F337-44A2-9DE9-98164B07D29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9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224D-F337-44A2-9DE9-98164B07D29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5940-D078-463D-A4B9-BFC55D462A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5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9.wmf"/><Relationship Id="rId9" Type="http://schemas.openxmlformats.org/officeDocument/2006/relationships/image" Target="../media/image4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1.emf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41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12" Type="http://schemas.openxmlformats.org/officeDocument/2006/relationships/image" Target="../media/image400.png"/><Relationship Id="rId2" Type="http://schemas.openxmlformats.org/officeDocument/2006/relationships/image" Target="../media/image170.png"/><Relationship Id="rId16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90.png"/><Relationship Id="rId5" Type="http://schemas.openxmlformats.org/officeDocument/2006/relationships/image" Target="../media/image200.png"/><Relationship Id="rId15" Type="http://schemas.openxmlformats.org/officeDocument/2006/relationships/image" Target="../media/image430.png"/><Relationship Id="rId10" Type="http://schemas.openxmlformats.org/officeDocument/2006/relationships/image" Target="../media/image38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Relationship Id="rId14" Type="http://schemas.openxmlformats.org/officeDocument/2006/relationships/image" Target="../media/image4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Orthogonal Matrices &amp;</a:t>
            </a:r>
            <a:br>
              <a:rPr lang="en-US" altLang="zh-TW" dirty="0"/>
            </a:br>
            <a:r>
              <a:rPr lang="en-US" altLang="zh-TW" dirty="0"/>
              <a:t>Symmetric Matrices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2494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41424" y="198332"/>
            <a:ext cx="7117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Find an orthogonal operator </a:t>
            </a:r>
            <a:r>
              <a:rPr lang="en-US" altLang="zh-TW" sz="2400" i="1" dirty="0"/>
              <a:t>T</a:t>
            </a:r>
            <a:r>
              <a:rPr lang="en-US" altLang="zh-TW" sz="2400" dirty="0"/>
              <a:t> on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baseline="40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 such that</a:t>
            </a:r>
            <a:endParaRPr lang="en-US" altLang="zh-TW" sz="2400" baseline="40000" dirty="0">
              <a:sym typeface="Symbol" pitchFamily="18" charset="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84005" y="1096080"/>
            <a:ext cx="2579427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Norm-preserving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76911" y="2127535"/>
                <a:ext cx="1608453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1" y="2127535"/>
                <a:ext cx="1608453" cy="11738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28924" y="743128"/>
                <a:ext cx="2508572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924" y="743128"/>
                <a:ext cx="2508572" cy="11890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542903" y="2529792"/>
                <a:ext cx="1126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03" y="2529792"/>
                <a:ext cx="112627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486" r="-216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981247" y="2535856"/>
                <a:ext cx="14293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47" y="2535856"/>
                <a:ext cx="142936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553" r="-170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614610" y="2219302"/>
                <a:ext cx="2748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first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10" y="2219302"/>
                <a:ext cx="2748822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332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022605" y="2666887"/>
                <a:ext cx="2606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605" y="2666887"/>
                <a:ext cx="2606097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37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39433" y="3384513"/>
                <a:ext cx="3029740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33" y="3384513"/>
                <a:ext cx="3029740" cy="126618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666103" y="3436778"/>
            <a:ext cx="226982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Also orthogonal 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709530" y="4582458"/>
            <a:ext cx="177764" cy="43698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25" idx="0"/>
          </p:cNvCxnSpPr>
          <p:nvPr/>
        </p:nvCxnSpPr>
        <p:spPr>
          <a:xfrm flipH="1" flipV="1">
            <a:off x="3354089" y="4580103"/>
            <a:ext cx="103949" cy="65831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023608" y="5121353"/>
                <a:ext cx="126175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08" y="5121353"/>
                <a:ext cx="1261756" cy="117384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215824" y="5238417"/>
                <a:ext cx="48442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24" y="5238417"/>
                <a:ext cx="484427" cy="97661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484883" y="4021164"/>
                <a:ext cx="3955314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83" y="4021164"/>
                <a:ext cx="3955314" cy="126618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035176" y="5346802"/>
                <a:ext cx="4854727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76" y="5346802"/>
                <a:ext cx="4854727" cy="126618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5784005" y="5346802"/>
            <a:ext cx="3194895" cy="1409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14" grpId="0"/>
      <p:bldP spid="2" grpId="0"/>
      <p:bldP spid="15" grpId="0"/>
      <p:bldP spid="5" grpId="0"/>
      <p:bldP spid="16" grpId="0" animBg="1"/>
      <p:bldP spid="24" grpId="0"/>
      <p:bldP spid="25" grpId="0"/>
      <p:bldP spid="27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Orthogonal Matrix (Operator)</a:t>
            </a:r>
          </a:p>
          <a:p>
            <a:pPr lvl="1"/>
            <a:r>
              <a:rPr lang="en-US" altLang="zh-TW" sz="2800" dirty="0"/>
              <a:t>Columns and rows are orthogonal unit vectors</a:t>
            </a:r>
          </a:p>
          <a:p>
            <a:pPr lvl="1"/>
            <a:r>
              <a:rPr lang="en-US" altLang="zh-TW" sz="2800" dirty="0"/>
              <a:t>Preserving norms, dot products</a:t>
            </a:r>
          </a:p>
          <a:p>
            <a:pPr lvl="1"/>
            <a:r>
              <a:rPr lang="en-US" altLang="zh-TW" sz="2800" dirty="0"/>
              <a:t>Its inverse is equal its transpose</a:t>
            </a:r>
          </a:p>
        </p:txBody>
      </p:sp>
    </p:spTree>
    <p:extLst>
      <p:ext uri="{BB962C8B-B14F-4D97-AF65-F5344CB8AC3E}">
        <p14:creationId xmlns:p14="http://schemas.microsoft.com/office/powerpoint/2010/main" val="423858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628650" y="3917658"/>
            <a:ext cx="7886700" cy="1776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71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are real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eigenvalues for symmetric matrices are always </a:t>
            </a:r>
            <a:r>
              <a:rPr lang="en-US" altLang="zh-TW" dirty="0">
                <a:solidFill>
                  <a:srgbClr val="0070C0"/>
                </a:solidFill>
              </a:rPr>
              <a:t>real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98780" y="2852942"/>
            <a:ext cx="44561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Consider 2 x 2 symmetric matrices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47" y="3421009"/>
            <a:ext cx="3303159" cy="10204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47" y="5277393"/>
            <a:ext cx="6349848" cy="45451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227206" y="5834909"/>
            <a:ext cx="697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symmetric matrices always have real eigenvalues.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609445" y="3570941"/>
            <a:ext cx="326243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400" dirty="0"/>
              <a:t>實係數多項式虛根共軛</a:t>
            </a:r>
          </a:p>
        </p:txBody>
      </p:sp>
      <p:sp>
        <p:nvSpPr>
          <p:cNvPr id="14" name="矩形 13"/>
          <p:cNvSpPr/>
          <p:nvPr/>
        </p:nvSpPr>
        <p:spPr>
          <a:xfrm>
            <a:off x="5588225" y="2632623"/>
            <a:ext cx="235684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How about more general cases?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2047684-BF17-4B79-9AA8-C27BC66263B1}"/>
                  </a:ext>
                </a:extLst>
              </p:cNvPr>
              <p:cNvSpPr txBox="1"/>
              <p:nvPr/>
            </p:nvSpPr>
            <p:spPr>
              <a:xfrm>
                <a:off x="1306547" y="4725160"/>
                <a:ext cx="52216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2047684-BF17-4B79-9AA8-C27BC6626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47" y="4725160"/>
                <a:ext cx="5221622" cy="369332"/>
              </a:xfrm>
              <a:prstGeom prst="rect">
                <a:avLst/>
              </a:prstGeom>
              <a:blipFill>
                <a:blip r:embed="rId4"/>
                <a:stretch>
                  <a:fillRect l="-9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2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 animBg="1"/>
      <p:bldP spid="1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Eigenvectors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768461" y="3961204"/>
            <a:ext cx="1338531" cy="1057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444117" y="3934860"/>
            <a:ext cx="1482347" cy="10841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29152" y="3954916"/>
            <a:ext cx="1486915" cy="1044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980753" y="2291540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53" y="2291540"/>
                <a:ext cx="20286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975870" y="3503973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70" y="3503973"/>
                <a:ext cx="42659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579718" y="3503973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718" y="3503973"/>
                <a:ext cx="43486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861499" y="4008980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499" y="4008980"/>
                <a:ext cx="471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01009" y="2906038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09" y="2906038"/>
                <a:ext cx="66302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039900" y="2276152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Factorization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71350" y="3482004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70456" y="4016230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67010" y="4464482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(dimension)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005420" y="4008981"/>
                <a:ext cx="44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20" y="4008981"/>
                <a:ext cx="44903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569369" y="4033595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369" y="4033595"/>
                <a:ext cx="45730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845874" y="3503973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74" y="3503973"/>
                <a:ext cx="44896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473950" y="4057408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50" y="4057408"/>
                <a:ext cx="77880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375" r="-312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049961" y="4042696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61" y="4042696"/>
                <a:ext cx="7788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332910" y="4039757"/>
                <a:ext cx="79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910" y="4039757"/>
                <a:ext cx="79893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160" r="-305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2600829" y="3188156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229603" y="3188156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229853" y="3157150"/>
            <a:ext cx="3750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874471" y="3411640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894465" y="3945150"/>
            <a:ext cx="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2744787" y="5435712"/>
            <a:ext cx="2215595" cy="6687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Independent</a:t>
            </a:r>
            <a:endParaRPr lang="zh-TW" altLang="en-US" sz="2800" dirty="0"/>
          </a:p>
        </p:txBody>
      </p:sp>
      <p:sp>
        <p:nvSpPr>
          <p:cNvPr id="35" name="橢圓 34"/>
          <p:cNvSpPr/>
          <p:nvPr/>
        </p:nvSpPr>
        <p:spPr>
          <a:xfrm>
            <a:off x="3428217" y="4623118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405438" y="4581583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293334" y="4589440"/>
            <a:ext cx="144392" cy="144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537441" y="4780532"/>
            <a:ext cx="143233" cy="655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6" idx="3"/>
          </p:cNvCxnSpPr>
          <p:nvPr/>
        </p:nvCxnSpPr>
        <p:spPr>
          <a:xfrm flipH="1">
            <a:off x="3863351" y="4704829"/>
            <a:ext cx="1563233" cy="683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7" idx="3"/>
          </p:cNvCxnSpPr>
          <p:nvPr/>
        </p:nvCxnSpPr>
        <p:spPr>
          <a:xfrm flipH="1">
            <a:off x="4152022" y="4712686"/>
            <a:ext cx="3162458" cy="659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989406" y="5418359"/>
            <a:ext cx="2215595" cy="668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orthogonal</a:t>
            </a:r>
            <a:endParaRPr lang="zh-TW" altLang="en-US" sz="2800" dirty="0"/>
          </a:p>
        </p:txBody>
      </p:sp>
      <p:sp>
        <p:nvSpPr>
          <p:cNvPr id="52" name="向右箭號 51"/>
          <p:cNvSpPr/>
          <p:nvPr/>
        </p:nvSpPr>
        <p:spPr>
          <a:xfrm>
            <a:off x="5124825" y="5435712"/>
            <a:ext cx="778803" cy="6687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733251" y="1944584"/>
            <a:ext cx="2666853" cy="688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 is symmetric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162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Eigenvectors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is symmetric. </a:t>
                </a:r>
              </a:p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are eigenvectors corresponding to eigenvalues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/>
          <p:cNvGrpSpPr/>
          <p:nvPr/>
        </p:nvGrpSpPr>
        <p:grpSpPr>
          <a:xfrm>
            <a:off x="3604986" y="3162599"/>
            <a:ext cx="4543816" cy="523220"/>
            <a:chOff x="3604986" y="3162599"/>
            <a:chExt cx="4543816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494019" y="3162599"/>
                  <a:ext cx="365478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altLang="zh-TW" sz="2800" dirty="0"/>
                    <a:t> and </a:t>
                  </a:r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zh-TW" sz="2800" dirty="0"/>
                    <a:t> are orthogonal.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019" y="3162599"/>
                  <a:ext cx="3654783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1628" r="-2167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向右箭號 8"/>
            <p:cNvSpPr/>
            <p:nvPr/>
          </p:nvSpPr>
          <p:spPr>
            <a:xfrm>
              <a:off x="3604986" y="3270606"/>
              <a:ext cx="740228" cy="300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391" y="4766630"/>
            <a:ext cx="1191941" cy="45168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939" y="4252394"/>
            <a:ext cx="3550662" cy="533841"/>
          </a:xfrm>
          <a:prstGeom prst="rect">
            <a:avLst/>
          </a:prstGeom>
        </p:spPr>
      </p:pic>
      <p:cxnSp>
        <p:nvCxnSpPr>
          <p:cNvPr id="13" name="直線單箭頭接點 12"/>
          <p:cNvCxnSpPr>
            <a:stCxn id="10" idx="3"/>
          </p:cNvCxnSpPr>
          <p:nvPr/>
        </p:nvCxnSpPr>
        <p:spPr>
          <a:xfrm flipV="1">
            <a:off x="2401332" y="4395649"/>
            <a:ext cx="675104" cy="596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 flipV="1">
            <a:off x="2362307" y="5002888"/>
            <a:ext cx="675104" cy="596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4939" y="5434353"/>
            <a:ext cx="3425177" cy="46988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082" y="5904233"/>
            <a:ext cx="3348068" cy="48876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671319" y="4117457"/>
            <a:ext cx="2262882" cy="61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990427" y="5297696"/>
            <a:ext cx="2262882" cy="61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479962" y="5832310"/>
            <a:ext cx="2262882" cy="61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890672" y="4610841"/>
            <a:ext cx="1749824" cy="1146701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8896" y="1970082"/>
            <a:ext cx="1870437" cy="8747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 is symmetric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3489828" y="2005782"/>
            <a:ext cx="1945629" cy="3490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flipH="1">
            <a:off x="3489828" y="2499376"/>
            <a:ext cx="1887334" cy="3490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958712" y="3256706"/>
            <a:ext cx="915546" cy="523220"/>
            <a:chOff x="738840" y="3172840"/>
            <a:chExt cx="915546" cy="523220"/>
          </a:xfrm>
        </p:grpSpPr>
        <p:sp>
          <p:nvSpPr>
            <p:cNvPr id="10" name="向右箭號 9"/>
            <p:cNvSpPr/>
            <p:nvPr/>
          </p:nvSpPr>
          <p:spPr>
            <a:xfrm flipH="1">
              <a:off x="738840" y="3279494"/>
              <a:ext cx="496446" cy="34909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346622" y="3172840"/>
              <a:ext cx="307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:</a:t>
              </a:r>
              <a:endParaRPr lang="zh-TW" altLang="en-US" sz="28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757814" y="3287483"/>
            <a:ext cx="117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simple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610637" y="2898567"/>
            <a:ext cx="408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 is an orthogonal matrix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617657" y="1947030"/>
                <a:ext cx="1999366" cy="87471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57" y="1947030"/>
                <a:ext cx="1999366" cy="8747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4144899" y="1573575"/>
            <a:ext cx="129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586175" y="1555161"/>
            <a:ext cx="129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P560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747175" y="3363988"/>
            <a:ext cx="408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 is a diagonal matrix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28753" y="4081015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53" y="4081015"/>
                <a:ext cx="1999366" cy="5954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144899" y="4138947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99" y="4138947"/>
                <a:ext cx="1999366" cy="5954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3105524" y="4111793"/>
            <a:ext cx="961301" cy="595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144899" y="4879941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99" y="4879941"/>
                <a:ext cx="1999366" cy="5954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3105524" y="4852787"/>
            <a:ext cx="961301" cy="595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271181" y="4942929"/>
            <a:ext cx="256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Diagonalization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108559" y="6124452"/>
            <a:ext cx="394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 consists of eigenvectors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876733" y="6126747"/>
            <a:ext cx="394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, D are eigenvalues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144899" y="5540539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99" y="5540539"/>
                <a:ext cx="1999366" cy="5954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617657" y="1293837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57" y="1293837"/>
                <a:ext cx="1999366" cy="5954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5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5" grpId="0" animBg="1"/>
      <p:bldP spid="19" grpId="0"/>
      <p:bldP spid="3" grpId="0"/>
      <p:bldP spid="20" grpId="0"/>
      <p:bldP spid="21" grpId="0" animBg="1"/>
      <p:bldP spid="22" grpId="0" animBg="1"/>
      <p:bldP spid="4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2674" y="4775354"/>
            <a:ext cx="5569153" cy="50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/>
              <a:t>1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dirty="0"/>
              <a:t>[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1  2 ]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/5} and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/>
              <a:t>2 </a:t>
            </a:r>
            <a:r>
              <a:rPr lang="en-US" altLang="zh-TW" sz="2400" dirty="0">
                <a:sym typeface="Symbol" pitchFamily="18" charset="2"/>
              </a:rPr>
              <a:t>= {</a:t>
            </a:r>
            <a:r>
              <a:rPr lang="en-US" altLang="zh-TW" sz="2400" dirty="0"/>
              <a:t>[ </a:t>
            </a:r>
            <a:r>
              <a:rPr lang="en-US" altLang="zh-TW" sz="2400" dirty="0">
                <a:sym typeface="Symbol" pitchFamily="18" charset="2"/>
              </a:rPr>
              <a:t>2  </a:t>
            </a:r>
            <a:r>
              <a:rPr lang="en-US" altLang="zh-TW" sz="2400" dirty="0"/>
              <a:t>1 ]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/5}</a:t>
            </a: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33195"/>
              </p:ext>
            </p:extLst>
          </p:nvPr>
        </p:nvGraphicFramePr>
        <p:xfrm>
          <a:off x="1473815" y="2310497"/>
          <a:ext cx="18240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3" imgW="901700" imgH="457200" progId="">
                  <p:embed/>
                </p:oleObj>
              </mc:Choice>
              <mc:Fallback>
                <p:oleObj name="Equation" r:id="rId3" imgW="901700" imgH="457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815" y="2310497"/>
                        <a:ext cx="1824038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556639"/>
              </p:ext>
            </p:extLst>
          </p:nvPr>
        </p:nvGraphicFramePr>
        <p:xfrm>
          <a:off x="4044187" y="5512139"/>
          <a:ext cx="42386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5" imgW="2082800" imgH="457200" progId="Equation.3">
                  <p:embed/>
                </p:oleObj>
              </mc:Choice>
              <mc:Fallback>
                <p:oleObj name="Equation" r:id="rId5" imgW="208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187" y="5512139"/>
                        <a:ext cx="42386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002674" y="3349396"/>
            <a:ext cx="45903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A has eigenvalues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dirty="0"/>
              <a:t>6 and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1</a:t>
            </a:r>
            <a:r>
              <a:rPr lang="en-US" altLang="zh-TW" sz="2400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29204" y="2408672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04" y="2408672"/>
                <a:ext cx="1999366" cy="5954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002674" y="3884789"/>
            <a:ext cx="77827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with corresponding </a:t>
            </a:r>
            <a:r>
              <a:rPr lang="en-US" altLang="zh-TW" sz="2400" dirty="0" err="1"/>
              <a:t>eigenspaces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baseline="-25000" dirty="0"/>
              <a:t>1 </a:t>
            </a:r>
            <a:r>
              <a:rPr lang="en-US" altLang="zh-TW" sz="2400" dirty="0">
                <a:sym typeface="Symbol" pitchFamily="18" charset="2"/>
              </a:rPr>
              <a:t>= Span{</a:t>
            </a:r>
            <a:r>
              <a:rPr lang="en-US" altLang="zh-TW" sz="2400" dirty="0"/>
              <a:t>[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1  2 ]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} and</a:t>
            </a:r>
          </a:p>
          <a:p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baseline="-25000" dirty="0"/>
              <a:t>2 </a:t>
            </a:r>
            <a:r>
              <a:rPr lang="en-US" altLang="zh-TW" sz="2400" dirty="0">
                <a:sym typeface="Symbol" pitchFamily="18" charset="2"/>
              </a:rPr>
              <a:t>= Span{</a:t>
            </a:r>
            <a:r>
              <a:rPr lang="en-US" altLang="zh-TW" sz="2400" dirty="0"/>
              <a:t>[ 2  1 ]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}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571827" y="2066399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27" y="2066399"/>
                <a:ext cx="1999366" cy="59547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右箭號 15"/>
          <p:cNvSpPr/>
          <p:nvPr/>
        </p:nvSpPr>
        <p:spPr>
          <a:xfrm>
            <a:off x="5832179" y="2408672"/>
            <a:ext cx="662642" cy="595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71827" y="2811518"/>
                <a:ext cx="1999366" cy="55258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27" y="2811518"/>
                <a:ext cx="1999366" cy="55258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901078" y="4558681"/>
            <a:ext cx="175352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orthogonal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4" idx="1"/>
          </p:cNvCxnSpPr>
          <p:nvPr/>
        </p:nvCxnSpPr>
        <p:spPr>
          <a:xfrm flipH="1" flipV="1">
            <a:off x="3450869" y="4487176"/>
            <a:ext cx="3450209" cy="3023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" idx="1"/>
          </p:cNvCxnSpPr>
          <p:nvPr/>
        </p:nvCxnSpPr>
        <p:spPr>
          <a:xfrm flipH="1" flipV="1">
            <a:off x="6581328" y="4300287"/>
            <a:ext cx="319750" cy="4892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5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5" grpId="0" animBg="1"/>
      <p:bldP spid="16" grpId="0" animBg="1"/>
      <p:bldP spid="12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166848" y="2341314"/>
                <a:ext cx="3614647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848" y="2341314"/>
                <a:ext cx="3614647" cy="1459887"/>
              </a:xfrm>
              <a:prstGeom prst="rect">
                <a:avLst/>
              </a:prstGeom>
              <a:blipFill rotWithShape="0">
                <a:blip r:embed="rId2"/>
                <a:stretch>
                  <a:fillRect r="-3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2" y="909531"/>
            <a:ext cx="2311400" cy="1104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5036" y="2238441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dirty="0"/>
              <a:t>2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035" y="3578975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-18073" y="2510028"/>
                <a:ext cx="4132035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Eigenspace: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73" y="2510028"/>
                <a:ext cx="4132035" cy="1068947"/>
              </a:xfrm>
              <a:prstGeom prst="rect">
                <a:avLst/>
              </a:prstGeom>
              <a:blipFill rotWithShape="0">
                <a:blip r:embed="rId4"/>
                <a:stretch>
                  <a:fillRect l="-22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0" y="3948261"/>
                <a:ext cx="3310735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Eigenspace: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8261"/>
                <a:ext cx="3310735" cy="1068947"/>
              </a:xfrm>
              <a:prstGeom prst="rect">
                <a:avLst/>
              </a:prstGeom>
              <a:blipFill rotWithShape="0">
                <a:blip r:embed="rId5"/>
                <a:stretch>
                  <a:fillRect l="-2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6025510" y="1533552"/>
            <a:ext cx="241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 is an orthogonal </a:t>
            </a:r>
          </a:p>
          <a:p>
            <a:pPr algn="ctr"/>
            <a:r>
              <a:rPr lang="en-US" altLang="zh-TW" sz="2400" dirty="0"/>
              <a:t>matrix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421885" y="965059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85" y="965059"/>
                <a:ext cx="1999366" cy="5954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56810" y="961307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810" y="961307"/>
                <a:ext cx="1999366" cy="5954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向右箭號 22"/>
          <p:cNvSpPr/>
          <p:nvPr/>
        </p:nvSpPr>
        <p:spPr>
          <a:xfrm>
            <a:off x="5517162" y="961307"/>
            <a:ext cx="662642" cy="5954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4075045" y="2881974"/>
            <a:ext cx="1091803" cy="3785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008517" y="2099682"/>
            <a:ext cx="1266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Gram-</a:t>
            </a:r>
          </a:p>
          <a:p>
            <a:r>
              <a:rPr lang="en-US" altLang="zh-TW" sz="2400" dirty="0">
                <a:sym typeface="Symbol" pitchFamily="18" charset="2"/>
              </a:rPr>
              <a:t>Schmidt </a:t>
            </a:r>
            <a:endParaRPr lang="zh-TW" altLang="en-US" sz="2400" dirty="0"/>
          </a:p>
        </p:txBody>
      </p:sp>
      <p:sp>
        <p:nvSpPr>
          <p:cNvPr id="27" name="向右箭號 26"/>
          <p:cNvSpPr/>
          <p:nvPr/>
        </p:nvSpPr>
        <p:spPr>
          <a:xfrm>
            <a:off x="3230861" y="4329817"/>
            <a:ext cx="1935987" cy="3785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072578" y="3269408"/>
            <a:ext cx="11997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normalization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233500" y="3775497"/>
                <a:ext cx="2340191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00" y="3775497"/>
                <a:ext cx="2340191" cy="1459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3156982" y="4628227"/>
            <a:ext cx="2115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normalization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446325" y="5305462"/>
                <a:ext cx="3589701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25" y="5305462"/>
                <a:ext cx="3589701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920965" y="73928"/>
            <a:ext cx="7121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u="sng" dirty="0"/>
              <a:t>Example of Diagonalization of Symmetric Matrix</a:t>
            </a:r>
            <a:endParaRPr lang="zh-TW" altLang="en-US" sz="2800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10865" y="5457953"/>
                <a:ext cx="206223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865" y="5457953"/>
                <a:ext cx="2062231" cy="9766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1572262" y="3486596"/>
            <a:ext cx="245343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orthogonal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781984" y="2116455"/>
            <a:ext cx="192440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Intendent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03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1" grpId="0"/>
      <p:bldP spid="13" grpId="0"/>
      <p:bldP spid="14" grpId="0"/>
      <p:bldP spid="16" grpId="0"/>
      <p:bldP spid="19" grpId="0"/>
      <p:bldP spid="21" grpId="0" animBg="1"/>
      <p:bldP spid="22" grpId="0" animBg="1"/>
      <p:bldP spid="23" grpId="0" animBg="1"/>
      <p:bldP spid="24" grpId="0" animBg="1"/>
      <p:bldP spid="26" grpId="0"/>
      <p:bldP spid="27" grpId="0" animBg="1"/>
      <p:bldP spid="28" grpId="0"/>
      <p:bldP spid="29" grpId="0"/>
      <p:bldP spid="31" grpId="0"/>
      <p:bldP spid="32" grpId="0"/>
      <p:bldP spid="36" grpId="0"/>
      <p:bldP spid="25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378896" y="1947030"/>
            <a:ext cx="6238127" cy="901444"/>
            <a:chOff x="1378896" y="1947030"/>
            <a:chExt cx="6238127" cy="901444"/>
          </a:xfrm>
        </p:grpSpPr>
        <p:sp>
          <p:nvSpPr>
            <p:cNvPr id="4" name="矩形 3"/>
            <p:cNvSpPr/>
            <p:nvPr/>
          </p:nvSpPr>
          <p:spPr>
            <a:xfrm>
              <a:off x="1378896" y="1970082"/>
              <a:ext cx="1870437" cy="87471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A is symmetric</a:t>
              </a:r>
              <a:endParaRPr lang="zh-TW" altLang="en-US" sz="2800" dirty="0"/>
            </a:p>
          </p:txBody>
        </p:sp>
        <p:sp>
          <p:nvSpPr>
            <p:cNvPr id="5" name="向右箭號 4"/>
            <p:cNvSpPr/>
            <p:nvPr/>
          </p:nvSpPr>
          <p:spPr>
            <a:xfrm>
              <a:off x="3489828" y="2005782"/>
              <a:ext cx="1945629" cy="34909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向右箭號 5"/>
            <p:cNvSpPr/>
            <p:nvPr/>
          </p:nvSpPr>
          <p:spPr>
            <a:xfrm flipH="1">
              <a:off x="3489828" y="2499376"/>
              <a:ext cx="1887334" cy="34909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617657" y="1947030"/>
                  <a:ext cx="1999366" cy="87471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2800" dirty="0">
                            <a:latin typeface="Cambria Math" panose="02040503050406030204" pitchFamily="18" charset="0"/>
                          </a:rPr>
                          <m:t>D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657" y="1947030"/>
                  <a:ext cx="1999366" cy="8747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/>
          <p:cNvSpPr/>
          <p:nvPr/>
        </p:nvSpPr>
        <p:spPr>
          <a:xfrm>
            <a:off x="786961" y="4453362"/>
            <a:ext cx="78966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Finding an orthonormal basis consisting of eigenvectors of </a:t>
            </a:r>
            <a:r>
              <a:rPr lang="en-US" altLang="zh-TW" sz="2400" i="1" dirty="0"/>
              <a:t>A</a:t>
            </a:r>
            <a:br>
              <a:rPr lang="en-US" altLang="zh-TW" sz="2400" i="1" dirty="0"/>
            </a:br>
            <a:r>
              <a:rPr lang="en-US" altLang="zh-TW" sz="2400" dirty="0">
                <a:sym typeface="Symbol" pitchFamily="18" charset="2"/>
              </a:rPr>
              <a:t>  (1) Compute all distinct eigenvalues </a:t>
            </a:r>
            <a:r>
              <a:rPr lang="en-US" altLang="zh-TW" sz="2400" baseline="-25000" dirty="0"/>
              <a:t>1</a:t>
            </a:r>
            <a:r>
              <a:rPr lang="en-US" altLang="zh-TW" sz="2400" dirty="0">
                <a:sym typeface="Symbol" pitchFamily="18" charset="2"/>
              </a:rPr>
              <a:t>,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 pitchFamily="18" charset="2"/>
              </a:rPr>
              <a:t>,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MT Extra" pitchFamily="18" charset="2"/>
              </a:rPr>
              <a:t>,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i="1" baseline="-25000" dirty="0"/>
              <a:t>k</a:t>
            </a:r>
            <a:r>
              <a:rPr lang="en-US" altLang="zh-TW" sz="2400" dirty="0"/>
              <a:t> of </a:t>
            </a:r>
            <a:r>
              <a:rPr lang="en-US" altLang="zh-TW" sz="2400" i="1" dirty="0"/>
              <a:t>A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(2) Determine the corresponding </a:t>
            </a:r>
            <a:r>
              <a:rPr lang="en-US" altLang="zh-TW" sz="2400" dirty="0" err="1"/>
              <a:t>eigenspaces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baseline="-25000" dirty="0"/>
              <a:t>1</a:t>
            </a:r>
            <a:r>
              <a:rPr lang="en-US" altLang="zh-TW" sz="2400" dirty="0">
                <a:sym typeface="Symbol" pitchFamily="18" charset="2"/>
              </a:rPr>
              <a:t>,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 pitchFamily="18" charset="2"/>
              </a:rPr>
              <a:t>,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MT Extra" pitchFamily="18" charset="2"/>
              </a:rPr>
              <a:t>,</a:t>
            </a:r>
            <a:r>
              <a:rPr lang="en-US" altLang="zh-TW" sz="2400" dirty="0"/>
              <a:t> </a:t>
            </a:r>
            <a:r>
              <a:rPr lang="en-US" altLang="zh-TW" sz="2400" dirty="0" err="1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i="1" baseline="-25000" dirty="0" err="1"/>
              <a:t>k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(3) Get an orthonormal basis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baseline="-25000" dirty="0">
                <a:sym typeface="Symbol" pitchFamily="18" charset="2"/>
              </a:rPr>
              <a:t> 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/>
              <a:t> for each </a:t>
            </a:r>
            <a:r>
              <a:rPr lang="en-US" altLang="zh-TW" sz="2400" dirty="0" err="1">
                <a:latin typeface="Script MT Bold" pitchFamily="66" charset="0"/>
                <a:sym typeface="Symbol" pitchFamily="18" charset="2"/>
              </a:rPr>
              <a:t>E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(4)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sz="2400" dirty="0"/>
              <a:t> =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 </a:t>
            </a:r>
            <a:r>
              <a:rPr lang="en-US" altLang="zh-TW" sz="2400" baseline="-25000" dirty="0"/>
              <a:t>1</a:t>
            </a:r>
            <a:r>
              <a:rPr lang="en-US" altLang="zh-TW" sz="2400" dirty="0">
                <a:sym typeface="Symbol" pitchFamily="18" charset="2"/>
              </a:rPr>
              <a:t>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 B 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 pitchFamily="18" charset="2"/>
              </a:rPr>
              <a:t></a:t>
            </a:r>
            <a:r>
              <a:rPr lang="en-US" altLang="zh-TW" sz="2400" dirty="0">
                <a:latin typeface="Academy Engraved LET" pitchFamily="2" charset="0"/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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 B </a:t>
            </a:r>
            <a:r>
              <a:rPr lang="en-US" altLang="zh-TW" sz="2400" i="1" baseline="-25000" dirty="0"/>
              <a:t>k</a:t>
            </a:r>
            <a:r>
              <a:rPr lang="en-US" altLang="zh-TW" sz="2400" dirty="0"/>
              <a:t> is an orthonormal basis for </a:t>
            </a:r>
            <a:r>
              <a:rPr lang="en-US" altLang="zh-TW" sz="2400" i="1" dirty="0"/>
              <a:t>A</a:t>
            </a:r>
            <a:r>
              <a:rPr lang="en-US" altLang="zh-TW" sz="2400" dirty="0"/>
              <a:t>. 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78896" y="3704412"/>
            <a:ext cx="394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 consists of eigenvectors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47070" y="3706707"/>
            <a:ext cx="394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, D are eigenvalues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21004" y="1370866"/>
            <a:ext cx="408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 is an orthogonal matrix</a:t>
            </a:r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914587" y="4919828"/>
            <a:ext cx="7472856" cy="30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49872" y="5272015"/>
            <a:ext cx="7472856" cy="30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14587" y="5656091"/>
            <a:ext cx="7472856" cy="301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49872" y="5968067"/>
            <a:ext cx="7472856" cy="47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617657" y="2914045"/>
                <a:ext cx="1999366" cy="59547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8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57" y="2914045"/>
                <a:ext cx="1999366" cy="5954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8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07594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628650" y="1825625"/>
            <a:ext cx="7886700" cy="1776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7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 of </a:t>
            </a:r>
            <a:br>
              <a:rPr lang="en-US" altLang="zh-TW" dirty="0"/>
            </a:br>
            <a:r>
              <a:rPr lang="en-US" altLang="zh-TW" dirty="0"/>
              <a:t>Symmetric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257967" y="5477243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67" y="5477243"/>
                <a:ext cx="32784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239291" y="5546692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91" y="5546692"/>
                <a:ext cx="92115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36446" y="2535956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446" y="2535956"/>
                <a:ext cx="1129540" cy="6219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31750" y="2571878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750" y="2571878"/>
                <a:ext cx="1722844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874077" y="5570646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1488371" y="4122680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200000" flipH="1" flipV="1">
            <a:off x="5562035" y="4194428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295592" y="2685324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149577" y="2210692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577" y="2210692"/>
                <a:ext cx="841704" cy="463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973787" y="3831776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87" y="3831776"/>
                <a:ext cx="37330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586285" y="3831776"/>
                <a:ext cx="7814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85" y="3831776"/>
                <a:ext cx="781496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876093" y="4279912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93172" y="4279911"/>
            <a:ext cx="146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Properly selected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40274" y="2973979"/>
            <a:ext cx="1460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simple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325198" y="4887897"/>
                <a:ext cx="2490461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𝑃𝐷</m:t>
                      </m:r>
                      <m:sSup>
                        <m:s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98" y="4887897"/>
                <a:ext cx="2490461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49705" y="3640069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05" y="3640069"/>
                <a:ext cx="1047514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96291" y="3633580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291" y="3633580"/>
                <a:ext cx="1047514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060943" y="2038993"/>
                <a:ext cx="1047514" cy="64633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943" y="2038993"/>
                <a:ext cx="1047514" cy="6463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3201686" y="3514184"/>
            <a:ext cx="2880540" cy="965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Eigenvectors form the good system</a:t>
            </a:r>
            <a:endParaRPr lang="zh-TW" altLang="en-US" sz="2800" dirty="0"/>
          </a:p>
        </p:txBody>
      </p:sp>
      <p:sp>
        <p:nvSpPr>
          <p:cNvPr id="13" name="向右箭號 12"/>
          <p:cNvSpPr/>
          <p:nvPr/>
        </p:nvSpPr>
        <p:spPr>
          <a:xfrm>
            <a:off x="6130184" y="3809942"/>
            <a:ext cx="785008" cy="425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flipH="1">
            <a:off x="2367780" y="3784404"/>
            <a:ext cx="798206" cy="425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165986" y="5961824"/>
            <a:ext cx="281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A is symmetric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" y="1932620"/>
            <a:ext cx="2167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Orthonormal  basis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4696003" y="879238"/>
            <a:ext cx="4600575" cy="1108459"/>
            <a:chOff x="4696003" y="879238"/>
            <a:chExt cx="4600575" cy="110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4696003" y="879238"/>
                  <a:ext cx="46005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003" y="879238"/>
                  <a:ext cx="4600575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5342962" y="1592079"/>
                  <a:ext cx="7756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962" y="1592079"/>
                  <a:ext cx="77566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688" r="-234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6424516" y="1592079"/>
                  <a:ext cx="7827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516" y="1592079"/>
                  <a:ext cx="782778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469" r="-3125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7937659" y="1618365"/>
                  <a:ext cx="7957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659" y="1618365"/>
                  <a:ext cx="795794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580" r="-2290"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單箭頭接點 32"/>
            <p:cNvCxnSpPr>
              <a:endCxn id="30" idx="0"/>
            </p:cNvCxnSpPr>
            <p:nvPr/>
          </p:nvCxnSpPr>
          <p:spPr>
            <a:xfrm flipH="1">
              <a:off x="5730793" y="1306147"/>
              <a:ext cx="95999" cy="2859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H="1">
              <a:off x="6715125" y="1289816"/>
              <a:ext cx="78047" cy="3285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H="1">
              <a:off x="8299571" y="1275742"/>
              <a:ext cx="66250" cy="3600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手繪多邊形 37"/>
          <p:cNvSpPr/>
          <p:nvPr/>
        </p:nvSpPr>
        <p:spPr>
          <a:xfrm>
            <a:off x="2146300" y="2248576"/>
            <a:ext cx="948075" cy="507324"/>
          </a:xfrm>
          <a:custGeom>
            <a:avLst/>
            <a:gdLst>
              <a:gd name="connsiteX0" fmla="*/ 736600 w 948075"/>
              <a:gd name="connsiteY0" fmla="*/ 507324 h 507324"/>
              <a:gd name="connsiteX1" fmla="*/ 901700 w 948075"/>
              <a:gd name="connsiteY1" fmla="*/ 24724 h 507324"/>
              <a:gd name="connsiteX2" fmla="*/ 0 w 948075"/>
              <a:gd name="connsiteY2" fmla="*/ 113624 h 50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075" h="507324">
                <a:moveTo>
                  <a:pt x="736600" y="507324"/>
                </a:moveTo>
                <a:cubicBezTo>
                  <a:pt x="880533" y="298832"/>
                  <a:pt x="1024467" y="90341"/>
                  <a:pt x="901700" y="24724"/>
                </a:cubicBezTo>
                <a:cubicBezTo>
                  <a:pt x="778933" y="-40893"/>
                  <a:pt x="389466" y="36365"/>
                  <a:pt x="0" y="113624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8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13" grpId="0" animBg="1"/>
      <p:bldP spid="26" grpId="0" animBg="1"/>
      <p:bldP spid="27" grpId="0"/>
      <p:bldP spid="28" grpId="0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Spectral Decomposition</a:t>
            </a:r>
            <a:endParaRPr lang="zh-TW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05081" y="3478163"/>
            <a:ext cx="7014613" cy="50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/>
              <a:t>= </a:t>
            </a:r>
            <a:r>
              <a:rPr lang="en-US" altLang="zh-TW" sz="2400" dirty="0">
                <a:sym typeface="Symbol" pitchFamily="18" charset="2"/>
              </a:rPr>
              <a:t>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i="1" dirty="0"/>
              <a:t>P</a:t>
            </a:r>
            <a:r>
              <a:rPr lang="en-US" altLang="zh-TW" sz="2400" b="1" dirty="0"/>
              <a:t>e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i="1" dirty="0"/>
              <a:t>P</a:t>
            </a:r>
            <a:r>
              <a:rPr lang="en-US" altLang="zh-TW" sz="2400" b="1" dirty="0"/>
              <a:t>e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i="1" dirty="0" err="1"/>
              <a:t>P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dirty="0"/>
              <a:t>P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= 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b="1" dirty="0"/>
              <a:t>u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dirty="0"/>
              <a:t>P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89463" y="2086665"/>
            <a:ext cx="7168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Let </a:t>
            </a:r>
            <a:r>
              <a:rPr lang="en-US" altLang="zh-TW" sz="2400" i="1" dirty="0"/>
              <a:t>P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[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b="1" dirty="0"/>
              <a:t>u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 and </a:t>
            </a:r>
            <a:r>
              <a:rPr lang="en-US" altLang="zh-TW" sz="2400" i="1" dirty="0"/>
              <a:t>D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diag</a:t>
            </a:r>
            <a:r>
              <a:rPr lang="en-US" altLang="zh-TW" sz="2400" dirty="0">
                <a:sym typeface="Symbol" pitchFamily="18" charset="2"/>
              </a:rPr>
              <a:t>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].</a:t>
            </a:r>
            <a:endParaRPr lang="en-US" altLang="zh-TW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81400" y="1625000"/>
            <a:ext cx="25681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Orthonormal basis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81" y="4102994"/>
            <a:ext cx="7890767" cy="1962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05081" y="6077242"/>
                <a:ext cx="3484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81" y="6077242"/>
                <a:ext cx="348454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2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59594" y="5347340"/>
                <a:ext cx="506437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594" y="5347340"/>
                <a:ext cx="50643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216894" y="5347340"/>
                <a:ext cx="506437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94" y="5347340"/>
                <a:ext cx="50643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979019" y="5360167"/>
                <a:ext cx="506437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019" y="5360167"/>
                <a:ext cx="50643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16062" y="6077242"/>
                <a:ext cx="2106474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symmetric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062" y="6077242"/>
                <a:ext cx="210647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202" t="-25806" r="-7803" b="-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17774" y="2090530"/>
            <a:ext cx="137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 A</a:t>
            </a:r>
            <a:r>
              <a:rPr lang="en-US" altLang="zh-TW" sz="2400" dirty="0"/>
              <a:t> = </a:t>
            </a:r>
            <a:r>
              <a:rPr lang="en-US" altLang="zh-TW" sz="2400" i="1" dirty="0"/>
              <a:t>PDP</a:t>
            </a:r>
            <a:r>
              <a:rPr lang="en-US" altLang="zh-TW" sz="2400" i="1" baseline="40000" dirty="0">
                <a:sym typeface="Symbol" pitchFamily="18" charset="2"/>
              </a:rPr>
              <a:t>T 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62619" y="2761831"/>
            <a:ext cx="3471400" cy="502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/>
              <a:t>= </a:t>
            </a:r>
            <a:r>
              <a:rPr lang="en-US" altLang="zh-TW" sz="2400" i="1" dirty="0"/>
              <a:t>P</a:t>
            </a:r>
            <a:r>
              <a:rPr lang="en-US" altLang="zh-TW" sz="2400" dirty="0">
                <a:sym typeface="Symbol" pitchFamily="18" charset="2"/>
              </a:rPr>
              <a:t>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b="1" dirty="0"/>
              <a:t>e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b="1" dirty="0"/>
              <a:t>e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</a:t>
            </a:r>
            <a:r>
              <a:rPr lang="en-US" altLang="zh-TW" sz="2400" i="1" dirty="0"/>
              <a:t>P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</a:p>
        </p:txBody>
      </p:sp>
      <p:sp>
        <p:nvSpPr>
          <p:cNvPr id="15" name="矩形 14"/>
          <p:cNvSpPr/>
          <p:nvPr/>
        </p:nvSpPr>
        <p:spPr>
          <a:xfrm>
            <a:off x="4516062" y="3478386"/>
            <a:ext cx="3303631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414462" y="4722731"/>
            <a:ext cx="4281386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0" grpId="0"/>
      <p:bldP spid="11" grpId="0" animBg="1"/>
      <p:bldP spid="12" grpId="0" animBg="1"/>
      <p:bldP spid="13" grpId="0" animBg="1"/>
      <p:bldP spid="14" grpId="0" animBg="1"/>
      <p:bldP spid="3" grpId="0"/>
      <p:bldP spid="4" grpId="0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Spectral Decomposition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0656" y="1775916"/>
            <a:ext cx="1826526" cy="57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i="1" dirty="0"/>
              <a:t>    A</a:t>
            </a:r>
            <a:r>
              <a:rPr lang="en-US" altLang="zh-TW" sz="2800" dirty="0"/>
              <a:t> = </a:t>
            </a:r>
            <a:r>
              <a:rPr lang="en-US" altLang="zh-TW" sz="2800" i="1" dirty="0"/>
              <a:t>PDP</a:t>
            </a:r>
            <a:r>
              <a:rPr lang="en-US" altLang="zh-TW" sz="2800" i="1" baseline="40000" dirty="0">
                <a:sym typeface="Symbol" pitchFamily="18" charset="2"/>
              </a:rPr>
              <a:t>T </a:t>
            </a:r>
          </a:p>
        </p:txBody>
      </p:sp>
      <p:sp>
        <p:nvSpPr>
          <p:cNvPr id="5" name="矩形 4"/>
          <p:cNvSpPr/>
          <p:nvPr/>
        </p:nvSpPr>
        <p:spPr>
          <a:xfrm>
            <a:off x="2217182" y="1832533"/>
            <a:ext cx="6601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Let </a:t>
            </a:r>
            <a:r>
              <a:rPr lang="en-US" altLang="zh-TW" sz="2400" i="1" dirty="0"/>
              <a:t>P</a:t>
            </a:r>
            <a:r>
              <a:rPr lang="en-US" altLang="zh-TW" sz="2400" dirty="0"/>
              <a:t> = </a:t>
            </a:r>
            <a:r>
              <a:rPr lang="en-US" altLang="zh-TW" sz="2400" dirty="0">
                <a:sym typeface="Symbol" pitchFamily="18" charset="2"/>
              </a:rPr>
              <a:t>[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b="1" dirty="0"/>
              <a:t>u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b="1" dirty="0"/>
              <a:t>u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 and </a:t>
            </a:r>
            <a:r>
              <a:rPr lang="en-US" altLang="zh-TW" sz="2400" i="1" dirty="0"/>
              <a:t>D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diag</a:t>
            </a:r>
            <a:r>
              <a:rPr lang="en-US" altLang="zh-TW" sz="2400" dirty="0">
                <a:sym typeface="Symbol" pitchFamily="18" charset="2"/>
              </a:rPr>
              <a:t>[ 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 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dirty="0">
                <a:sym typeface="Symbol" pitchFamily="18" charset="2"/>
              </a:rPr>
              <a:t>  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].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87421" y="2485751"/>
                <a:ext cx="4072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1" y="2485751"/>
                <a:ext cx="407278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531" y="2915761"/>
            <a:ext cx="3686175" cy="5524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21" y="3644059"/>
            <a:ext cx="2520505" cy="588445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2247673" y="4169957"/>
            <a:ext cx="6915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926" y="3628718"/>
            <a:ext cx="1885950" cy="6191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421" y="4401431"/>
            <a:ext cx="2600325" cy="638175"/>
          </a:xfrm>
          <a:prstGeom prst="rect">
            <a:avLst/>
          </a:prstGeom>
        </p:spPr>
      </p:pic>
      <p:cxnSp>
        <p:nvCxnSpPr>
          <p:cNvPr id="15" name="直線接點 14"/>
          <p:cNvCxnSpPr/>
          <p:nvPr/>
        </p:nvCxnSpPr>
        <p:spPr>
          <a:xfrm>
            <a:off x="2287583" y="5023369"/>
            <a:ext cx="6915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5175" y="4490336"/>
            <a:ext cx="638175" cy="5048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403" y="5121308"/>
            <a:ext cx="4924425" cy="69532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403" y="5896835"/>
            <a:ext cx="5553075" cy="60960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633354" y="1396715"/>
            <a:ext cx="25681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Orthonormal basis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4585129" y="3695991"/>
            <a:ext cx="808748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626028" y="5224637"/>
            <a:ext cx="1353097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059892" y="5282099"/>
            <a:ext cx="1626407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704557" y="5282099"/>
            <a:ext cx="1626407" cy="50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19269" y="5919961"/>
            <a:ext cx="1340624" cy="58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110276" y="5894343"/>
            <a:ext cx="1728423" cy="58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11439" y="5931712"/>
            <a:ext cx="1049390" cy="58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885539" y="5987277"/>
            <a:ext cx="1049390" cy="58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21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Spectral Decomposition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68780" y="2380130"/>
                <a:ext cx="199856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80" y="2380130"/>
                <a:ext cx="1998560" cy="615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3930650" y="2470775"/>
            <a:ext cx="458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spectrum decomposition.</a:t>
            </a:r>
            <a:endParaRPr lang="zh-TW" altLang="en-US" sz="2400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82060" y="3475051"/>
            <a:ext cx="4010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Eigenvalues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dirty="0"/>
              <a:t>5 and </a:t>
            </a:r>
            <a:r>
              <a:rPr lang="en-US" altLang="zh-TW" sz="2400" dirty="0">
                <a:sym typeface="Symbol" pitchFamily="18" charset="2"/>
              </a:rPr>
              <a:t>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</a:t>
            </a:r>
            <a:r>
              <a:rPr lang="en-US" altLang="zh-TW" sz="2400" dirty="0"/>
              <a:t>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2060" y="4253582"/>
                <a:ext cx="4572000" cy="16919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sz="2400" dirty="0">
                    <a:sym typeface="Symbol" pitchFamily="18" charset="2"/>
                  </a:rPr>
                  <a:t>An orthonormal basis consisting of eigenvectors of </a:t>
                </a:r>
                <a:r>
                  <a:rPr lang="en-US" altLang="zh-TW" sz="2400" i="1" dirty="0">
                    <a:sym typeface="Symbol" pitchFamily="18" charset="2"/>
                  </a:rPr>
                  <a:t>A</a:t>
                </a:r>
                <a:r>
                  <a:rPr lang="en-US" altLang="zh-TW" sz="2400" dirty="0">
                    <a:sym typeface="Symbol" pitchFamily="18" charset="2"/>
                  </a:rPr>
                  <a:t>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−2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sym typeface="Symbol" pitchFamily="18" charset="2"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60" y="4253582"/>
                <a:ext cx="4572000" cy="1691938"/>
              </a:xfrm>
              <a:prstGeom prst="rect">
                <a:avLst/>
              </a:prstGeom>
              <a:blipFill rotWithShape="0">
                <a:blip r:embed="rId3"/>
                <a:stretch>
                  <a:fillRect l="-2133" t="-2888" r="-10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294219" y="5944219"/>
                <a:ext cx="4474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219" y="5944219"/>
                <a:ext cx="44743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474948" y="5944218"/>
                <a:ext cx="4557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948" y="5944218"/>
                <a:ext cx="45570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353439" y="6212851"/>
                <a:ext cx="22226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439" y="6212851"/>
                <a:ext cx="222266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740" r="-82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334030" y="2994325"/>
                <a:ext cx="3181320" cy="1440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30" y="2994325"/>
                <a:ext cx="3181320" cy="14407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315339" y="4504805"/>
                <a:ext cx="2737096" cy="1440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39" y="4504805"/>
                <a:ext cx="2737096" cy="14407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819900" y="2932440"/>
            <a:ext cx="1866900" cy="1572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776948" y="4431772"/>
            <a:ext cx="1866900" cy="1572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2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  <p:bldP spid="16" grpId="0"/>
      <p:bldP spid="17" grpId="0"/>
      <p:bldP spid="4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Any symmetric matrix </a:t>
            </a:r>
          </a:p>
          <a:p>
            <a:pPr lvl="1"/>
            <a:r>
              <a:rPr lang="en-US" altLang="zh-TW" sz="2800" dirty="0"/>
              <a:t>has only real eigenvalues </a:t>
            </a:r>
          </a:p>
          <a:p>
            <a:pPr lvl="1"/>
            <a:r>
              <a:rPr lang="en-US" altLang="zh-TW" sz="2800" dirty="0"/>
              <a:t>has orthogonal eigenvectors.</a:t>
            </a:r>
          </a:p>
          <a:p>
            <a:pPr lvl="1"/>
            <a:r>
              <a:rPr lang="en-US" altLang="zh-TW" sz="2800" dirty="0"/>
              <a:t>is always diagonalizable </a:t>
            </a:r>
          </a:p>
          <a:p>
            <a:pPr lvl="1"/>
            <a:endParaRPr lang="zh-TW" altLang="en-US" sz="2800" dirty="0"/>
          </a:p>
        </p:txBody>
      </p:sp>
      <p:grpSp>
        <p:nvGrpSpPr>
          <p:cNvPr id="5" name="群組 4"/>
          <p:cNvGrpSpPr/>
          <p:nvPr/>
        </p:nvGrpSpPr>
        <p:grpSpPr>
          <a:xfrm>
            <a:off x="805691" y="4310033"/>
            <a:ext cx="7532618" cy="1217364"/>
            <a:chOff x="606829" y="4232760"/>
            <a:chExt cx="7532618" cy="1217364"/>
          </a:xfrm>
        </p:grpSpPr>
        <p:sp>
          <p:nvSpPr>
            <p:cNvPr id="14" name="矩形 13"/>
            <p:cNvSpPr/>
            <p:nvPr/>
          </p:nvSpPr>
          <p:spPr>
            <a:xfrm>
              <a:off x="606829" y="4232760"/>
              <a:ext cx="2372859" cy="6415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A is symmetric</a:t>
              </a:r>
              <a:endParaRPr lang="zh-TW" altLang="en-US" sz="2800" dirty="0"/>
            </a:p>
          </p:txBody>
        </p:sp>
        <p:sp>
          <p:nvSpPr>
            <p:cNvPr id="17" name="左-右雙向箭號 16"/>
            <p:cNvSpPr/>
            <p:nvPr/>
          </p:nvSpPr>
          <p:spPr>
            <a:xfrm>
              <a:off x="3018725" y="4282929"/>
              <a:ext cx="771087" cy="568324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3828848" y="4255774"/>
              <a:ext cx="4310599" cy="1194350"/>
              <a:chOff x="3828848" y="4255774"/>
              <a:chExt cx="4310599" cy="1194350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3828848" y="4926904"/>
                <a:ext cx="43105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P is an orthogonal matrix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3828849" y="4255774"/>
                    <a:ext cx="1999366" cy="595479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TW" sz="2800" dirty="0">
                              <a:latin typeface="Cambria Math" panose="02040503050406030204" pitchFamily="18" charset="0"/>
                            </a:rPr>
                            <m:t>D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8849" y="4255774"/>
                    <a:ext cx="1999366" cy="59547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5965386" y="4269351"/>
                    <a:ext cx="1999366" cy="595479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sty m:val="p"/>
                            </m:rPr>
                            <a:rPr lang="en-US" altLang="zh-TW" sz="2800" dirty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1" dirty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5386" y="4269351"/>
                    <a:ext cx="1999366" cy="59547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5316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56364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Diagonalization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By induction on 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i="1" dirty="0"/>
              <a:t>n</a:t>
            </a:r>
            <a:r>
              <a:rPr lang="en-US" altLang="zh-TW" dirty="0"/>
              <a:t> = 1 is obvious.</a:t>
            </a:r>
          </a:p>
          <a:p>
            <a:r>
              <a:rPr lang="en-US" altLang="zh-TW" dirty="0"/>
              <a:t>Assume it holds for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</a:t>
            </a:r>
            <a:r>
              <a:rPr lang="en-US" altLang="zh-TW" dirty="0"/>
              <a:t> 1, and consider </a:t>
            </a:r>
            <a:r>
              <a:rPr lang="en-US" altLang="zh-TW" i="1" dirty="0"/>
              <a:t>A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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(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baseline="40000" dirty="0">
                <a:sym typeface="Symbol" pitchFamily="18" charset="2"/>
              </a:rPr>
              <a:t>+1)(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baseline="40000" dirty="0">
                <a:sym typeface="Symbol" pitchFamily="18" charset="2"/>
              </a:rPr>
              <a:t>+1)</a:t>
            </a:r>
            <a:r>
              <a:rPr lang="en-US" altLang="zh-TW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TW" i="1" dirty="0"/>
              <a:t>A</a:t>
            </a:r>
            <a:r>
              <a:rPr lang="en-US" altLang="zh-TW" dirty="0"/>
              <a:t> has an eigenvector </a:t>
            </a:r>
            <a:r>
              <a:rPr lang="en-US" altLang="zh-TW" b="1" dirty="0"/>
              <a:t>b</a:t>
            </a:r>
            <a:r>
              <a:rPr lang="en-US" altLang="zh-TW" baseline="-25000" dirty="0"/>
              <a:t>1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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i="1" baseline="40000" dirty="0">
                <a:sym typeface="Symbol" pitchFamily="18" charset="2"/>
              </a:rPr>
              <a:t>n</a:t>
            </a:r>
            <a:r>
              <a:rPr lang="en-US" altLang="zh-TW" baseline="40000" dirty="0">
                <a:sym typeface="Symbol" pitchFamily="18" charset="2"/>
              </a:rPr>
              <a:t>+1</a:t>
            </a:r>
            <a:r>
              <a:rPr lang="en-US" altLang="zh-TW" dirty="0"/>
              <a:t> corresponding to a real eigenvalue </a:t>
            </a:r>
            <a:r>
              <a:rPr lang="en-US" altLang="zh-TW" dirty="0">
                <a:sym typeface="Symbol" pitchFamily="18" charset="2"/>
              </a:rPr>
              <a:t>, so  an orthonormal basis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 = {</a:t>
            </a:r>
            <a:r>
              <a:rPr lang="en-US" altLang="zh-TW" b="1" dirty="0">
                <a:solidFill>
                  <a:srgbClr val="FF0000"/>
                </a:solidFill>
              </a:rPr>
              <a:t>b</a:t>
            </a:r>
            <a:r>
              <a:rPr lang="en-US" altLang="zh-TW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/>
              <a:t>b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dirty="0">
                <a:sym typeface="MT Extra" pitchFamily="18" charset="2"/>
              </a:rPr>
              <a:t>, </a:t>
            </a:r>
            <a:r>
              <a:rPr lang="en-US" altLang="zh-TW" b="1" dirty="0"/>
              <a:t>b</a:t>
            </a:r>
            <a:r>
              <a:rPr lang="en-US" altLang="zh-TW" i="1" baseline="-25000" dirty="0">
                <a:sym typeface="Symbol" pitchFamily="18" charset="2"/>
              </a:rPr>
              <a:t>n</a:t>
            </a:r>
            <a:r>
              <a:rPr lang="en-US" altLang="zh-TW" baseline="-25000" dirty="0">
                <a:sym typeface="Symbol" pitchFamily="18" charset="2"/>
              </a:rPr>
              <a:t>+1</a:t>
            </a:r>
            <a:r>
              <a:rPr lang="en-US" altLang="zh-TW" dirty="0">
                <a:sym typeface="Symbol" pitchFamily="18" charset="2"/>
              </a:rPr>
              <a:t>} 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/>
              <a:t>by the </a:t>
            </a:r>
            <a:r>
              <a:rPr lang="en-US" altLang="zh-TW" sz="2800" b="1" dirty="0">
                <a:latin typeface="Arial Rounded MT Bold" pitchFamily="34" charset="0"/>
              </a:rPr>
              <a:t>Extension Theorem</a:t>
            </a:r>
            <a:r>
              <a:rPr lang="en-US" altLang="zh-TW" sz="2800" dirty="0"/>
              <a:t> and Gram-Schmidt Process.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1796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>
            <p:extLst/>
          </p:nvPr>
        </p:nvGraphicFramePr>
        <p:xfrm>
          <a:off x="177120" y="824139"/>
          <a:ext cx="873442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方程式" r:id="rId4" imgW="4507512" imgH="1447387" progId="Equation.3">
                  <p:embed/>
                </p:oleObj>
              </mc:Choice>
              <mc:Fallback>
                <p:oleObj name="方程式" r:id="rId4" imgW="4507512" imgH="14473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20" y="824139"/>
                        <a:ext cx="8734425" cy="280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4204" y="3979414"/>
            <a:ext cx="861485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 dirty="0"/>
              <a:t>S</a:t>
            </a:r>
            <a:r>
              <a:rPr lang="en-US" altLang="zh-TW" sz="2400" dirty="0"/>
              <a:t> = </a:t>
            </a:r>
            <a:r>
              <a:rPr lang="en-US" altLang="zh-TW" sz="2400" i="1" dirty="0"/>
              <a:t>S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dirty="0" err="1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i="1" baseline="40000" dirty="0" err="1">
                <a:sym typeface="Symbol" pitchFamily="18" charset="2"/>
              </a:rPr>
              <a:t>n</a:t>
            </a:r>
            <a:r>
              <a:rPr lang="en-US" altLang="zh-TW" sz="2400" baseline="40000" dirty="0" err="1">
                <a:sym typeface="Symbol" pitchFamily="18" charset="2"/>
              </a:rPr>
              <a:t></a:t>
            </a:r>
            <a:r>
              <a:rPr lang="en-US" altLang="zh-TW" sz="2400" i="1" baseline="40000" dirty="0" err="1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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 an orthogonal </a:t>
            </a:r>
            <a:r>
              <a:rPr lang="en-US" altLang="zh-TW" sz="2400" i="1" dirty="0"/>
              <a:t>C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dirty="0" err="1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i="1" baseline="40000" dirty="0" err="1">
                <a:sym typeface="Symbol" pitchFamily="18" charset="2"/>
              </a:rPr>
              <a:t>n</a:t>
            </a:r>
            <a:r>
              <a:rPr lang="en-US" altLang="zh-TW" sz="2400" baseline="40000" dirty="0" err="1">
                <a:sym typeface="Symbol" pitchFamily="18" charset="2"/>
              </a:rPr>
              <a:t></a:t>
            </a:r>
            <a:r>
              <a:rPr lang="en-US" altLang="zh-TW" sz="2400" i="1" baseline="40000" dirty="0" err="1">
                <a:sym typeface="Symbol" pitchFamily="18" charset="2"/>
              </a:rPr>
              <a:t>n</a:t>
            </a:r>
            <a:r>
              <a:rPr lang="en-US" altLang="zh-TW" sz="2400" dirty="0"/>
              <a:t> and a diagonal </a:t>
            </a:r>
            <a:r>
              <a:rPr lang="en-US" altLang="zh-TW" sz="2400" i="1" dirty="0"/>
              <a:t>L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dirty="0" err="1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i="1" baseline="40000" dirty="0" err="1">
                <a:sym typeface="Symbol" pitchFamily="18" charset="2"/>
              </a:rPr>
              <a:t>n</a:t>
            </a:r>
            <a:r>
              <a:rPr lang="en-US" altLang="zh-TW" sz="2400" baseline="40000" dirty="0" err="1">
                <a:sym typeface="Symbol" pitchFamily="18" charset="2"/>
              </a:rPr>
              <a:t></a:t>
            </a:r>
            <a:r>
              <a:rPr lang="en-US" altLang="zh-TW" sz="2400" i="1" baseline="40000" dirty="0" err="1">
                <a:sym typeface="Symbol" pitchFamily="18" charset="2"/>
              </a:rPr>
              <a:t>n</a:t>
            </a:r>
            <a:r>
              <a:rPr lang="en-US" altLang="zh-TW" sz="24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TW" sz="2400" dirty="0"/>
              <a:t>such that </a:t>
            </a:r>
            <a:r>
              <a:rPr lang="en-US" altLang="zh-TW" sz="2400" i="1" dirty="0"/>
              <a:t>C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/>
              <a:t>SC</a:t>
            </a:r>
            <a:r>
              <a:rPr lang="en-US" altLang="zh-TW" sz="2400" dirty="0"/>
              <a:t> = </a:t>
            </a:r>
            <a:r>
              <a:rPr lang="en-US" altLang="zh-TW" sz="2400" i="1" dirty="0"/>
              <a:t>L</a:t>
            </a:r>
            <a:r>
              <a:rPr lang="en-US" altLang="zh-TW" sz="2400" dirty="0"/>
              <a:t> by the induction hypothesis.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64204" y="5216751"/>
          <a:ext cx="84820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方程式" r:id="rId6" imgW="4494835" imgH="685662" progId="Equation.3">
                  <p:embed/>
                </p:oleObj>
              </mc:Choice>
              <mc:Fallback>
                <p:oleObj name="方程式" r:id="rId6" imgW="4494835" imgH="685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04" y="5216751"/>
                        <a:ext cx="848201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90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9288" y="1182015"/>
            <a:ext cx="85487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/>
              <a:t>Example: reflection operator </a:t>
            </a:r>
            <a:r>
              <a:rPr lang="en-US" altLang="zh-TW" i="1" dirty="0"/>
              <a:t>T</a:t>
            </a:r>
            <a:r>
              <a:rPr lang="en-US" altLang="zh-TW" dirty="0"/>
              <a:t> about a line </a:t>
            </a:r>
            <a:r>
              <a:rPr lang="en-US" altLang="zh-TW" dirty="0">
                <a:latin typeface="Script MT Bold" pitchFamily="66" charset="0"/>
              </a:rPr>
              <a:t>L </a:t>
            </a:r>
            <a:r>
              <a:rPr lang="en-US" altLang="zh-TW" dirty="0">
                <a:latin typeface="Times New Roman"/>
                <a:cs typeface="Times New Roman"/>
              </a:rPr>
              <a:t>passing the origin.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319189" y="2840244"/>
            <a:ext cx="551304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/>
              <a:t> is a </a:t>
            </a:r>
            <a:r>
              <a:rPr lang="en-US" altLang="zh-TW" dirty="0">
                <a:solidFill>
                  <a:srgbClr val="FF0000"/>
                </a:solidFill>
              </a:rPr>
              <a:t>unit</a:t>
            </a:r>
            <a:r>
              <a:rPr lang="en-US" altLang="zh-TW" dirty="0"/>
              <a:t> vector </a:t>
            </a:r>
            <a:r>
              <a:rPr lang="en-US" altLang="zh-TW" dirty="0">
                <a:solidFill>
                  <a:srgbClr val="FF0000"/>
                </a:solidFill>
              </a:rPr>
              <a:t>along </a:t>
            </a:r>
            <a:r>
              <a:rPr lang="en-US" altLang="zh-TW" dirty="0">
                <a:solidFill>
                  <a:srgbClr val="FF0000"/>
                </a:solidFill>
                <a:latin typeface="Script MT Bold" pitchFamily="66" charset="0"/>
              </a:rPr>
              <a:t>L</a:t>
            </a:r>
            <a:r>
              <a:rPr lang="en-US" altLang="zh-TW" i="1" baseline="-25000" dirty="0"/>
              <a:t> </a:t>
            </a:r>
            <a:r>
              <a:rPr lang="en-US" altLang="zh-TW" dirty="0"/>
              <a:t>.</a:t>
            </a:r>
          </a:p>
          <a:p>
            <a:r>
              <a:rPr lang="en-US" altLang="zh-TW" b="1" dirty="0"/>
              <a:t>b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/>
              <a:t> is a </a:t>
            </a:r>
            <a:r>
              <a:rPr lang="en-US" altLang="zh-TW" dirty="0">
                <a:solidFill>
                  <a:srgbClr val="FF0000"/>
                </a:solidFill>
              </a:rPr>
              <a:t>unit</a:t>
            </a:r>
            <a:r>
              <a:rPr lang="en-US" altLang="zh-TW" dirty="0"/>
              <a:t> vector </a:t>
            </a:r>
            <a:r>
              <a:rPr lang="en-US" altLang="zh-TW" dirty="0">
                <a:solidFill>
                  <a:srgbClr val="FF0000"/>
                </a:solidFill>
              </a:rPr>
              <a:t>perpendicular to </a:t>
            </a:r>
            <a:r>
              <a:rPr lang="en-US" altLang="zh-TW" dirty="0">
                <a:solidFill>
                  <a:srgbClr val="FF0000"/>
                </a:solidFill>
                <a:latin typeface="Script MT Bold" pitchFamily="66" charset="0"/>
              </a:rPr>
              <a:t>L</a:t>
            </a:r>
            <a:r>
              <a:rPr lang="en-US" altLang="zh-TW" baseline="-25000" dirty="0"/>
              <a:t> </a:t>
            </a:r>
            <a:r>
              <a:rPr lang="en-US" altLang="zh-TW" dirty="0"/>
              <a:t>.</a:t>
            </a:r>
          </a:p>
          <a:p>
            <a:r>
              <a:rPr lang="en-US" altLang="zh-TW" i="1" dirty="0">
                <a:sym typeface="Symbol" pitchFamily="18" charset="2"/>
              </a:rPr>
              <a:t>P</a:t>
            </a:r>
            <a:r>
              <a:rPr lang="en-US" altLang="zh-TW" dirty="0">
                <a:sym typeface="Symbol" pitchFamily="18" charset="2"/>
              </a:rPr>
              <a:t> = [ </a:t>
            </a:r>
            <a:r>
              <a:rPr lang="en-US" altLang="zh-TW" b="1" dirty="0"/>
              <a:t>b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  </a:t>
            </a:r>
            <a:r>
              <a:rPr lang="en-US" altLang="zh-TW" b="1" dirty="0"/>
              <a:t>b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 ] is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an orthogonal matrix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r>
              <a:rPr lang="en-US" altLang="zh-TW" dirty="0">
                <a:latin typeface="Script MT Bold" pitchFamily="66" charset="0"/>
              </a:rPr>
              <a:t>B</a:t>
            </a:r>
            <a:r>
              <a:rPr lang="en-US" altLang="zh-TW" dirty="0">
                <a:sym typeface="Symbol" pitchFamily="18" charset="2"/>
              </a:rPr>
              <a:t> = {</a:t>
            </a:r>
            <a:r>
              <a:rPr lang="en-US" altLang="zh-TW" b="1" dirty="0"/>
              <a:t>b</a:t>
            </a:r>
            <a:r>
              <a:rPr lang="en-US" altLang="zh-TW" baseline="-25000" dirty="0">
                <a:sym typeface="Symbol" pitchFamily="18" charset="2"/>
              </a:rPr>
              <a:t>1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b="1" dirty="0"/>
              <a:t>b</a:t>
            </a:r>
            <a:r>
              <a:rPr lang="en-US" altLang="zh-TW" baseline="-25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} is an orthonormal basis of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2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/>
              <a:t>T</a:t>
            </a:r>
            <a:r>
              <a:rPr lang="en-US" altLang="zh-TW" dirty="0">
                <a:sym typeface="Symbol" pitchFamily="18" charset="2"/>
              </a:rPr>
              <a:t>]</a:t>
            </a:r>
            <a:r>
              <a:rPr lang="en-US" altLang="zh-TW" baseline="-25000" dirty="0">
                <a:latin typeface="Script MT Bold" pitchFamily="66" charset="0"/>
              </a:rPr>
              <a:t>B</a:t>
            </a:r>
            <a:r>
              <a:rPr lang="en-US" altLang="zh-TW" dirty="0"/>
              <a:t> = </a:t>
            </a:r>
            <a:r>
              <a:rPr lang="en-US" altLang="zh-TW" dirty="0" err="1"/>
              <a:t>diag</a:t>
            </a:r>
            <a:r>
              <a:rPr lang="en-US" altLang="zh-TW" dirty="0"/>
              <a:t>[1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1] is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an orthogonal matrix</a:t>
            </a:r>
            <a:r>
              <a:rPr lang="en-US" altLang="zh-TW" dirty="0">
                <a:sym typeface="Symbol" pitchFamily="18" charset="2"/>
              </a:rPr>
              <a:t>.</a:t>
            </a:r>
            <a:endParaRPr lang="en-US" altLang="zh-TW" i="1" dirty="0">
              <a:latin typeface="Academy Engraved LET" pitchFamily="2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3473" y="4868377"/>
            <a:ext cx="895052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Let the standard matrix of </a:t>
            </a:r>
            <a:r>
              <a:rPr lang="en-US" altLang="zh-TW" i="1" dirty="0"/>
              <a:t>T</a:t>
            </a:r>
            <a:r>
              <a:rPr lang="en-US" altLang="zh-TW" dirty="0"/>
              <a:t> be </a:t>
            </a:r>
            <a:r>
              <a:rPr lang="en-US" altLang="zh-TW" i="1" dirty="0"/>
              <a:t>Q</a:t>
            </a:r>
            <a:r>
              <a:rPr lang="en-US" altLang="zh-TW" dirty="0"/>
              <a:t>.  Then 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/>
              <a:t>T</a:t>
            </a:r>
            <a:r>
              <a:rPr lang="en-US" altLang="zh-TW" dirty="0">
                <a:sym typeface="Symbol" pitchFamily="18" charset="2"/>
              </a:rPr>
              <a:t>]</a:t>
            </a:r>
            <a:r>
              <a:rPr lang="en-US" altLang="zh-TW" baseline="-25000" dirty="0">
                <a:latin typeface="Script MT Bold" pitchFamily="66" charset="0"/>
              </a:rPr>
              <a:t>B</a:t>
            </a:r>
            <a:r>
              <a:rPr lang="en-US" altLang="zh-TW" dirty="0"/>
              <a:t> = </a:t>
            </a:r>
            <a:r>
              <a:rPr lang="en-US" altLang="zh-TW" i="1" dirty="0"/>
              <a:t>P</a:t>
            </a:r>
            <a:r>
              <a:rPr lang="en-US" altLang="zh-TW" baseline="40000" dirty="0">
                <a:sym typeface="Symbol" pitchFamily="18" charset="2"/>
              </a:rPr>
              <a:t>1</a:t>
            </a:r>
            <a:r>
              <a:rPr lang="en-US" altLang="zh-TW" i="1" dirty="0"/>
              <a:t>QP</a:t>
            </a:r>
            <a:r>
              <a:rPr lang="en-US" altLang="zh-TW" dirty="0">
                <a:sym typeface="Symbol" pitchFamily="18" charset="2"/>
              </a:rPr>
              <a:t>, or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 = </a:t>
            </a:r>
          </a:p>
          <a:p>
            <a:pPr>
              <a:lnSpc>
                <a:spcPct val="120000"/>
              </a:lnSpc>
            </a:pPr>
            <a:r>
              <a:rPr lang="en-US" altLang="zh-TW" i="1" dirty="0"/>
              <a:t>P</a:t>
            </a:r>
            <a:r>
              <a:rPr lang="en-US" altLang="zh-TW" dirty="0">
                <a:sym typeface="Symbol" pitchFamily="18" charset="2"/>
              </a:rPr>
              <a:t>[</a:t>
            </a:r>
            <a:r>
              <a:rPr lang="en-US" altLang="zh-TW" i="1" dirty="0"/>
              <a:t>T</a:t>
            </a:r>
            <a:r>
              <a:rPr lang="en-US" altLang="zh-TW" dirty="0">
                <a:sym typeface="Symbol" pitchFamily="18" charset="2"/>
              </a:rPr>
              <a:t>]</a:t>
            </a:r>
            <a:r>
              <a:rPr lang="en-US" altLang="zh-TW" baseline="-25000" dirty="0">
                <a:latin typeface="Script MT Bold" pitchFamily="66" charset="0"/>
              </a:rPr>
              <a:t>B</a:t>
            </a:r>
            <a:r>
              <a:rPr lang="en-US" altLang="zh-TW" baseline="30000" dirty="0"/>
              <a:t> </a:t>
            </a:r>
            <a:r>
              <a:rPr lang="en-US" altLang="zh-TW" i="1" dirty="0"/>
              <a:t>P</a:t>
            </a:r>
            <a:r>
              <a:rPr lang="en-US" altLang="zh-TW" baseline="40000" dirty="0">
                <a:sym typeface="Symbol" pitchFamily="18" charset="2"/>
              </a:rPr>
              <a:t>1</a:t>
            </a:r>
            <a:r>
              <a:rPr lang="en-US" altLang="zh-TW" i="1" dirty="0"/>
              <a:t> </a:t>
            </a:r>
            <a:r>
              <a:rPr lang="en-US" altLang="zh-TW" dirty="0">
                <a:sym typeface="Symbol" pitchFamily="18" charset="2"/>
              </a:rPr>
              <a:t>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 is an orthogonal matrix.  </a:t>
            </a:r>
            <a:r>
              <a:rPr lang="en-US" altLang="zh-TW" i="1" dirty="0">
                <a:sym typeface="Symbol" pitchFamily="18" charset="2"/>
              </a:rPr>
              <a:t>T</a:t>
            </a:r>
            <a:r>
              <a:rPr lang="en-US" altLang="zh-TW" dirty="0">
                <a:sym typeface="Symbol" pitchFamily="18" charset="2"/>
              </a:rPr>
              <a:t> is an orthogonal operator.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01986" y="1680787"/>
            <a:ext cx="4942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Question: Is </a:t>
            </a:r>
            <a:r>
              <a:rPr lang="en-US" altLang="zh-TW" i="1" dirty="0"/>
              <a:t>T</a:t>
            </a:r>
            <a:r>
              <a:rPr lang="en-US" altLang="zh-TW" dirty="0"/>
              <a:t> an orthogonal operator?</a:t>
            </a:r>
            <a:endParaRPr lang="en-US" altLang="zh-TW" dirty="0">
              <a:latin typeface="Script MT Bold" pitchFamily="66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07456" y="2074595"/>
            <a:ext cx="42847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(An easier) Question: </a:t>
            </a:r>
          </a:p>
          <a:p>
            <a:r>
              <a:rPr lang="en-US" altLang="zh-TW" dirty="0"/>
              <a:t>Is </a:t>
            </a:r>
            <a:r>
              <a:rPr lang="en-US" altLang="zh-TW" i="1" dirty="0"/>
              <a:t>T</a:t>
            </a:r>
            <a:r>
              <a:rPr lang="en-US" altLang="zh-TW" dirty="0"/>
              <a:t> orthogonal if </a:t>
            </a:r>
            <a:r>
              <a:rPr lang="en-US" altLang="zh-TW" dirty="0">
                <a:latin typeface="Script MT Bold"/>
                <a:cs typeface="Script MT Bold"/>
              </a:rPr>
              <a:t>L</a:t>
            </a:r>
            <a:r>
              <a:rPr lang="en-US" altLang="zh-TW" dirty="0"/>
              <a:t> is the </a:t>
            </a:r>
            <a:r>
              <a:rPr lang="en-US" altLang="zh-TW" i="1" dirty="0"/>
              <a:t>x</a:t>
            </a:r>
            <a:r>
              <a:rPr lang="en-US" altLang="zh-TW" dirty="0"/>
              <a:t>-axis?</a:t>
            </a:r>
            <a:endParaRPr lang="en-US" altLang="zh-TW" dirty="0">
              <a:latin typeface="Script MT Bold" pitchFamily="66" charset="0"/>
            </a:endParaRPr>
          </a:p>
        </p:txBody>
      </p:sp>
      <p:grpSp>
        <p:nvGrpSpPr>
          <p:cNvPr id="9" name="Group 20"/>
          <p:cNvGrpSpPr/>
          <p:nvPr/>
        </p:nvGrpSpPr>
        <p:grpSpPr>
          <a:xfrm>
            <a:off x="122979" y="1565888"/>
            <a:ext cx="3286963" cy="2257771"/>
            <a:chOff x="486348" y="4505325"/>
            <a:chExt cx="3286963" cy="2257771"/>
          </a:xfrm>
        </p:grpSpPr>
        <p:cxnSp>
          <p:nvCxnSpPr>
            <p:cNvPr id="10" name="Straight Connector 21"/>
            <p:cNvCxnSpPr/>
            <p:nvPr/>
          </p:nvCxnSpPr>
          <p:spPr>
            <a:xfrm>
              <a:off x="1662237" y="4529028"/>
              <a:ext cx="0" cy="2234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2"/>
            <p:cNvCxnSpPr/>
            <p:nvPr/>
          </p:nvCxnSpPr>
          <p:spPr>
            <a:xfrm flipH="1" flipV="1">
              <a:off x="486348" y="5987051"/>
              <a:ext cx="3245453" cy="11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23" descr="latex-image-1.pd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311" y="5826125"/>
              <a:ext cx="127000" cy="114300"/>
            </a:xfrm>
            <a:prstGeom prst="rect">
              <a:avLst/>
            </a:prstGeom>
          </p:spPr>
        </p:pic>
        <p:pic>
          <p:nvPicPr>
            <p:cNvPr id="13" name="Picture 24" descr="latex-image-1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136" y="4505325"/>
              <a:ext cx="127000" cy="165100"/>
            </a:xfrm>
            <a:prstGeom prst="rect">
              <a:avLst/>
            </a:prstGeom>
          </p:spPr>
        </p:pic>
        <p:cxnSp>
          <p:nvCxnSpPr>
            <p:cNvPr id="14" name="Straight Connector 25"/>
            <p:cNvCxnSpPr/>
            <p:nvPr/>
          </p:nvCxnSpPr>
          <p:spPr>
            <a:xfrm flipH="1">
              <a:off x="618048" y="5265091"/>
              <a:ext cx="2539920" cy="1211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26" descr="latex-image-1.pd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572" y="5112102"/>
              <a:ext cx="152400" cy="177800"/>
            </a:xfrm>
            <a:prstGeom prst="rect">
              <a:avLst/>
            </a:prstGeom>
          </p:spPr>
        </p:pic>
        <p:sp>
          <p:nvSpPr>
            <p:cNvPr id="16" name="Line 10"/>
            <p:cNvSpPr>
              <a:spLocks noChangeShapeType="1"/>
            </p:cNvSpPr>
            <p:nvPr/>
          </p:nvSpPr>
          <p:spPr bwMode="auto">
            <a:xfrm rot="18886727">
              <a:off x="1644330" y="5690951"/>
              <a:ext cx="717483" cy="244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rot="13486727">
              <a:off x="1111205" y="5503835"/>
              <a:ext cx="751345" cy="2510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8" name="Picture 29" descr="latex-image-1.pd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11" y="5262033"/>
              <a:ext cx="254000" cy="228600"/>
            </a:xfrm>
            <a:prstGeom prst="rect">
              <a:avLst/>
            </a:prstGeom>
          </p:spPr>
        </p:pic>
        <p:pic>
          <p:nvPicPr>
            <p:cNvPr id="19" name="Picture 30" descr="latex-image-1.pd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922" y="5691717"/>
              <a:ext cx="990600" cy="215900"/>
            </a:xfrm>
            <a:prstGeom prst="rect">
              <a:avLst/>
            </a:prstGeom>
          </p:spPr>
        </p:pic>
        <p:pic>
          <p:nvPicPr>
            <p:cNvPr id="20" name="Picture 31" descr="latex-image-1.pd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151" y="6510161"/>
              <a:ext cx="1155700" cy="215900"/>
            </a:xfrm>
            <a:prstGeom prst="rect">
              <a:avLst/>
            </a:prstGeom>
          </p:spPr>
        </p:pic>
        <p:sp>
          <p:nvSpPr>
            <p:cNvPr id="21" name="Line 11"/>
            <p:cNvSpPr>
              <a:spLocks noChangeShapeType="1"/>
            </p:cNvSpPr>
            <p:nvPr/>
          </p:nvSpPr>
          <p:spPr bwMode="auto">
            <a:xfrm rot="13486727" flipH="1" flipV="1">
              <a:off x="1472214" y="6212408"/>
              <a:ext cx="755860" cy="2543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488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Norm-preserving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linear operator is norm-preserving if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700338" y="2489446"/>
                <a:ext cx="22593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38" y="2489446"/>
                <a:ext cx="225933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343525" y="2443279"/>
            <a:ext cx="230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all u</a:t>
            </a:r>
            <a:endParaRPr lang="zh-TW" altLang="en-US" sz="28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8650" y="3609790"/>
            <a:ext cx="77285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linear operator </a:t>
            </a:r>
            <a:r>
              <a:rPr lang="en-US" altLang="zh-TW" sz="2400" i="1" dirty="0"/>
              <a:t>T</a:t>
            </a:r>
            <a:r>
              <a:rPr lang="en-US" altLang="zh-TW" sz="2400" dirty="0"/>
              <a:t> on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/>
              <a:t> that rotates a vector by </a:t>
            </a:r>
            <a:r>
              <a:rPr lang="en-US" altLang="zh-TW" sz="2400" dirty="0">
                <a:sym typeface="Symbol" pitchFamily="18" charset="2"/>
              </a:rPr>
              <a:t>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                </a:t>
            </a:r>
            <a:r>
              <a:rPr lang="en-US" altLang="zh-TW" sz="2400" dirty="0">
                <a:sym typeface="Symbol" pitchFamily="18" charset="2"/>
              </a:rPr>
              <a:t> Is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norm-preserving?</a:t>
            </a:r>
            <a:endParaRPr lang="en-US" altLang="zh-TW" sz="2400" dirty="0"/>
          </a:p>
        </p:txBody>
      </p:sp>
      <p:pic>
        <p:nvPicPr>
          <p:cNvPr id="8" name="Picture 10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05" y="4448353"/>
            <a:ext cx="3429793" cy="827881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28650" y="5515987"/>
            <a:ext cx="49358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linear operator </a:t>
            </a:r>
            <a:r>
              <a:rPr lang="en-US" altLang="zh-TW" sz="2400" i="1" dirty="0"/>
              <a:t>T</a:t>
            </a:r>
            <a:r>
              <a:rPr lang="en-US" altLang="zh-TW" sz="2400" dirty="0"/>
              <a:t> is refection</a:t>
            </a:r>
          </a:p>
          <a:p>
            <a:r>
              <a:rPr lang="en-US" altLang="zh-TW" sz="2400" dirty="0"/>
              <a:t>                  </a:t>
            </a:r>
            <a:r>
              <a:rPr lang="en-US" altLang="zh-TW" sz="2400" dirty="0">
                <a:sym typeface="Symbol" pitchFamily="18" charset="2"/>
              </a:rPr>
              <a:t> Is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norm-preserving?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951688" y="5553830"/>
                <a:ext cx="2176462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688" y="5553830"/>
                <a:ext cx="2176462" cy="7081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Norm-preserving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linear operator is norm-preserving if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700338" y="2489446"/>
                <a:ext cx="22593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38" y="2489446"/>
                <a:ext cx="225933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343525" y="2443279"/>
            <a:ext cx="230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all u</a:t>
            </a:r>
            <a:endParaRPr lang="zh-TW" altLang="en-US" sz="28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1839" y="5053846"/>
            <a:ext cx="84850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linear operator </a:t>
            </a:r>
            <a:r>
              <a:rPr lang="en-US" altLang="zh-TW" sz="2400" i="1" dirty="0"/>
              <a:t>U</a:t>
            </a:r>
            <a:r>
              <a:rPr lang="en-US" altLang="zh-TW" sz="2400" dirty="0"/>
              <a:t> on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i="1" baseline="40000" dirty="0">
                <a:sym typeface="Symbol" pitchFamily="18" charset="2"/>
              </a:rPr>
              <a:t>n</a:t>
            </a:r>
            <a:r>
              <a:rPr lang="en-US" altLang="zh-TW" sz="2400" dirty="0"/>
              <a:t> that has an eigenvalue </a:t>
            </a:r>
            <a:r>
              <a:rPr lang="en-US" altLang="zh-TW" sz="2400" dirty="0">
                <a:sym typeface="Symbol" pitchFamily="18" charset="2"/>
              </a:rPr>
              <a:t>  ±1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               </a:t>
            </a:r>
            <a:r>
              <a:rPr lang="en-US" altLang="zh-TW" sz="2400" dirty="0">
                <a:sym typeface="Symbol" pitchFamily="18" charset="2"/>
              </a:rPr>
              <a:t> </a:t>
            </a:r>
            <a:r>
              <a:rPr lang="en-US" altLang="zh-TW" sz="2400" i="1" dirty="0">
                <a:sym typeface="Symbol" pitchFamily="18" charset="2"/>
              </a:rPr>
              <a:t>U</a:t>
            </a:r>
            <a:r>
              <a:rPr lang="en-US" altLang="zh-TW" sz="2400" dirty="0">
                <a:sym typeface="Symbol" pitchFamily="18" charset="2"/>
              </a:rPr>
              <a:t> is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not</a:t>
            </a:r>
            <a:r>
              <a:rPr lang="en-US" altLang="zh-TW" sz="2400" dirty="0">
                <a:sym typeface="Symbol" pitchFamily="18" charset="2"/>
              </a:rPr>
              <a:t> norm-preserving, since for the corresponding</a:t>
            </a:r>
          </a:p>
          <a:p>
            <a:r>
              <a:rPr lang="en-US" altLang="zh-TW" sz="2400" dirty="0">
                <a:sym typeface="Symbol" pitchFamily="18" charset="2"/>
              </a:rPr>
              <a:t>                      eigenvector 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, </a:t>
            </a:r>
            <a:r>
              <a:rPr lang="en-US" altLang="zh-TW" sz="2400" i="1" dirty="0"/>
              <a:t>U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) = 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 = ·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  </a:t>
            </a:r>
            <a:r>
              <a:rPr lang="en-US" altLang="zh-TW" sz="2400" b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.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31839" y="3802497"/>
            <a:ext cx="50944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 linear operator </a:t>
            </a:r>
            <a:r>
              <a:rPr lang="en-US" altLang="zh-TW" sz="2400" i="1" dirty="0"/>
              <a:t>T</a:t>
            </a:r>
            <a:r>
              <a:rPr lang="en-US" altLang="zh-TW" sz="2400" dirty="0"/>
              <a:t> is projection</a:t>
            </a:r>
          </a:p>
          <a:p>
            <a:r>
              <a:rPr lang="en-US" altLang="zh-TW" sz="2400" dirty="0"/>
              <a:t>                  </a:t>
            </a:r>
            <a:r>
              <a:rPr lang="en-US" altLang="zh-TW" sz="2400" dirty="0">
                <a:sym typeface="Symbol" pitchFamily="18" charset="2"/>
              </a:rPr>
              <a:t> Is </a:t>
            </a:r>
            <a:r>
              <a:rPr lang="en-US" altLang="zh-TW" sz="2400" i="1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norm-preserving?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526247" y="3865109"/>
                <a:ext cx="217646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247" y="3865109"/>
                <a:ext cx="2176462" cy="705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487837" y="5517397"/>
            <a:ext cx="7237709" cy="97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1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 err="1"/>
              <a:t>nxn</a:t>
            </a:r>
            <a:r>
              <a:rPr lang="en-US" altLang="zh-TW" dirty="0"/>
              <a:t> matrix Q is called an orthogonal matrix (or simply orthogonal) if the columns of Q form an </a:t>
            </a:r>
            <a:r>
              <a:rPr lang="en-US" altLang="zh-TW" dirty="0">
                <a:solidFill>
                  <a:srgbClr val="FF0000"/>
                </a:solidFill>
              </a:rPr>
              <a:t>orthonormal basis </a:t>
            </a:r>
            <a:r>
              <a:rPr lang="en-US" altLang="zh-TW" dirty="0"/>
              <a:t>for R</a:t>
            </a:r>
            <a:r>
              <a:rPr lang="en-US" altLang="zh-TW" baseline="30000" dirty="0"/>
              <a:t>n</a:t>
            </a:r>
          </a:p>
          <a:p>
            <a:r>
              <a:rPr lang="en-US" altLang="zh-TW" dirty="0"/>
              <a:t>Orthogonal operator: standard matrix is an orthogonal matrix.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609721" y="5063498"/>
            <a:ext cx="6397239" cy="747528"/>
            <a:chOff x="1054930" y="2826658"/>
            <a:chExt cx="6397239" cy="747528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4300537" y="2969589"/>
              <a:ext cx="31516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is an orthogonal matrix.</a:t>
              </a:r>
            </a:p>
          </p:txBody>
        </p:sp>
        <p:pic>
          <p:nvPicPr>
            <p:cNvPr id="5" name="Picture 18" descr="latex-image-1.pd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930" y="2826658"/>
              <a:ext cx="3096902" cy="747528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2603715" y="5905743"/>
            <a:ext cx="1968285" cy="542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orthogonal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489397" y="4386122"/>
            <a:ext cx="849520" cy="5424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unit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722480" y="4386122"/>
            <a:ext cx="849520" cy="5424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unit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13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Norm-preserving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Necessary conditions: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1788" y="2463118"/>
            <a:ext cx="229448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Norm-preserving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926563" y="2483917"/>
            <a:ext cx="942975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3722717" y="2603948"/>
            <a:ext cx="2114549" cy="28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flipH="1">
            <a:off x="3715573" y="3024634"/>
            <a:ext cx="2114549" cy="28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39319" y="3238148"/>
            <a:ext cx="78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???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973187" y="4472361"/>
            <a:ext cx="2398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 = </a:t>
            </a:r>
            <a:r>
              <a:rPr lang="en-US" altLang="zh-TW" sz="2400" i="1" dirty="0" err="1"/>
              <a:t>Q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 = 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 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43782" y="3799084"/>
            <a:ext cx="4880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Linear operator Q is norm-preserving 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468383" y="4449882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 = 1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562766" y="5123662"/>
            <a:ext cx="3142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q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and 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 are orthogonal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34416" y="5928362"/>
            <a:ext cx="887754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="1" dirty="0"/>
              <a:t>q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</a:t>
            </a:r>
            <a:r>
              <a:rPr lang="en-US" altLang="zh-TW" sz="2400" i="1" dirty="0" err="1"/>
              <a:t>Q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i="1" dirty="0" err="1"/>
              <a:t>Q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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)</a:t>
            </a:r>
            <a:r>
              <a:rPr lang="en-US" altLang="zh-TW" sz="2400" baseline="40000" dirty="0">
                <a:sym typeface="Symbol" pitchFamily="18" charset="2"/>
              </a:rPr>
              <a:t>2 </a:t>
            </a:r>
            <a:r>
              <a:rPr lang="en-US" altLang="zh-TW" sz="2400" dirty="0">
                <a:sym typeface="Symbol" pitchFamily="18" charset="2"/>
              </a:rPr>
              <a:t>= 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b="1" dirty="0" err="1"/>
              <a:t>e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= 2 = </a:t>
            </a:r>
            <a:r>
              <a:rPr lang="en-US" altLang="zh-TW" sz="2400" b="1" dirty="0"/>
              <a:t>q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+ </a:t>
            </a:r>
            <a:r>
              <a:rPr lang="en-US" altLang="zh-TW" sz="2400" b="1" dirty="0" err="1"/>
              <a:t>q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17405" y="2481413"/>
            <a:ext cx="211331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Orthogonal Matrix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765246" y="4472242"/>
            <a:ext cx="566542" cy="45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765246" y="5177624"/>
            <a:ext cx="566542" cy="45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772847" y="5118212"/>
            <a:ext cx="184492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畢式定理</a:t>
            </a:r>
          </a:p>
        </p:txBody>
      </p:sp>
    </p:spTree>
    <p:extLst>
      <p:ext uri="{BB962C8B-B14F-4D97-AF65-F5344CB8AC3E}">
        <p14:creationId xmlns:p14="http://schemas.microsoft.com/office/powerpoint/2010/main" val="10092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Q is an orthogonal matrix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TW" dirty="0"/>
                  <a:t> is invertible,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for any u and v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𝑄𝑢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any u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285326" y="5192146"/>
            <a:ext cx="229448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Norm-preserving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3676255" y="5332976"/>
            <a:ext cx="2114549" cy="28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flipH="1">
            <a:off x="3669111" y="5753662"/>
            <a:ext cx="2114549" cy="28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25163" y="5192146"/>
            <a:ext cx="197671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Orthogonal Matrix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78630" y="3385068"/>
            <a:ext cx="3238997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Q preserves dot projects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377919" y="3914206"/>
            <a:ext cx="253560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Q preserves norms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72445" y="325724"/>
            <a:ext cx="3398200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Those properties are used to check orthogonal matrix.</a:t>
            </a:r>
            <a:endParaRPr lang="zh-TW" altLang="en-US" sz="2400" dirty="0"/>
          </a:p>
        </p:txBody>
      </p:sp>
      <p:sp>
        <p:nvSpPr>
          <p:cNvPr id="4" name="弧形向右箭號 3"/>
          <p:cNvSpPr/>
          <p:nvPr/>
        </p:nvSpPr>
        <p:spPr>
          <a:xfrm>
            <a:off x="193222" y="2032000"/>
            <a:ext cx="435428" cy="5950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向右箭號 16"/>
          <p:cNvSpPr/>
          <p:nvPr/>
        </p:nvSpPr>
        <p:spPr>
          <a:xfrm>
            <a:off x="193222" y="2555174"/>
            <a:ext cx="435428" cy="11003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弧形向右箭號 17"/>
          <p:cNvSpPr/>
          <p:nvPr/>
        </p:nvSpPr>
        <p:spPr>
          <a:xfrm>
            <a:off x="193222" y="3542380"/>
            <a:ext cx="435428" cy="6087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向右箭號 18"/>
          <p:cNvSpPr/>
          <p:nvPr/>
        </p:nvSpPr>
        <p:spPr>
          <a:xfrm flipH="1" flipV="1">
            <a:off x="4236371" y="2258399"/>
            <a:ext cx="435428" cy="18619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左-右雙向箭號 19"/>
          <p:cNvSpPr/>
          <p:nvPr/>
        </p:nvSpPr>
        <p:spPr>
          <a:xfrm rot="1326156">
            <a:off x="2336800" y="2478314"/>
            <a:ext cx="812800" cy="297543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450958" y="2825802"/>
            <a:ext cx="209671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Simple inverse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658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Matrix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Let P and Q be n x n orthogonal matrices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𝑑𝑒𝑡𝑄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orthogonal matrix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orthogonal matrix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orthogonal matrix</a:t>
                </a:r>
              </a:p>
              <a:p>
                <a:pPr lvl="1"/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28650" y="3916998"/>
            <a:ext cx="7175169" cy="129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400" b="1" i="1" dirty="0">
                <a:sym typeface="Symbol" pitchFamily="18" charset="2"/>
              </a:rPr>
              <a:t>Proof</a:t>
            </a:r>
            <a:r>
              <a:rPr lang="en-US" altLang="zh-TW" sz="2400" dirty="0">
                <a:sym typeface="Symbol" pitchFamily="18" charset="2"/>
              </a:rPr>
              <a:t>  (a) </a:t>
            </a:r>
            <a:r>
              <a:rPr lang="en-US" altLang="zh-TW" sz="2400" i="1" dirty="0">
                <a:sym typeface="Symbol" pitchFamily="18" charset="2"/>
              </a:rPr>
              <a:t>QQ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I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 det(</a:t>
            </a:r>
            <a:r>
              <a:rPr lang="en-US" altLang="zh-TW" sz="2400" i="1" dirty="0">
                <a:sym typeface="Symbol" pitchFamily="18" charset="2"/>
              </a:rPr>
              <a:t>I</a:t>
            </a:r>
            <a:r>
              <a:rPr lang="en-US" altLang="zh-TW" sz="2400" i="1" baseline="-25000" dirty="0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) = det(</a:t>
            </a:r>
            <a:r>
              <a:rPr lang="en-US" altLang="zh-TW" sz="2400" i="1" dirty="0">
                <a:sym typeface="Symbol" pitchFamily="18" charset="2"/>
              </a:rPr>
              <a:t>QQ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) = det(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)det(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sym typeface="Symbol" pitchFamily="18" charset="2"/>
              </a:rPr>
              <a:t>                = </a:t>
            </a:r>
            <a:r>
              <a:rPr lang="en-US" altLang="zh-TW" sz="2400" dirty="0" err="1">
                <a:sym typeface="Symbol" pitchFamily="18" charset="2"/>
              </a:rPr>
              <a:t>det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 </a:t>
            </a:r>
            <a:r>
              <a:rPr lang="en-US" altLang="zh-TW" sz="2400" dirty="0" err="1">
                <a:sym typeface="Symbol" pitchFamily="18" charset="2"/>
              </a:rPr>
              <a:t>det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dirty="0">
                <a:sym typeface="Symbol" pitchFamily="18" charset="2"/>
              </a:rPr>
              <a:t>) = ±1.</a:t>
            </a:r>
          </a:p>
          <a:p>
            <a:pPr>
              <a:lnSpc>
                <a:spcPct val="110000"/>
              </a:lnSpc>
            </a:pPr>
            <a:r>
              <a:rPr lang="en-US" altLang="zh-TW" sz="2400" dirty="0">
                <a:sym typeface="Symbol" pitchFamily="18" charset="2"/>
              </a:rPr>
              <a:t>            (b) (</a:t>
            </a:r>
            <a:r>
              <a:rPr lang="en-US" altLang="zh-TW" sz="2400" i="1" dirty="0">
                <a:sym typeface="Symbol" pitchFamily="18" charset="2"/>
              </a:rPr>
              <a:t>PQ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i="1" baseline="40000" dirty="0">
                <a:sym typeface="Symbol" pitchFamily="18" charset="2"/>
              </a:rPr>
              <a:t>T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= </a:t>
            </a:r>
            <a:r>
              <a:rPr lang="en-US" altLang="zh-TW" sz="2400" i="1" dirty="0">
                <a:sym typeface="Symbol" pitchFamily="18" charset="2"/>
              </a:rPr>
              <a:t>Q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baseline="40000" dirty="0">
                <a:sym typeface="Symbol" pitchFamily="18" charset="2"/>
              </a:rPr>
              <a:t>1 </a:t>
            </a:r>
            <a:r>
              <a:rPr lang="en-US" altLang="zh-TW" sz="2400" dirty="0">
                <a:sym typeface="Symbol" pitchFamily="18" charset="2"/>
              </a:rPr>
              <a:t>= (</a:t>
            </a:r>
            <a:r>
              <a:rPr lang="en-US" altLang="zh-TW" sz="2400" i="1" dirty="0">
                <a:sym typeface="Symbol" pitchFamily="18" charset="2"/>
              </a:rPr>
              <a:t>PQ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baseline="40000" dirty="0">
                <a:sym typeface="Symbol" pitchFamily="18" charset="2"/>
              </a:rPr>
              <a:t>1</a:t>
            </a:r>
            <a:r>
              <a:rPr lang="en-US" altLang="zh-TW" sz="2400" dirty="0">
                <a:sym typeface="Symbol" pitchFamily="18" charset="2"/>
              </a:rPr>
              <a:t>.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209098" y="6204121"/>
            <a:ext cx="269965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Rows and columns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98" y="5086268"/>
            <a:ext cx="2476500" cy="942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953349" y="3008733"/>
                <a:ext cx="379270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Check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49" y="3008733"/>
                <a:ext cx="3792705" cy="461665"/>
              </a:xfrm>
              <a:prstGeom prst="rect">
                <a:avLst/>
              </a:prstGeom>
              <a:blipFill>
                <a:blip r:embed="rId4"/>
                <a:stretch>
                  <a:fillRect l="-25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953349" y="2479338"/>
                <a:ext cx="3792705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Check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𝑃𝑄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𝑃𝑄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49" y="2479338"/>
                <a:ext cx="3792705" cy="461665"/>
              </a:xfrm>
              <a:prstGeom prst="rect">
                <a:avLst/>
              </a:prstGeom>
              <a:blipFill>
                <a:blip r:embed="rId5"/>
                <a:stretch>
                  <a:fillRect l="-25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DB4DE13-0CA7-48D3-B97E-F114822FDCF3}"/>
              </a:ext>
            </a:extLst>
          </p:cNvPr>
          <p:cNvSpPr/>
          <p:nvPr/>
        </p:nvSpPr>
        <p:spPr>
          <a:xfrm>
            <a:off x="1551398" y="3877073"/>
            <a:ext cx="1356189" cy="462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A794A1-BCA3-41B7-96E5-8BE29D8147A3}"/>
              </a:ext>
            </a:extLst>
          </p:cNvPr>
          <p:cNvSpPr/>
          <p:nvPr/>
        </p:nvSpPr>
        <p:spPr>
          <a:xfrm>
            <a:off x="2988067" y="3889840"/>
            <a:ext cx="4583987" cy="462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AB7CE6-100F-4C80-87DD-FFD51F307FDF}"/>
              </a:ext>
            </a:extLst>
          </p:cNvPr>
          <p:cNvSpPr/>
          <p:nvPr/>
        </p:nvSpPr>
        <p:spPr>
          <a:xfrm>
            <a:off x="1724494" y="4340485"/>
            <a:ext cx="1183093" cy="462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D8956D-42A3-4967-BFE9-D15FF9E689A8}"/>
              </a:ext>
            </a:extLst>
          </p:cNvPr>
          <p:cNvSpPr/>
          <p:nvPr/>
        </p:nvSpPr>
        <p:spPr>
          <a:xfrm>
            <a:off x="2928135" y="4300560"/>
            <a:ext cx="2045762" cy="462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D6E0D3-4412-4259-9F5E-F01EA4089338}"/>
              </a:ext>
            </a:extLst>
          </p:cNvPr>
          <p:cNvSpPr/>
          <p:nvPr/>
        </p:nvSpPr>
        <p:spPr>
          <a:xfrm>
            <a:off x="1470627" y="4726591"/>
            <a:ext cx="4200708" cy="462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0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Operator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Applying the properties of orthogonal matrices on orthogonal operators</a:t>
                </a:r>
              </a:p>
              <a:p>
                <a:r>
                  <a:rPr lang="en-US" altLang="zh-TW" dirty="0"/>
                  <a:t>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an orthogonal operator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for all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sz="28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for all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r>
                  <a:rPr lang="en-US" altLang="zh-TW" dirty="0"/>
                  <a:t>T and U are orthogonal operators,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𝑇𝑈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are orthogonal operators.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069640" y="3570695"/>
            <a:ext cx="29437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Preserves dot product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95296" y="4157176"/>
            <a:ext cx="276273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Preserves norms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31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2430</TotalTime>
  <Words>1475</Words>
  <Application>Microsoft Office PowerPoint</Application>
  <PresentationFormat>如螢幕大小 (4:3)</PresentationFormat>
  <Paragraphs>287</Paragraphs>
  <Slides>28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9" baseType="lpstr">
      <vt:lpstr>Academy Engraved LET</vt:lpstr>
      <vt:lpstr>Arial</vt:lpstr>
      <vt:lpstr>Arial Rounded MT Bold</vt:lpstr>
      <vt:lpstr>Calibri</vt:lpstr>
      <vt:lpstr>Calibri Light</vt:lpstr>
      <vt:lpstr>Cambria Math</vt:lpstr>
      <vt:lpstr>Script MT Bold</vt:lpstr>
      <vt:lpstr>Times New Roman</vt:lpstr>
      <vt:lpstr>Office 佈景主題</vt:lpstr>
      <vt:lpstr>Equation</vt:lpstr>
      <vt:lpstr>方程式</vt:lpstr>
      <vt:lpstr>Orthogonal Matrices &amp; Symmetric Matrices</vt:lpstr>
      <vt:lpstr>Outline</vt:lpstr>
      <vt:lpstr>Norm-preserving</vt:lpstr>
      <vt:lpstr>Norm-preserving</vt:lpstr>
      <vt:lpstr>Orthogonal Matrix</vt:lpstr>
      <vt:lpstr>Norm-preserving</vt:lpstr>
      <vt:lpstr>Orthogonal Matrix</vt:lpstr>
      <vt:lpstr>Orthogonal Matrix</vt:lpstr>
      <vt:lpstr>Orthogonal Operator</vt:lpstr>
      <vt:lpstr>PowerPoint 簡報</vt:lpstr>
      <vt:lpstr>Conclusion</vt:lpstr>
      <vt:lpstr>Outline</vt:lpstr>
      <vt:lpstr>Eigenvalues are real</vt:lpstr>
      <vt:lpstr>Orthogonal Eigenvectors</vt:lpstr>
      <vt:lpstr>Orthogonal Eigenvectors</vt:lpstr>
      <vt:lpstr>Diagonalization</vt:lpstr>
      <vt:lpstr>Diagonalization</vt:lpstr>
      <vt:lpstr>PowerPoint 簡報</vt:lpstr>
      <vt:lpstr>Diagonalization</vt:lpstr>
      <vt:lpstr>Diagonalization of  Symmetric Matrix</vt:lpstr>
      <vt:lpstr>Spectral Decomposition</vt:lpstr>
      <vt:lpstr>Spectral Decomposition</vt:lpstr>
      <vt:lpstr>Spectral Decomposition</vt:lpstr>
      <vt:lpstr>Conclusion</vt:lpstr>
      <vt:lpstr>Appendix</vt:lpstr>
      <vt:lpstr>Diagonalization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Matrices</dc:title>
  <dc:creator>Lee Hung-yi</dc:creator>
  <cp:lastModifiedBy>Hung-yi Lee</cp:lastModifiedBy>
  <cp:revision>84</cp:revision>
  <dcterms:created xsi:type="dcterms:W3CDTF">2016-05-16T01:35:30Z</dcterms:created>
  <dcterms:modified xsi:type="dcterms:W3CDTF">2018-12-06T17:13:59Z</dcterms:modified>
</cp:coreProperties>
</file>