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9" r:id="rId21"/>
    <p:sldId id="280" r:id="rId22"/>
    <p:sldId id="272" r:id="rId23"/>
    <p:sldId id="273" r:id="rId24"/>
    <p:sldId id="274" r:id="rId25"/>
    <p:sldId id="275" r:id="rId26"/>
    <p:sldId id="282" r:id="rId27"/>
    <p:sldId id="281" r:id="rId28"/>
    <p:sldId id="284" r:id="rId29"/>
    <p:sldId id="285" r:id="rId30"/>
    <p:sldId id="283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9" r:id="rId40"/>
    <p:sldId id="300" r:id="rId41"/>
    <p:sldId id="297" r:id="rId42"/>
    <p:sldId id="301" r:id="rId43"/>
    <p:sldId id="304" r:id="rId44"/>
    <p:sldId id="296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7" autoAdjust="0"/>
    <p:restoredTop sz="93345" autoAdjust="0"/>
  </p:normalViewPr>
  <p:slideViewPr>
    <p:cSldViewPr snapToGrid="0">
      <p:cViewPr varScale="1">
        <p:scale>
          <a:sx n="62" d="100"/>
          <a:sy n="62" d="100"/>
        </p:scale>
        <p:origin x="13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D117B-E706-44E7-A6A5-3F61C85F0467}" type="datetimeFigureOut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11983-AC3A-4438-AD90-BA756CACC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31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Appendix: P388, 389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1983-AC3A-4438-AD90-BA756CACCA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276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A^T = lambda</a:t>
            </a:r>
            <a:r>
              <a:rPr lang="en-US" altLang="zh-TW" baseline="0" dirty="0"/>
              <a:t> A</a:t>
            </a:r>
          </a:p>
          <a:p>
            <a:r>
              <a:rPr lang="en-US" altLang="zh-TW" baseline="0" dirty="0"/>
              <a:t>ATT = A = </a:t>
            </a:r>
            <a:r>
              <a:rPr lang="en-US" altLang="zh-TW" baseline="0" dirty="0" err="1"/>
              <a:t>lable</a:t>
            </a:r>
            <a:r>
              <a:rPr lang="en-US" altLang="zh-TW" baseline="0" dirty="0"/>
              <a:t> AT = label </a:t>
            </a:r>
            <a:r>
              <a:rPr lang="en-US" altLang="zh-TW" baseline="0" dirty="0" err="1"/>
              <a:t>label</a:t>
            </a:r>
            <a:r>
              <a:rPr lang="en-US" altLang="zh-TW" baseline="0" dirty="0"/>
              <a:t> 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1983-AC3A-4438-AD90-BA756CACCAC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046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zh-TW" altLang="en-US" i="1" smtClean="0">
                          <a:latin typeface="Cambria Math" panose="02040503050406030204" pitchFamily="18" charset="0"/>
                        </a:rPr>
                        <a:t>在這裡鍵入方程式。</a:t>
                      </a:fl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i="0" smtClean="0">
                    <a:latin typeface="Cambria Math" panose="02040503050406030204" pitchFamily="18" charset="0"/>
                  </a:rPr>
                  <a:t>"在這裡鍵入方程式。"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1983-AC3A-4438-AD90-BA756CACCAC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89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5F5A2-2986-4561-AC8B-4EA898F97917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12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0, 0’</a:t>
            </a:r>
          </a:p>
          <a:p>
            <a:endParaRPr lang="en-US" altLang="zh-TW" dirty="0"/>
          </a:p>
          <a:p>
            <a:r>
              <a:rPr lang="en-US" altLang="zh-TW" dirty="0"/>
              <a:t>0 + 0’ = 0</a:t>
            </a:r>
          </a:p>
          <a:p>
            <a:r>
              <a:rPr lang="en-US" altLang="zh-TW" dirty="0"/>
              <a:t>0’ + 0 = 0’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1983-AC3A-4438-AD90-BA756CACCAC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355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Should I</a:t>
            </a:r>
            <a:r>
              <a:rPr lang="zh-TW" altLang="en-US" baseline="0" dirty="0"/>
              <a:t> </a:t>
            </a:r>
            <a:r>
              <a:rPr lang="en-US" altLang="zh-TW" baseline="0" dirty="0"/>
              <a:t>mention </a:t>
            </a:r>
            <a:r>
              <a:rPr lang="en-US" altLang="zh-TW" baseline="0" dirty="0" err="1"/>
              <a:t>talr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exniosn</a:t>
            </a:r>
            <a:r>
              <a:rPr lang="en-US" altLang="zh-TW" baseline="0" dirty="0"/>
              <a:t> here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1983-AC3A-4438-AD90-BA756CACCAC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96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Is kind of </a:t>
            </a:r>
            <a:r>
              <a:rPr lang="en-US" altLang="zh-TW" dirty="0" err="1"/>
              <a:t>redundent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5B73-BC65-4DC3-B604-FDE19E1294E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557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Smooth function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1983-AC3A-4438-AD90-BA756CACCAC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141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Isomorphism</a:t>
            </a:r>
          </a:p>
          <a:p>
            <a:r>
              <a:rPr lang="en-US" altLang="zh-TW" b="0" dirty="0">
                <a:effectLst/>
              </a:rPr>
              <a:t>【</a:t>
            </a:r>
            <a:r>
              <a:rPr lang="zh-TW" altLang="en-US" b="0" dirty="0">
                <a:effectLst/>
              </a:rPr>
              <a:t>生</a:t>
            </a:r>
            <a:r>
              <a:rPr lang="en-US" altLang="zh-TW" b="0" dirty="0">
                <a:effectLst/>
              </a:rPr>
              <a:t>】</a:t>
            </a:r>
            <a:r>
              <a:rPr lang="zh-TW" altLang="en-US" b="0" dirty="0">
                <a:effectLst/>
              </a:rPr>
              <a:t>異種同形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係指成功存活的有機體，其活動模式會為其他有機體倣效。</a:t>
            </a:r>
            <a:endParaRPr lang="zh-TW" altLang="en-US" b="0" dirty="0">
              <a:effectLst/>
            </a:endParaRPr>
          </a:p>
          <a:p>
            <a:r>
              <a:rPr lang="en-US" altLang="zh-TW" dirty="0">
                <a:effectLst/>
              </a:rPr>
              <a:t>	Pterosaur</a:t>
            </a:r>
            <a:r>
              <a:rPr lang="zh-TW" altLang="en-US" dirty="0">
                <a:effectLst/>
              </a:rPr>
              <a:t> </a:t>
            </a:r>
            <a:endParaRPr lang="en-US" altLang="zh-TW" dirty="0">
              <a:effectLst/>
            </a:endParaRPr>
          </a:p>
          <a:p>
            <a:endParaRPr lang="zh-TW" altLang="en-US" dirty="0">
              <a:effectLst/>
            </a:endParaRPr>
          </a:p>
          <a:p>
            <a:r>
              <a:rPr lang="en-US" altLang="zh-TW" b="0" dirty="0">
                <a:effectLst/>
              </a:rPr>
              <a:t>【</a:t>
            </a:r>
            <a:r>
              <a:rPr lang="zh-TW" altLang="en-US" b="0" dirty="0">
                <a:effectLst/>
              </a:rPr>
              <a:t>數</a:t>
            </a:r>
            <a:r>
              <a:rPr lang="en-US" altLang="zh-TW" b="0" dirty="0">
                <a:effectLst/>
              </a:rPr>
              <a:t>】</a:t>
            </a:r>
            <a:r>
              <a:rPr lang="zh-TW" altLang="en-US" b="0" dirty="0">
                <a:effectLst/>
              </a:rPr>
              <a:t>同型性</a:t>
            </a:r>
          </a:p>
          <a:p>
            <a:r>
              <a:rPr lang="zh-TW" altLang="en-US" dirty="0">
                <a:effectLst/>
              </a:rPr>
              <a:t> </a:t>
            </a:r>
          </a:p>
          <a:p>
            <a:r>
              <a:rPr lang="en-US" altLang="zh-TW" b="0" dirty="0">
                <a:effectLst/>
              </a:rPr>
              <a:t>【</a:t>
            </a:r>
            <a:r>
              <a:rPr lang="zh-TW" altLang="en-US" b="0" dirty="0">
                <a:effectLst/>
              </a:rPr>
              <a:t>化</a:t>
            </a:r>
            <a:r>
              <a:rPr lang="en-US" altLang="zh-TW" b="0" dirty="0">
                <a:effectLst/>
              </a:rPr>
              <a:t>】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化學式相似的物質形成結構類型相同的晶體的現象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1983-AC3A-4438-AD90-BA756CACCAC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085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1983-AC3A-4438-AD90-BA756CACCAC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553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1983-AC3A-4438-AD90-BA756CACCAC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11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11983-AC3A-4438-AD90-BA756CACCAC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59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F18A-B211-4384-AABA-38819577DACF}" type="datetimeFigureOut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3752-EC9E-4F01-87F7-3B124EB9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95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F18A-B211-4384-AABA-38819577DACF}" type="datetimeFigureOut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3752-EC9E-4F01-87F7-3B124EB9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63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F18A-B211-4384-AABA-38819577DACF}" type="datetimeFigureOut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3752-EC9E-4F01-87F7-3B124EB9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77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F18A-B211-4384-AABA-38819577DACF}" type="datetimeFigureOut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3752-EC9E-4F01-87F7-3B124EB9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12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F18A-B211-4384-AABA-38819577DACF}" type="datetimeFigureOut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3752-EC9E-4F01-87F7-3B124EB9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73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F18A-B211-4384-AABA-38819577DACF}" type="datetimeFigureOut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3752-EC9E-4F01-87F7-3B124EB9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79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F18A-B211-4384-AABA-38819577DACF}" type="datetimeFigureOut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3752-EC9E-4F01-87F7-3B124EB9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80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F18A-B211-4384-AABA-38819577DACF}" type="datetimeFigureOut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3752-EC9E-4F01-87F7-3B124EB9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49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F18A-B211-4384-AABA-38819577DACF}" type="datetimeFigureOut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3752-EC9E-4F01-87F7-3B124EB9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92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F18A-B211-4384-AABA-38819577DACF}" type="datetimeFigureOut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3752-EC9E-4F01-87F7-3B124EB9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28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F18A-B211-4384-AABA-38819577DACF}" type="datetimeFigureOut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3752-EC9E-4F01-87F7-3B124EB9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52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F18A-B211-4384-AABA-38819577DACF}" type="datetimeFigureOut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03752-EC9E-4F01-87F7-3B124EB9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75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18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5.png"/><Relationship Id="rId7" Type="http://schemas.openxmlformats.org/officeDocument/2006/relationships/image" Target="../media/image35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38.png"/><Relationship Id="rId4" Type="http://schemas.openxmlformats.org/officeDocument/2006/relationships/image" Target="../media/image66.png"/><Relationship Id="rId9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66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36.png"/><Relationship Id="rId4" Type="http://schemas.openxmlformats.org/officeDocument/2006/relationships/image" Target="../media/image75.png"/><Relationship Id="rId9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70.png"/><Relationship Id="rId4" Type="http://schemas.openxmlformats.org/officeDocument/2006/relationships/image" Target="../media/image10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72.png"/><Relationship Id="rId7" Type="http://schemas.openxmlformats.org/officeDocument/2006/relationships/image" Target="../media/image11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4" Type="http://schemas.openxmlformats.org/officeDocument/2006/relationships/image" Target="../media/image115.png"/><Relationship Id="rId9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31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4.png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13.png"/><Relationship Id="rId7" Type="http://schemas.openxmlformats.org/officeDocument/2006/relationships/image" Target="../media/image133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4.png"/><Relationship Id="rId4" Type="http://schemas.openxmlformats.org/officeDocument/2006/relationships/image" Target="../media/image1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Beyond Vectors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6783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Subspace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vector set V is called a subspace if it has the following three properties:</a:t>
            </a:r>
          </a:p>
          <a:p>
            <a:r>
              <a:rPr lang="en-US" altLang="zh-TW" dirty="0"/>
              <a:t>1. The zero vector </a:t>
            </a:r>
            <a:r>
              <a:rPr lang="en-US" altLang="zh-TW" b="1" dirty="0"/>
              <a:t>0</a:t>
            </a:r>
            <a:r>
              <a:rPr lang="en-US" altLang="zh-TW" dirty="0"/>
              <a:t> belongs to V</a:t>
            </a:r>
          </a:p>
          <a:p>
            <a:r>
              <a:rPr lang="en-US" altLang="zh-TW" dirty="0"/>
              <a:t>2. If </a:t>
            </a:r>
            <a:r>
              <a:rPr lang="en-US" altLang="zh-TW" b="1" dirty="0"/>
              <a:t>u</a:t>
            </a:r>
            <a:r>
              <a:rPr lang="en-US" altLang="zh-TW" dirty="0"/>
              <a:t> and </a:t>
            </a:r>
            <a:r>
              <a:rPr lang="en-US" altLang="zh-TW" b="1" dirty="0"/>
              <a:t>w</a:t>
            </a:r>
            <a:r>
              <a:rPr lang="en-US" altLang="zh-TW" dirty="0"/>
              <a:t> belong to V, then </a:t>
            </a:r>
            <a:r>
              <a:rPr lang="en-US" altLang="zh-TW" b="1" dirty="0" err="1"/>
              <a:t>u+w</a:t>
            </a:r>
            <a:r>
              <a:rPr lang="en-US" altLang="zh-TW" dirty="0"/>
              <a:t> belongs to V</a:t>
            </a:r>
          </a:p>
          <a:p>
            <a:endParaRPr lang="en-US" altLang="zh-TW" dirty="0"/>
          </a:p>
          <a:p>
            <a:r>
              <a:rPr lang="en-US" altLang="zh-TW" dirty="0"/>
              <a:t>3. If </a:t>
            </a:r>
            <a:r>
              <a:rPr lang="en-US" altLang="zh-TW" b="1" dirty="0"/>
              <a:t>u</a:t>
            </a:r>
            <a:r>
              <a:rPr lang="en-US" altLang="zh-TW" dirty="0"/>
              <a:t> belongs to V, and c is a scalar, then c</a:t>
            </a:r>
            <a:r>
              <a:rPr lang="en-US" altLang="zh-TW" b="1" dirty="0"/>
              <a:t>u</a:t>
            </a:r>
            <a:r>
              <a:rPr lang="en-US" altLang="zh-TW" dirty="0"/>
              <a:t> belongs to V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702050" y="3739684"/>
            <a:ext cx="48133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Closed under (vector) addition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25263" y="4829716"/>
            <a:ext cx="5490087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Closed under scalar multiplication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352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 they subspaces?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All the functions pass 0 at t</a:t>
            </a:r>
            <a:r>
              <a:rPr lang="en-US" altLang="zh-TW" baseline="-25000" dirty="0"/>
              <a:t>0</a:t>
            </a:r>
          </a:p>
          <a:p>
            <a:r>
              <a:rPr lang="en-US" altLang="zh-TW" dirty="0"/>
              <a:t>All the matrices whose trace equal to zero</a:t>
            </a:r>
          </a:p>
          <a:p>
            <a:r>
              <a:rPr lang="en-US" altLang="zh-TW" dirty="0"/>
              <a:t>All the matrices of the form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All the continuous functions</a:t>
            </a:r>
          </a:p>
          <a:p>
            <a:r>
              <a:rPr lang="en-US" altLang="zh-TW" dirty="0"/>
              <a:t>All the polynomials with degree n</a:t>
            </a:r>
            <a:endParaRPr lang="zh-TW" altLang="en-US" dirty="0"/>
          </a:p>
          <a:p>
            <a:r>
              <a:rPr lang="en-US" altLang="zh-TW" dirty="0"/>
              <a:t>All the polynomials with degree less than or equal to n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245725" y="3155324"/>
                <a:ext cx="1750479" cy="727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725" y="3155324"/>
                <a:ext cx="1750479" cy="72705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3361388" y="5658434"/>
            <a:ext cx="4932608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P: all polynomials, </a:t>
            </a:r>
            <a:r>
              <a:rPr lang="en-US" altLang="zh-TW" sz="2400" dirty="0" err="1"/>
              <a:t>P</a:t>
            </a:r>
            <a:r>
              <a:rPr lang="en-US" altLang="zh-TW" sz="2400" baseline="-25000" dirty="0" err="1"/>
              <a:t>n</a:t>
            </a:r>
            <a:r>
              <a:rPr lang="en-US" altLang="zh-TW" sz="2400" dirty="0"/>
              <a:t>: all polynomials with degree less than or equal to n </a:t>
            </a:r>
            <a:endParaRPr lang="zh-TW" altLang="en-US" sz="2400" dirty="0"/>
          </a:p>
        </p:txBody>
      </p:sp>
      <p:pic>
        <p:nvPicPr>
          <p:cNvPr id="1026" name="Picture 2" descr="http://pic.sucaibar.com/pic/201308/17/7f29275bc4_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142" y="4626807"/>
            <a:ext cx="458808" cy="45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62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Linear Combination</a:t>
            </a:r>
            <a:br>
              <a:rPr lang="en-US" altLang="zh-TW" dirty="0"/>
            </a:br>
            <a:r>
              <a:rPr lang="en-US" altLang="zh-TW" dirty="0"/>
              <a:t>and Span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266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Combination and Span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Matrices</a:t>
            </a:r>
          </a:p>
          <a:p>
            <a:pPr lvl="1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533910" y="2395471"/>
                <a:ext cx="407618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910" y="2395471"/>
                <a:ext cx="4076180" cy="615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33538" y="3256515"/>
            <a:ext cx="557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Linear combination with coefficient a, b, 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604484" y="3879343"/>
                <a:ext cx="4304705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84" y="3879343"/>
                <a:ext cx="4304705" cy="6158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064407" y="3871777"/>
                <a:ext cx="1503489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407" y="3871777"/>
                <a:ext cx="1503489" cy="6233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1033538" y="5015061"/>
            <a:ext cx="2555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What is Span S?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985761" y="5711474"/>
            <a:ext cx="652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All 2x2 matrices whose trace equal to zero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370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Combination and Span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Polynomials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392452" y="2498501"/>
                <a:ext cx="22743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452" y="2498501"/>
                <a:ext cx="227434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94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262129" y="3125210"/>
                <a:ext cx="70318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linear combination of the “vectors” in S?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29" y="3125210"/>
                <a:ext cx="7031865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300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10318" y="4213584"/>
                <a:ext cx="43233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318" y="4213584"/>
                <a:ext cx="432336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630242" y="5056774"/>
                <a:ext cx="23927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42" y="5056774"/>
                <a:ext cx="239277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071" t="-166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630241" y="5992297"/>
                <a:ext cx="27646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41" y="5992297"/>
                <a:ext cx="276460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304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375848" y="5056774"/>
                <a:ext cx="683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48" y="5056774"/>
                <a:ext cx="68390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464" r="-3571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375848" y="5993976"/>
                <a:ext cx="5818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48" y="5993976"/>
                <a:ext cx="58189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263" r="-1052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94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Linear Transformation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4810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transformation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mapping (function) T is called linear if for all “vectors”</a:t>
            </a:r>
            <a:r>
              <a:rPr lang="zh-TW" altLang="en-US" dirty="0"/>
              <a:t> </a:t>
            </a:r>
            <a:r>
              <a:rPr lang="en-US" altLang="zh-TW" dirty="0"/>
              <a:t>u, v and scalars c:</a:t>
            </a:r>
          </a:p>
          <a:p>
            <a:r>
              <a:rPr lang="en-US" altLang="zh-TW" dirty="0"/>
              <a:t>Preserving vector addition: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Preserving vector multiplication:</a:t>
            </a:r>
          </a:p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867355" y="3348507"/>
                <a:ext cx="38047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355" y="3348507"/>
                <a:ext cx="3804760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769735" y="4039930"/>
                <a:ext cx="2349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𝑐𝑢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𝑐𝑇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735" y="4039930"/>
                <a:ext cx="234923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1332964" y="5040666"/>
            <a:ext cx="443677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Is matrix transpose linear?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83347" y="5788679"/>
            <a:ext cx="692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Input: m x n matrices, output: n x m matrices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856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transformation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Derivative: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Integral from a to b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93583" y="2321588"/>
            <a:ext cx="2356833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Derivative</a:t>
            </a:r>
            <a:endParaRPr lang="zh-TW" altLang="en-US" sz="2800" dirty="0"/>
          </a:p>
        </p:txBody>
      </p:sp>
      <p:sp>
        <p:nvSpPr>
          <p:cNvPr id="5" name="向右箭號 4"/>
          <p:cNvSpPr/>
          <p:nvPr/>
        </p:nvSpPr>
        <p:spPr>
          <a:xfrm>
            <a:off x="2472744" y="2604924"/>
            <a:ext cx="811369" cy="437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859886" y="2604924"/>
            <a:ext cx="811369" cy="437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28297" y="2594020"/>
            <a:ext cx="142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function f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01039" y="2593032"/>
            <a:ext cx="1829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function f’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23305" y="2915991"/>
            <a:ext cx="97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 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41900" y="2958800"/>
            <a:ext cx="111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 2x</a:t>
            </a:r>
            <a:endParaRPr lang="zh-TW" altLang="en-US" sz="2400" baseline="30000" dirty="0"/>
          </a:p>
        </p:txBody>
      </p:sp>
      <p:sp>
        <p:nvSpPr>
          <p:cNvPr id="11" name="矩形 10"/>
          <p:cNvSpPr/>
          <p:nvPr/>
        </p:nvSpPr>
        <p:spPr>
          <a:xfrm>
            <a:off x="3374266" y="4922955"/>
            <a:ext cx="2356833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Integral</a:t>
            </a:r>
            <a:endParaRPr lang="zh-TW" altLang="en-US" sz="2800" dirty="0"/>
          </a:p>
        </p:txBody>
      </p:sp>
      <p:sp>
        <p:nvSpPr>
          <p:cNvPr id="12" name="向右箭號 11"/>
          <p:cNvSpPr/>
          <p:nvPr/>
        </p:nvSpPr>
        <p:spPr>
          <a:xfrm>
            <a:off x="2453427" y="5206291"/>
            <a:ext cx="811369" cy="437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840569" y="5206291"/>
            <a:ext cx="811369" cy="437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981209" y="5182508"/>
            <a:ext cx="142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function f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651938" y="4560372"/>
            <a:ext cx="142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scalar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303988" y="5517358"/>
            <a:ext cx="97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 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671254" y="5973139"/>
                <a:ext cx="2356835" cy="615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e.g.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54" y="5973139"/>
                <a:ext cx="2356835" cy="615746"/>
              </a:xfrm>
              <a:prstGeom prst="rect">
                <a:avLst/>
              </a:prstGeom>
              <a:blipFill rotWithShape="0">
                <a:blip r:embed="rId2"/>
                <a:stretch>
                  <a:fillRect l="-3876" b="-9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366715" y="4893773"/>
                <a:ext cx="1549335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715" y="4893773"/>
                <a:ext cx="1549335" cy="9773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3544910" y="5946130"/>
            <a:ext cx="2002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(from a to b)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709355" y="1634692"/>
            <a:ext cx="167111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linear?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876465" y="4139221"/>
            <a:ext cx="167111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linear?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549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Null Space and Range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Null Space</a:t>
            </a:r>
          </a:p>
          <a:p>
            <a:pPr lvl="1"/>
            <a:r>
              <a:rPr lang="en-US" altLang="zh-TW" sz="2800" dirty="0"/>
              <a:t>The null space of T is the set of all vectors such that T(v)=0</a:t>
            </a:r>
          </a:p>
          <a:p>
            <a:pPr lvl="1"/>
            <a:r>
              <a:rPr lang="en-US" altLang="zh-TW" sz="2800" dirty="0"/>
              <a:t>What is the null space of matrix transpose?</a:t>
            </a:r>
          </a:p>
          <a:p>
            <a:r>
              <a:rPr lang="en-US" altLang="zh-TW" dirty="0"/>
              <a:t>Range</a:t>
            </a:r>
          </a:p>
          <a:p>
            <a:pPr lvl="1"/>
            <a:r>
              <a:rPr lang="en-US" altLang="zh-TW" sz="2800" dirty="0"/>
              <a:t>The range of T is the set of all images of T.</a:t>
            </a:r>
          </a:p>
          <a:p>
            <a:pPr lvl="1"/>
            <a:r>
              <a:rPr lang="en-US" altLang="zh-TW" sz="2800" dirty="0"/>
              <a:t>That is, the set of all vectors T(v) for all v in the domain</a:t>
            </a:r>
          </a:p>
          <a:p>
            <a:pPr lvl="1"/>
            <a:r>
              <a:rPr lang="en-US" altLang="zh-TW" sz="2800" dirty="0"/>
              <a:t>What is the range of matrix transpose?</a:t>
            </a:r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423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One-to-one and Onto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7147"/>
          </a:xfrm>
        </p:spPr>
        <p:txBody>
          <a:bodyPr>
            <a:normAutofit/>
          </a:bodyPr>
          <a:lstStyle/>
          <a:p>
            <a:endParaRPr lang="en-US" altLang="zh-TW" i="1" dirty="0">
              <a:latin typeface="Times New Roman" pitchFamily="18" charset="0"/>
            </a:endParaRPr>
          </a:p>
          <a:p>
            <a:r>
              <a:rPr lang="en-US" altLang="zh-TW" i="1" dirty="0">
                <a:latin typeface="Times New Roman" pitchFamily="18" charset="0"/>
              </a:rPr>
              <a:t>U</a:t>
            </a:r>
            <a:r>
              <a:rPr lang="en-US" altLang="zh-TW" dirty="0">
                <a:latin typeface="Times New Roman" pitchFamily="18" charset="0"/>
              </a:rPr>
              <a:t>: </a:t>
            </a:r>
            <a:r>
              <a:rPr lang="en-US" altLang="zh-TW" dirty="0" err="1">
                <a:latin typeface="Script MT Bold" pitchFamily="66" charset="0"/>
                <a:sym typeface="Symbol" pitchFamily="18" charset="2"/>
              </a:rPr>
              <a:t>M</a:t>
            </a:r>
            <a:r>
              <a:rPr lang="en-US" altLang="zh-TW" i="1" baseline="-25000" dirty="0" err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TW" baseline="-25000" dirty="0" err="1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i="1" baseline="-25000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i="1" baseline="40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TW" dirty="0" err="1">
                <a:latin typeface="Script MT Bold" pitchFamily="66" charset="0"/>
                <a:sym typeface="Symbol" pitchFamily="18" charset="2"/>
              </a:rPr>
              <a:t>M</a:t>
            </a:r>
            <a:r>
              <a:rPr lang="en-US" altLang="zh-TW" i="1" baseline="-25000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baseline="-25000" dirty="0" err="1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i="1" baseline="-25000" dirty="0" err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 defined by </a:t>
            </a:r>
            <a:r>
              <a:rPr lang="en-US" altLang="zh-TW" i="1" dirty="0">
                <a:latin typeface="Times New Roman" pitchFamily="18" charset="0"/>
              </a:rPr>
              <a:t>U</a:t>
            </a:r>
            <a:r>
              <a:rPr lang="en-US" altLang="zh-TW" dirty="0">
                <a:latin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dirty="0">
                <a:latin typeface="Times New Roman" pitchFamily="18" charset="0"/>
              </a:rPr>
              <a:t>) = 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i="1" baseline="40000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. </a:t>
            </a:r>
          </a:p>
          <a:p>
            <a:pPr lvl="1"/>
            <a:r>
              <a:rPr lang="en-US" altLang="zh-TW" sz="2800" dirty="0">
                <a:sym typeface="Symbol" pitchFamily="18" charset="2"/>
              </a:rPr>
              <a:t>Is </a:t>
            </a:r>
            <a:r>
              <a:rPr lang="en-US" altLang="zh-TW" sz="2800" i="1" dirty="0">
                <a:sym typeface="Symbol" pitchFamily="18" charset="2"/>
              </a:rPr>
              <a:t>U</a:t>
            </a:r>
            <a:r>
              <a:rPr lang="en-US" altLang="zh-TW" sz="2800" dirty="0">
                <a:sym typeface="Symbol" pitchFamily="18" charset="2"/>
              </a:rPr>
              <a:t> one-to-one?</a:t>
            </a:r>
          </a:p>
          <a:p>
            <a:pPr lvl="1"/>
            <a:r>
              <a:rPr lang="en-US" altLang="zh-TW" sz="2800" dirty="0">
                <a:sym typeface="Symbol" pitchFamily="18" charset="2"/>
              </a:rPr>
              <a:t>Is U onto?     </a:t>
            </a:r>
            <a:endParaRPr lang="en-US" altLang="zh-TW" sz="2800" dirty="0">
              <a:latin typeface="Times New Roman" pitchFamily="18" charset="0"/>
            </a:endParaRPr>
          </a:p>
          <a:p>
            <a:endParaRPr lang="en-US" altLang="zh-TW" i="1" dirty="0">
              <a:sym typeface="Symbol" pitchFamily="18" charset="2"/>
            </a:endParaRPr>
          </a:p>
          <a:p>
            <a:r>
              <a:rPr lang="en-US" altLang="zh-TW" i="1" dirty="0">
                <a:sym typeface="Symbol" pitchFamily="18" charset="2"/>
              </a:rPr>
              <a:t>D</a:t>
            </a:r>
            <a:r>
              <a:rPr lang="en-US" altLang="zh-TW" dirty="0">
                <a:sym typeface="Symbol" pitchFamily="18" charset="2"/>
              </a:rPr>
              <a:t>: </a:t>
            </a:r>
            <a:r>
              <a:rPr lang="en-US" altLang="zh-TW" dirty="0">
                <a:latin typeface="Script MT Bold"/>
                <a:cs typeface="Script MT Bold"/>
              </a:rPr>
              <a:t>P</a:t>
            </a:r>
            <a:r>
              <a:rPr lang="en-US" altLang="zh-TW" i="1" baseline="-25000" dirty="0">
                <a:sym typeface="Symbol" pitchFamily="18" charset="2"/>
              </a:rPr>
              <a:t>3</a:t>
            </a:r>
            <a:r>
              <a:rPr lang="en-US" altLang="zh-TW" dirty="0">
                <a:sym typeface="Symbol" pitchFamily="18" charset="2"/>
              </a:rPr>
              <a:t>  </a:t>
            </a:r>
            <a:r>
              <a:rPr lang="en-US" altLang="zh-TW" dirty="0">
                <a:latin typeface="Script MT Bold"/>
                <a:cs typeface="Script MT Bold"/>
              </a:rPr>
              <a:t>P</a:t>
            </a:r>
            <a:r>
              <a:rPr lang="en-US" altLang="zh-TW" i="1" baseline="-25000" dirty="0">
                <a:sym typeface="Symbol" pitchFamily="18" charset="2"/>
              </a:rPr>
              <a:t>3</a:t>
            </a:r>
            <a:r>
              <a:rPr lang="en-US" altLang="zh-TW" dirty="0">
                <a:sym typeface="Symbol" pitchFamily="18" charset="2"/>
              </a:rPr>
              <a:t> defined by </a:t>
            </a:r>
            <a:r>
              <a:rPr lang="en-US" altLang="zh-TW" i="1" dirty="0">
                <a:sym typeface="Symbol" pitchFamily="18" charset="2"/>
              </a:rPr>
              <a:t>D</a:t>
            </a:r>
            <a:r>
              <a:rPr lang="en-US" altLang="zh-TW" dirty="0">
                <a:sym typeface="Symbol" pitchFamily="18" charset="2"/>
              </a:rPr>
              <a:t>( </a:t>
            </a:r>
            <a:r>
              <a:rPr lang="en-US" altLang="zh-TW" i="1" dirty="0">
                <a:sym typeface="Symbol" pitchFamily="18" charset="2"/>
              </a:rPr>
              <a:t>f</a:t>
            </a:r>
            <a:r>
              <a:rPr lang="en-US" altLang="zh-TW" dirty="0">
                <a:sym typeface="Symbol" pitchFamily="18" charset="2"/>
              </a:rPr>
              <a:t> ) = </a:t>
            </a:r>
            <a:r>
              <a:rPr lang="en-US" altLang="zh-TW" i="1" dirty="0">
                <a:sym typeface="Symbol" pitchFamily="18" charset="2"/>
              </a:rPr>
              <a:t>f </a:t>
            </a:r>
            <a:r>
              <a:rPr lang="en-US" altLang="zh-TW" dirty="0">
                <a:sym typeface="Symbol" pitchFamily="18" charset="2"/>
              </a:rPr>
              <a:t></a:t>
            </a:r>
          </a:p>
          <a:p>
            <a:pPr lvl="1"/>
            <a:r>
              <a:rPr lang="en-US" altLang="zh-TW" sz="2800" dirty="0">
                <a:sym typeface="Symbol" pitchFamily="18" charset="2"/>
              </a:rPr>
              <a:t>Is </a:t>
            </a:r>
            <a:r>
              <a:rPr lang="en-US" altLang="zh-TW" sz="2800" i="1" dirty="0">
                <a:sym typeface="Symbol" pitchFamily="18" charset="2"/>
              </a:rPr>
              <a:t>D</a:t>
            </a:r>
            <a:r>
              <a:rPr lang="en-US" altLang="zh-TW" sz="2800" dirty="0">
                <a:sym typeface="Symbol" pitchFamily="18" charset="2"/>
              </a:rPr>
              <a:t> one-to-one?</a:t>
            </a:r>
          </a:p>
          <a:p>
            <a:pPr lvl="1"/>
            <a:r>
              <a:rPr lang="en-US" altLang="zh-TW" sz="2800" dirty="0">
                <a:sym typeface="Symbol" pitchFamily="18" charset="2"/>
              </a:rPr>
              <a:t>Is D onto?     </a:t>
            </a:r>
            <a:endParaRPr lang="en-US" altLang="zh-TW" sz="2800" dirty="0">
              <a:latin typeface="Times New Roman" pitchFamily="18" charset="0"/>
            </a:endParaRPr>
          </a:p>
          <a:p>
            <a:pPr lvl="1"/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41738" y="2778787"/>
            <a:ext cx="75985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yes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908479" y="3236504"/>
            <a:ext cx="75985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yes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941738" y="4739920"/>
            <a:ext cx="75985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908479" y="5219355"/>
            <a:ext cx="75985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149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Many things can be considered as “vectors”.</a:t>
            </a:r>
          </a:p>
          <a:p>
            <a:pPr lvl="1"/>
            <a:r>
              <a:rPr lang="en-US" altLang="zh-TW" sz="2800" dirty="0"/>
              <a:t>E.g. a function can be regarded as a vector</a:t>
            </a:r>
          </a:p>
          <a:p>
            <a:r>
              <a:rPr lang="en-US" altLang="zh-TW" dirty="0"/>
              <a:t>We can apply the concept we learned on those “vectors”.</a:t>
            </a:r>
          </a:p>
          <a:p>
            <a:pPr lvl="1"/>
            <a:r>
              <a:rPr lang="en-US" altLang="zh-TW" sz="2800" dirty="0"/>
              <a:t>Linear combination</a:t>
            </a:r>
          </a:p>
          <a:p>
            <a:pPr lvl="1"/>
            <a:r>
              <a:rPr lang="en-US" altLang="zh-TW" sz="2800" dirty="0"/>
              <a:t>Span</a:t>
            </a:r>
          </a:p>
          <a:p>
            <a:pPr lvl="1"/>
            <a:r>
              <a:rPr lang="en-US" altLang="zh-TW" sz="2800" dirty="0"/>
              <a:t>Basis</a:t>
            </a:r>
          </a:p>
          <a:p>
            <a:pPr lvl="1"/>
            <a:r>
              <a:rPr lang="en-US" altLang="zh-TW" sz="2800" dirty="0"/>
              <a:t>Orthogonal ……</a:t>
            </a:r>
          </a:p>
          <a:p>
            <a:r>
              <a:rPr lang="en-US" altLang="zh-TW" dirty="0"/>
              <a:t>Reference: Chapter 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250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Isomorphism (</a:t>
            </a:r>
            <a:r>
              <a:rPr lang="zh-TW" altLang="en-US" dirty="0"/>
              <a:t>同構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26" name="Picture 2" descr="Pteranodon sternbergi pai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19" y="2302659"/>
            <a:ext cx="1644993" cy="101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739612" y="1735578"/>
            <a:ext cx="20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Biology</a:t>
            </a:r>
            <a:endParaRPr lang="zh-TW" altLang="en-US" sz="2800" dirty="0"/>
          </a:p>
        </p:txBody>
      </p:sp>
      <p:pic>
        <p:nvPicPr>
          <p:cNvPr id="1030" name="Picture 6" descr="https://encrypted-tbn3.gstatic.com/images?q=tbn:ANd9GcRNI851brPsS8eAJ1IEPj4R8yLC1M79xxZ2GANdQ94p0vXm22j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24" y="3471628"/>
            <a:ext cx="1619288" cy="86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ildbird.e-land.gov.tw/wildbird/aaa/guild/bird/C13202_%E7%BF%A0%E9%B3%A5%E2%99%8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151" y="2305876"/>
            <a:ext cx="1510031" cy="97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ic.pimg.tw/terryjjc/4b860db82596b.jpg?v=126707653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487" y="3440395"/>
            <a:ext cx="1489026" cy="98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csie.ntnu.edu.tw/~u91029/Graph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639" y="2232990"/>
            <a:ext cx="2938615" cy="23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5837546" y="1709313"/>
            <a:ext cx="20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Graph</a:t>
            </a:r>
            <a:endParaRPr lang="zh-TW" altLang="en-US" sz="2800" dirty="0"/>
          </a:p>
        </p:txBody>
      </p:sp>
      <p:pic>
        <p:nvPicPr>
          <p:cNvPr id="1038" name="Picture 14" descr="http://f.hiphotos.baidu.com/baike/c0%3Dbaike80%2C5%2C5%2C80%2C26/sign=bc0f1515213fb80e18dc698557b8444b/0eb30f2442a7d9337573fd57ad4bd11373f0013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544" y="5007628"/>
            <a:ext cx="2017938" cy="151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twword.com/uploads/wiki/35/67/9972_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684" y="5007628"/>
            <a:ext cx="2026946" cy="151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1173831" y="5488069"/>
            <a:ext cx="20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Chemistry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336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Isomorphism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Let V and W be vector space. </a:t>
            </a:r>
          </a:p>
          <a:p>
            <a:r>
              <a:rPr lang="en-US" altLang="zh-TW" sz="2400" dirty="0"/>
              <a:t>A linear transformation T: V→W is called an isomorphism if it is one-to-one and onto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Invertible linear transform</a:t>
            </a:r>
          </a:p>
          <a:p>
            <a:pPr lvl="1"/>
            <a:r>
              <a:rPr lang="en-US" altLang="zh-TW" dirty="0"/>
              <a:t>W and V are isomorphic. 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572000" y="365126"/>
            <a:ext cx="1721224" cy="13255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044577" y="365125"/>
            <a:ext cx="1721224" cy="13255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85764" y="1651654"/>
            <a:ext cx="109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352737" y="1690688"/>
            <a:ext cx="109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085790" y="613522"/>
            <a:ext cx="205628" cy="2056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602381" y="1132588"/>
            <a:ext cx="205628" cy="2056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557247" y="671115"/>
            <a:ext cx="205628" cy="2056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8073838" y="1190181"/>
            <a:ext cx="205628" cy="2056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5276850" y="266481"/>
            <a:ext cx="2266950" cy="457419"/>
          </a:xfrm>
          <a:custGeom>
            <a:avLst/>
            <a:gdLst>
              <a:gd name="connsiteX0" fmla="*/ 0 w 2266950"/>
              <a:gd name="connsiteY0" fmla="*/ 409794 h 457419"/>
              <a:gd name="connsiteX1" fmla="*/ 1133475 w 2266950"/>
              <a:gd name="connsiteY1" fmla="*/ 219 h 457419"/>
              <a:gd name="connsiteX2" fmla="*/ 2266950 w 2266950"/>
              <a:gd name="connsiteY2" fmla="*/ 457419 h 45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457419">
                <a:moveTo>
                  <a:pt x="0" y="409794"/>
                </a:moveTo>
                <a:cubicBezTo>
                  <a:pt x="377825" y="201037"/>
                  <a:pt x="755650" y="-7719"/>
                  <a:pt x="1133475" y="219"/>
                </a:cubicBezTo>
                <a:cubicBezTo>
                  <a:pt x="1511300" y="8156"/>
                  <a:pt x="1889125" y="232787"/>
                  <a:pt x="2266950" y="45741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 flipH="1" flipV="1">
            <a:off x="5801564" y="1272069"/>
            <a:ext cx="2266950" cy="457419"/>
          </a:xfrm>
          <a:custGeom>
            <a:avLst/>
            <a:gdLst>
              <a:gd name="connsiteX0" fmla="*/ 0 w 2266950"/>
              <a:gd name="connsiteY0" fmla="*/ 409794 h 457419"/>
              <a:gd name="connsiteX1" fmla="*/ 1133475 w 2266950"/>
              <a:gd name="connsiteY1" fmla="*/ 219 h 457419"/>
              <a:gd name="connsiteX2" fmla="*/ 2266950 w 2266950"/>
              <a:gd name="connsiteY2" fmla="*/ 457419 h 45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457419">
                <a:moveTo>
                  <a:pt x="0" y="409794"/>
                </a:moveTo>
                <a:cubicBezTo>
                  <a:pt x="377825" y="201037"/>
                  <a:pt x="755650" y="-7719"/>
                  <a:pt x="1133475" y="219"/>
                </a:cubicBezTo>
                <a:cubicBezTo>
                  <a:pt x="1511300" y="8156"/>
                  <a:pt x="1889125" y="232787"/>
                  <a:pt x="2266950" y="45741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266127" y="4107188"/>
            <a:ext cx="6611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Example 1: </a:t>
            </a:r>
            <a:r>
              <a:rPr lang="en-US" altLang="zh-TW" sz="2400" i="1" dirty="0">
                <a:latin typeface="Times New Roman" pitchFamily="18" charset="0"/>
              </a:rPr>
              <a:t>U</a:t>
            </a:r>
            <a:r>
              <a:rPr lang="en-US" altLang="zh-TW" sz="2400" dirty="0">
                <a:latin typeface="Times New Roman" pitchFamily="18" charset="0"/>
              </a:rPr>
              <a:t>: </a:t>
            </a:r>
            <a:r>
              <a:rPr lang="en-US" altLang="zh-TW" sz="2400" dirty="0" err="1">
                <a:latin typeface="Script MT Bold" pitchFamily="66" charset="0"/>
                <a:sym typeface="Symbol" pitchFamily="18" charset="2"/>
              </a:rPr>
              <a:t>M</a:t>
            </a:r>
            <a:r>
              <a:rPr lang="en-US" altLang="zh-TW" sz="2400" i="1" baseline="-25000" dirty="0" err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TW" sz="2400" baseline="-25000" dirty="0" err="1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sz="2400" i="1" baseline="-25000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400" i="1" baseline="40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400" dirty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TW" sz="2400" dirty="0" err="1">
                <a:latin typeface="Script MT Bold" pitchFamily="66" charset="0"/>
                <a:sym typeface="Symbol" pitchFamily="18" charset="2"/>
              </a:rPr>
              <a:t>M</a:t>
            </a:r>
            <a:r>
              <a:rPr lang="en-US" altLang="zh-TW" sz="2400" i="1" baseline="-25000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400" baseline="-25000" dirty="0" err="1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sz="2400" i="1" baseline="-25000" dirty="0" err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TW" sz="2400" dirty="0">
                <a:latin typeface="Times New Roman" pitchFamily="18" charset="0"/>
                <a:sym typeface="Symbol" pitchFamily="18" charset="2"/>
              </a:rPr>
              <a:t> defined by </a:t>
            </a:r>
            <a:r>
              <a:rPr lang="en-US" altLang="zh-TW" sz="2400" i="1" dirty="0">
                <a:latin typeface="Times New Roman" pitchFamily="18" charset="0"/>
              </a:rPr>
              <a:t>U</a:t>
            </a:r>
            <a:r>
              <a:rPr lang="en-US" altLang="zh-TW" sz="2400" dirty="0">
                <a:latin typeface="Times New Roman" pitchFamily="18" charset="0"/>
              </a:rPr>
              <a:t>(</a:t>
            </a:r>
            <a:r>
              <a:rPr lang="en-US" altLang="zh-TW" sz="2400" i="1" dirty="0">
                <a:latin typeface="Times New Roman" pitchFamily="18" charset="0"/>
              </a:rPr>
              <a:t>A</a:t>
            </a:r>
            <a:r>
              <a:rPr lang="en-US" altLang="zh-TW" sz="2400" dirty="0">
                <a:latin typeface="Times New Roman" pitchFamily="18" charset="0"/>
              </a:rPr>
              <a:t>) = </a:t>
            </a:r>
            <a:r>
              <a:rPr lang="en-US" altLang="zh-TW" sz="2400" i="1" dirty="0">
                <a:latin typeface="Times New Roman" pitchFamily="18" charset="0"/>
              </a:rPr>
              <a:t>A</a:t>
            </a:r>
            <a:r>
              <a:rPr lang="en-US" altLang="zh-TW" sz="2400" i="1" baseline="40000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. </a:t>
            </a:r>
          </a:p>
        </p:txBody>
      </p:sp>
      <p:sp>
        <p:nvSpPr>
          <p:cNvPr id="16" name="矩形 15"/>
          <p:cNvSpPr/>
          <p:nvPr/>
        </p:nvSpPr>
        <p:spPr>
          <a:xfrm>
            <a:off x="1266127" y="4782261"/>
            <a:ext cx="3051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Example 2: </a:t>
            </a:r>
            <a:r>
              <a:rPr lang="en-US" altLang="zh-TW" sz="2400" i="1" dirty="0">
                <a:latin typeface="Times New Roman" pitchFamily="18" charset="0"/>
              </a:rPr>
              <a:t>T</a:t>
            </a:r>
            <a:r>
              <a:rPr lang="en-US" altLang="zh-TW" sz="2400" dirty="0">
                <a:latin typeface="Times New Roman" pitchFamily="18" charset="0"/>
              </a:rPr>
              <a:t>: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P</a:t>
            </a:r>
            <a:r>
              <a:rPr lang="en-US" altLang="zh-TW" sz="2400" baseline="-25000" dirty="0">
                <a:latin typeface="Script MT Bold" pitchFamily="66" charset="0"/>
                <a:sym typeface="Symbol" pitchFamily="18" charset="2"/>
              </a:rPr>
              <a:t>2</a:t>
            </a:r>
            <a:r>
              <a:rPr lang="en-US" altLang="zh-TW" sz="2400" i="1" baseline="40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400" dirty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baseline="30000" dirty="0">
                <a:latin typeface="Script MT Bold" pitchFamily="66" charset="0"/>
                <a:sym typeface="Symbol" pitchFamily="18" charset="2"/>
              </a:rPr>
              <a:t>3</a:t>
            </a:r>
            <a:endParaRPr lang="en-US" altLang="zh-TW" sz="2400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781680" y="5215618"/>
                <a:ext cx="3762120" cy="1068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680" y="5215618"/>
                <a:ext cx="3762120" cy="10680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3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Basis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820711" y="5469797"/>
            <a:ext cx="76374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A </a:t>
            </a:r>
            <a:r>
              <a:rPr lang="en-US" altLang="zh-TW" sz="2800" dirty="0">
                <a:solidFill>
                  <a:srgbClr val="FF0000"/>
                </a:solidFill>
              </a:rPr>
              <a:t>basis</a:t>
            </a:r>
            <a:r>
              <a:rPr lang="en-US" altLang="zh-TW" sz="2800" dirty="0"/>
              <a:t> for subspace V is a </a:t>
            </a:r>
            <a:r>
              <a:rPr lang="en-US" altLang="zh-TW" sz="2800" dirty="0">
                <a:solidFill>
                  <a:srgbClr val="0000FF"/>
                </a:solidFill>
              </a:rPr>
              <a:t>linearly independent </a:t>
            </a:r>
            <a:r>
              <a:rPr lang="en-US" altLang="zh-TW" sz="2800" dirty="0"/>
              <a:t>generation set of V.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6880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Example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459033" y="2329498"/>
            <a:ext cx="6119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 dirty="0"/>
              <a:t>S</a:t>
            </a:r>
            <a:r>
              <a:rPr lang="en-US" altLang="zh-TW" sz="2400" dirty="0"/>
              <a:t> = {</a:t>
            </a:r>
            <a:r>
              <a:rPr lang="en-US" altLang="zh-TW" sz="2400" i="1" dirty="0"/>
              <a:t>x</a:t>
            </a:r>
            <a:r>
              <a:rPr lang="en-US" altLang="zh-TW" sz="2400" baseline="30000" dirty="0"/>
              <a:t>2 </a:t>
            </a:r>
            <a:r>
              <a:rPr lang="en-US" altLang="zh-TW" sz="2400" dirty="0"/>
              <a:t>- </a:t>
            </a:r>
            <a:r>
              <a:rPr lang="en-US" altLang="zh-TW" sz="2400" dirty="0">
                <a:sym typeface="Symbol" pitchFamily="18" charset="2"/>
              </a:rPr>
              <a:t>3</a:t>
            </a:r>
            <a:r>
              <a:rPr lang="en-US" altLang="zh-TW" sz="2400" i="1" dirty="0"/>
              <a:t>x</a:t>
            </a:r>
            <a:r>
              <a:rPr lang="en-US" altLang="zh-TW" sz="2400" dirty="0"/>
              <a:t> + 2, 3</a:t>
            </a:r>
            <a:r>
              <a:rPr lang="en-US" altLang="zh-TW" sz="2400" i="1" dirty="0"/>
              <a:t>x</a:t>
            </a:r>
            <a:r>
              <a:rPr lang="en-US" altLang="zh-TW" sz="2400" baseline="30000" dirty="0"/>
              <a:t>2 </a:t>
            </a:r>
            <a:r>
              <a:rPr lang="en-US" altLang="zh-TW" sz="2400" dirty="0">
                <a:sym typeface="Symbol" pitchFamily="18" charset="2"/>
              </a:rPr>
              <a:t> 5</a:t>
            </a:r>
            <a:r>
              <a:rPr lang="en-US" altLang="zh-TW" sz="2400" i="1" dirty="0"/>
              <a:t>x</a:t>
            </a:r>
            <a:r>
              <a:rPr lang="en-US" altLang="zh-TW" sz="2400" dirty="0"/>
              <a:t>, </a:t>
            </a:r>
            <a:r>
              <a:rPr lang="en-US" altLang="zh-TW" sz="2400" dirty="0">
                <a:sym typeface="Symbol" pitchFamily="18" charset="2"/>
              </a:rPr>
              <a:t>2</a:t>
            </a:r>
            <a:r>
              <a:rPr lang="en-US" altLang="zh-TW" sz="2400" i="1" dirty="0"/>
              <a:t>x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 3} is a subset of </a:t>
            </a:r>
            <a:r>
              <a:rPr lang="en-US" altLang="zh-TW" sz="2400" dirty="0">
                <a:solidFill>
                  <a:srgbClr val="000000"/>
                </a:solidFill>
                <a:latin typeface="Script MT Bold" pitchFamily="66" charset="0"/>
                <a:sym typeface="Symbol" pitchFamily="18" charset="2"/>
              </a:rPr>
              <a:t>P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2.</a:t>
            </a:r>
            <a:endParaRPr lang="en-US" altLang="zh-TW" sz="2400" dirty="0"/>
          </a:p>
        </p:txBody>
      </p:sp>
      <p:pic>
        <p:nvPicPr>
          <p:cNvPr id="5" name="Picture 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7" y="3388752"/>
            <a:ext cx="6322537" cy="34666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59033" y="2838811"/>
            <a:ext cx="348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Is it linearly independent?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13705" y="3293331"/>
            <a:ext cx="95937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</a:t>
            </a:r>
            <a:endParaRPr lang="zh-TW" altLang="en-US" sz="2800" dirty="0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3945630" y="6152828"/>
            <a:ext cx="3203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implies that </a:t>
            </a:r>
            <a:r>
              <a:rPr lang="en-US" altLang="zh-TW" sz="2400" i="1" dirty="0"/>
              <a:t>a</a:t>
            </a:r>
            <a:r>
              <a:rPr lang="en-US" altLang="zh-TW" sz="2400" dirty="0"/>
              <a:t> = </a:t>
            </a:r>
            <a:r>
              <a:rPr lang="en-US" altLang="zh-TW" sz="2400" i="1" dirty="0"/>
              <a:t>b</a:t>
            </a:r>
            <a:r>
              <a:rPr lang="en-US" altLang="zh-TW" sz="2400" dirty="0"/>
              <a:t> = </a:t>
            </a:r>
            <a:r>
              <a:rPr lang="en-US" altLang="zh-TW" sz="2400" i="1" dirty="0"/>
              <a:t>c</a:t>
            </a:r>
            <a:r>
              <a:rPr lang="en-US" altLang="zh-TW" sz="2400" dirty="0"/>
              <a:t> = 0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924654" y="4458253"/>
            <a:ext cx="7548422" cy="558800"/>
            <a:chOff x="924654" y="4458253"/>
            <a:chExt cx="7548422" cy="558800"/>
          </a:xfrm>
        </p:grpSpPr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4929734" y="4513344"/>
              <a:ext cx="35433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is a subset of 2x2 matrices.</a:t>
              </a:r>
            </a:p>
          </p:txBody>
        </p:sp>
        <p:pic>
          <p:nvPicPr>
            <p:cNvPr id="10" name="Picture 3" descr="latex-image-1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654" y="4458253"/>
              <a:ext cx="3987800" cy="558800"/>
            </a:xfrm>
            <a:prstGeom prst="rect">
              <a:avLst/>
            </a:prstGeom>
          </p:spPr>
        </p:pic>
      </p:grpSp>
      <p:pic>
        <p:nvPicPr>
          <p:cNvPr id="11" name="Picture 5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43" y="5477177"/>
            <a:ext cx="6653426" cy="56955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513705" y="6126394"/>
            <a:ext cx="959371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Yes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75857" y="5015512"/>
            <a:ext cx="348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Is it linearly independent?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19701" y="5384800"/>
            <a:ext cx="1447800" cy="727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597493" y="5358175"/>
            <a:ext cx="1447800" cy="727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76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9" grpId="0"/>
      <p:bldP spid="12" grpId="0" animBg="1"/>
      <p:bldP spid="13" grpId="0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242331" y="3281190"/>
            <a:ext cx="39837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</a:t>
            </a:r>
            <a:r>
              <a:rPr lang="en-US" altLang="zh-TW" sz="2400" i="1" baseline="-25000" dirty="0" err="1">
                <a:sym typeface="Symbol" pitchFamily="18" charset="2"/>
              </a:rPr>
              <a:t>i</a:t>
            </a:r>
            <a:r>
              <a:rPr lang="en-US" altLang="zh-TW" sz="2400" i="1" dirty="0" err="1">
                <a:sym typeface="Symbol" pitchFamily="18" charset="2"/>
              </a:rPr>
              <a:t>c</a:t>
            </a:r>
            <a:r>
              <a:rPr lang="en-US" altLang="zh-TW" sz="2400" i="1" baseline="-25000" dirty="0" err="1">
                <a:sym typeface="Symbol" pitchFamily="18" charset="2"/>
              </a:rPr>
              <a:t>i</a:t>
            </a:r>
            <a:r>
              <a:rPr lang="en-US" altLang="zh-TW" sz="2400" i="1" dirty="0" err="1">
                <a:sym typeface="Symbol" pitchFamily="18" charset="2"/>
              </a:rPr>
              <a:t>x</a:t>
            </a:r>
            <a:r>
              <a:rPr lang="en-US" altLang="zh-TW" sz="2400" i="1" baseline="30000" dirty="0" err="1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= 0 implies </a:t>
            </a:r>
            <a:r>
              <a:rPr lang="en-US" altLang="zh-TW" sz="2400" i="1" dirty="0">
                <a:sym typeface="Symbol" pitchFamily="18" charset="2"/>
              </a:rPr>
              <a:t>c</a:t>
            </a:r>
            <a:r>
              <a:rPr lang="en-US" altLang="zh-TW" sz="2400" i="1" baseline="-25000" dirty="0">
                <a:sym typeface="Symbol" pitchFamily="18" charset="2"/>
              </a:rPr>
              <a:t>i </a:t>
            </a:r>
            <a:r>
              <a:rPr lang="en-US" altLang="zh-TW" sz="2400" dirty="0">
                <a:sym typeface="Symbol" pitchFamily="18" charset="2"/>
              </a:rPr>
              <a:t>= 0 for all </a:t>
            </a:r>
            <a:r>
              <a:rPr lang="en-US" altLang="zh-TW" sz="2400" i="1" dirty="0" err="1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.  </a:t>
            </a:r>
          </a:p>
        </p:txBody>
      </p:sp>
      <p:sp>
        <p:nvSpPr>
          <p:cNvPr id="6" name="矩形 5"/>
          <p:cNvSpPr/>
          <p:nvPr/>
        </p:nvSpPr>
        <p:spPr>
          <a:xfrm>
            <a:off x="1824776" y="2346368"/>
            <a:ext cx="5274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The infinite vector set</a:t>
            </a:r>
            <a:r>
              <a:rPr lang="en-US" altLang="zh-TW" sz="2400" i="1" dirty="0"/>
              <a:t> </a:t>
            </a:r>
            <a:r>
              <a:rPr lang="en-US" altLang="zh-TW" sz="2400" dirty="0"/>
              <a:t>{1, </a:t>
            </a:r>
            <a:r>
              <a:rPr lang="en-US" altLang="zh-TW" sz="2400" i="1" dirty="0"/>
              <a:t>x</a:t>
            </a:r>
            <a:r>
              <a:rPr lang="en-US" altLang="zh-TW" sz="2400" dirty="0"/>
              <a:t>, </a:t>
            </a:r>
            <a:r>
              <a:rPr lang="en-US" altLang="zh-TW" sz="2400" i="1" dirty="0"/>
              <a:t>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, </a:t>
            </a:r>
            <a:r>
              <a:rPr lang="en-US" altLang="zh-TW" sz="2400" dirty="0">
                <a:sym typeface="MT Extra" pitchFamily="18" charset="2"/>
              </a:rPr>
              <a:t>,</a:t>
            </a:r>
            <a:r>
              <a:rPr lang="en-US" altLang="zh-TW" sz="2400" dirty="0"/>
              <a:t> </a:t>
            </a:r>
            <a:r>
              <a:rPr lang="en-US" altLang="zh-TW" sz="2400" i="1" dirty="0" err="1"/>
              <a:t>x</a:t>
            </a:r>
            <a:r>
              <a:rPr lang="en-US" altLang="zh-TW" sz="2400" i="1" baseline="30000" dirty="0" err="1"/>
              <a:t>n</a:t>
            </a:r>
            <a:r>
              <a:rPr lang="en-US" altLang="zh-TW" sz="2400" dirty="0"/>
              <a:t>,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05008" y="2833489"/>
            <a:ext cx="348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Is it linearly independent?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79989" y="3223395"/>
            <a:ext cx="959371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Yes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372400" y="4407081"/>
            <a:ext cx="2024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/>
              <a:t>S</a:t>
            </a:r>
            <a:r>
              <a:rPr lang="en-US" altLang="zh-TW" sz="2400" dirty="0"/>
              <a:t> = {</a:t>
            </a:r>
            <a:r>
              <a:rPr lang="en-US" altLang="zh-TW" sz="2400" i="1" dirty="0"/>
              <a:t>e</a:t>
            </a:r>
            <a:r>
              <a:rPr lang="en-US" altLang="zh-TW" sz="2400" i="1" baseline="30000" dirty="0"/>
              <a:t>t</a:t>
            </a:r>
            <a:r>
              <a:rPr lang="en-US" altLang="zh-TW" sz="2400" dirty="0"/>
              <a:t>, </a:t>
            </a:r>
            <a:r>
              <a:rPr lang="en-US" altLang="zh-TW" sz="2400" i="1" dirty="0"/>
              <a:t>e</a:t>
            </a:r>
            <a:r>
              <a:rPr lang="en-US" altLang="zh-TW" sz="2400" baseline="30000" dirty="0"/>
              <a:t>2</a:t>
            </a:r>
            <a:r>
              <a:rPr lang="en-US" altLang="zh-TW" sz="2400" i="1" baseline="30000" dirty="0"/>
              <a:t>t</a:t>
            </a:r>
            <a:r>
              <a:rPr lang="en-US" altLang="zh-TW" sz="2400" dirty="0"/>
              <a:t>, </a:t>
            </a:r>
            <a:r>
              <a:rPr lang="en-US" altLang="zh-TW" sz="2400" i="1" dirty="0"/>
              <a:t>e</a:t>
            </a:r>
            <a:r>
              <a:rPr lang="en-US" altLang="zh-TW" sz="2400" baseline="30000" dirty="0"/>
              <a:t>3</a:t>
            </a:r>
            <a:r>
              <a:rPr lang="en-US" altLang="zh-TW" sz="2400" i="1" baseline="30000" dirty="0"/>
              <a:t>t</a:t>
            </a:r>
            <a:r>
              <a:rPr lang="en-US" altLang="zh-TW" sz="2400" dirty="0"/>
              <a:t>} 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702829" y="4385940"/>
            <a:ext cx="348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Is it linearly independent?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881820" y="4995459"/>
            <a:ext cx="2561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 err="1"/>
              <a:t>ae</a:t>
            </a:r>
            <a:r>
              <a:rPr lang="en-US" altLang="zh-TW" sz="2400" i="1" baseline="30000" dirty="0" err="1"/>
              <a:t>t</a:t>
            </a:r>
            <a:r>
              <a:rPr lang="en-US" altLang="zh-TW" sz="2400" dirty="0"/>
              <a:t> + </a:t>
            </a:r>
            <a:r>
              <a:rPr lang="en-US" altLang="zh-TW" sz="2400" i="1" dirty="0"/>
              <a:t>be</a:t>
            </a:r>
            <a:r>
              <a:rPr lang="en-US" altLang="zh-TW" sz="2400" baseline="30000" dirty="0"/>
              <a:t>2</a:t>
            </a:r>
            <a:r>
              <a:rPr lang="en-US" altLang="zh-TW" sz="2400" i="1" baseline="30000" dirty="0"/>
              <a:t>t</a:t>
            </a:r>
            <a:r>
              <a:rPr lang="en-US" altLang="zh-TW" sz="2400" dirty="0"/>
              <a:t> + </a:t>
            </a:r>
            <a:r>
              <a:rPr lang="en-US" altLang="zh-TW" sz="2400" i="1" dirty="0"/>
              <a:t>ce</a:t>
            </a:r>
            <a:r>
              <a:rPr lang="en-US" altLang="zh-TW" sz="2400" baseline="30000" dirty="0"/>
              <a:t>3</a:t>
            </a:r>
            <a:r>
              <a:rPr lang="en-US" altLang="zh-TW" sz="2400" i="1" baseline="30000" dirty="0"/>
              <a:t>t </a:t>
            </a:r>
            <a:r>
              <a:rPr lang="en-US" altLang="zh-TW" sz="2400" dirty="0"/>
              <a:t>= 0 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261848" y="4956954"/>
            <a:ext cx="1616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/>
              <a:t>a</a:t>
            </a:r>
            <a:r>
              <a:rPr lang="en-US" altLang="zh-TW" sz="2400" dirty="0"/>
              <a:t> + </a:t>
            </a:r>
            <a:r>
              <a:rPr lang="en-US" altLang="zh-TW" sz="2400" i="1" dirty="0"/>
              <a:t>b</a:t>
            </a:r>
            <a:r>
              <a:rPr lang="en-US" altLang="zh-TW" sz="2400" dirty="0"/>
              <a:t> + </a:t>
            </a:r>
            <a:r>
              <a:rPr lang="en-US" altLang="zh-TW" sz="2400" i="1" dirty="0"/>
              <a:t>c</a:t>
            </a:r>
            <a:r>
              <a:rPr lang="en-US" altLang="zh-TW" sz="2400" i="1" baseline="30000" dirty="0"/>
              <a:t> </a:t>
            </a:r>
            <a:r>
              <a:rPr lang="en-US" altLang="zh-TW" sz="2400" dirty="0"/>
              <a:t>=</a:t>
            </a:r>
            <a:r>
              <a:rPr lang="en-US" altLang="zh-TW" sz="2400" i="1" baseline="30000" dirty="0"/>
              <a:t> 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871979" y="5492546"/>
            <a:ext cx="2872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 err="1"/>
              <a:t>ae</a:t>
            </a:r>
            <a:r>
              <a:rPr lang="en-US" altLang="zh-TW" sz="2400" i="1" baseline="30000" dirty="0" err="1"/>
              <a:t>t</a:t>
            </a:r>
            <a:r>
              <a:rPr lang="en-US" altLang="zh-TW" sz="2400" dirty="0"/>
              <a:t> + 2</a:t>
            </a:r>
            <a:r>
              <a:rPr lang="en-US" altLang="zh-TW" sz="2400" i="1" dirty="0"/>
              <a:t>be</a:t>
            </a:r>
            <a:r>
              <a:rPr lang="en-US" altLang="zh-TW" sz="2400" baseline="30000" dirty="0"/>
              <a:t>2</a:t>
            </a:r>
            <a:r>
              <a:rPr lang="en-US" altLang="zh-TW" sz="2400" i="1" baseline="30000" dirty="0"/>
              <a:t>t</a:t>
            </a:r>
            <a:r>
              <a:rPr lang="en-US" altLang="zh-TW" sz="2400" dirty="0"/>
              <a:t> + 3</a:t>
            </a:r>
            <a:r>
              <a:rPr lang="en-US" altLang="zh-TW" sz="2400" i="1" dirty="0"/>
              <a:t>ce</a:t>
            </a:r>
            <a:r>
              <a:rPr lang="en-US" altLang="zh-TW" sz="2400" baseline="30000" dirty="0"/>
              <a:t>3</a:t>
            </a:r>
            <a:r>
              <a:rPr lang="en-US" altLang="zh-TW" sz="2400" i="1" baseline="30000" dirty="0"/>
              <a:t>t </a:t>
            </a:r>
            <a:r>
              <a:rPr lang="en-US" altLang="zh-TW" sz="2400" dirty="0"/>
              <a:t>= 0 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871979" y="6014733"/>
            <a:ext cx="2872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 err="1"/>
              <a:t>ae</a:t>
            </a:r>
            <a:r>
              <a:rPr lang="en-US" altLang="zh-TW" sz="2400" i="1" baseline="30000" dirty="0" err="1"/>
              <a:t>t</a:t>
            </a:r>
            <a:r>
              <a:rPr lang="en-US" altLang="zh-TW" sz="2400" dirty="0"/>
              <a:t> + 4</a:t>
            </a:r>
            <a:r>
              <a:rPr lang="en-US" altLang="zh-TW" sz="2400" i="1" dirty="0"/>
              <a:t>be</a:t>
            </a:r>
            <a:r>
              <a:rPr lang="en-US" altLang="zh-TW" sz="2400" baseline="30000" dirty="0"/>
              <a:t>2</a:t>
            </a:r>
            <a:r>
              <a:rPr lang="en-US" altLang="zh-TW" sz="2400" i="1" baseline="30000" dirty="0"/>
              <a:t>t</a:t>
            </a:r>
            <a:r>
              <a:rPr lang="en-US" altLang="zh-TW" sz="2400" dirty="0"/>
              <a:t> + 9</a:t>
            </a:r>
            <a:r>
              <a:rPr lang="en-US" altLang="zh-TW" sz="2400" i="1" dirty="0"/>
              <a:t>ce</a:t>
            </a:r>
            <a:r>
              <a:rPr lang="en-US" altLang="zh-TW" sz="2400" baseline="30000" dirty="0"/>
              <a:t>3</a:t>
            </a:r>
            <a:r>
              <a:rPr lang="en-US" altLang="zh-TW" sz="2400" i="1" baseline="30000" dirty="0"/>
              <a:t>t </a:t>
            </a:r>
            <a:r>
              <a:rPr lang="en-US" altLang="zh-TW" sz="2400" dirty="0"/>
              <a:t>= 0 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61848" y="5492545"/>
            <a:ext cx="1927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/>
              <a:t>a</a:t>
            </a:r>
            <a:r>
              <a:rPr lang="en-US" altLang="zh-TW" sz="2400" dirty="0"/>
              <a:t> + 2</a:t>
            </a:r>
            <a:r>
              <a:rPr lang="en-US" altLang="zh-TW" sz="2400" i="1" dirty="0"/>
              <a:t>b</a:t>
            </a:r>
            <a:r>
              <a:rPr lang="en-US" altLang="zh-TW" sz="2400" dirty="0"/>
              <a:t> + 3</a:t>
            </a:r>
            <a:r>
              <a:rPr lang="en-US" altLang="zh-TW" sz="2400" i="1" dirty="0"/>
              <a:t>c</a:t>
            </a:r>
            <a:r>
              <a:rPr lang="en-US" altLang="zh-TW" sz="2400" i="1" baseline="30000" dirty="0"/>
              <a:t> </a:t>
            </a:r>
            <a:r>
              <a:rPr lang="en-US" altLang="zh-TW" sz="2400" dirty="0"/>
              <a:t>=</a:t>
            </a:r>
            <a:r>
              <a:rPr lang="en-US" altLang="zh-TW" sz="2400" i="1" baseline="30000" dirty="0"/>
              <a:t> 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5261848" y="6006706"/>
            <a:ext cx="1927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/>
              <a:t>a</a:t>
            </a:r>
            <a:r>
              <a:rPr lang="en-US" altLang="zh-TW" sz="2400" dirty="0"/>
              <a:t> + 4</a:t>
            </a:r>
            <a:r>
              <a:rPr lang="en-US" altLang="zh-TW" sz="2400" i="1" dirty="0"/>
              <a:t>b</a:t>
            </a:r>
            <a:r>
              <a:rPr lang="en-US" altLang="zh-TW" sz="2400" dirty="0"/>
              <a:t> + 9</a:t>
            </a:r>
            <a:r>
              <a:rPr lang="en-US" altLang="zh-TW" sz="2400" i="1" dirty="0"/>
              <a:t>c</a:t>
            </a:r>
            <a:r>
              <a:rPr lang="en-US" altLang="zh-TW" sz="2400" i="1" baseline="30000" dirty="0"/>
              <a:t> </a:t>
            </a:r>
            <a:r>
              <a:rPr lang="en-US" altLang="zh-TW" sz="2400" dirty="0"/>
              <a:t>=</a:t>
            </a:r>
            <a:r>
              <a:rPr lang="en-US" altLang="zh-TW" sz="2400" i="1" baseline="30000" dirty="0"/>
              <a:t> 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79989" y="4330234"/>
            <a:ext cx="959371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Yes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71471" y="428470"/>
            <a:ext cx="48387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If {v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v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……, </a:t>
            </a:r>
            <a:r>
              <a:rPr lang="en-US" altLang="zh-TW" sz="2400" dirty="0" err="1"/>
              <a:t>v</a:t>
            </a:r>
            <a:r>
              <a:rPr lang="en-US" altLang="zh-TW" sz="2400" baseline="-25000" dirty="0" err="1"/>
              <a:t>k</a:t>
            </a:r>
            <a:r>
              <a:rPr lang="en-US" altLang="zh-TW" sz="2400" dirty="0"/>
              <a:t>} are L.I., and T is an isomorphism, {T(v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), T(v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), ……, T(</a:t>
            </a:r>
            <a:r>
              <a:rPr lang="en-US" altLang="zh-TW" sz="2400" dirty="0" err="1"/>
              <a:t>v</a:t>
            </a:r>
            <a:r>
              <a:rPr lang="en-US" altLang="zh-TW" sz="2400" baseline="-25000" dirty="0" err="1"/>
              <a:t>k</a:t>
            </a:r>
            <a:r>
              <a:rPr lang="en-US" altLang="zh-TW" sz="2400" dirty="0"/>
              <a:t>)} are L.I.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295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Example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561360" y="2391461"/>
            <a:ext cx="48568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For the subspace of all 2 x 2 matrices,</a:t>
            </a:r>
            <a:endParaRPr lang="en-US" altLang="zh-TW" sz="2400" dirty="0">
              <a:sym typeface="Symbol" pitchFamily="18" charset="2"/>
            </a:endParaRPr>
          </a:p>
        </p:txBody>
      </p:sp>
      <p:pic>
        <p:nvPicPr>
          <p:cNvPr id="6" name="Picture 8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530019"/>
            <a:ext cx="4876800" cy="558800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08360" y="5318244"/>
            <a:ext cx="47628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 dirty="0"/>
              <a:t>S</a:t>
            </a:r>
            <a:r>
              <a:rPr lang="en-US" altLang="zh-TW" sz="2400" dirty="0"/>
              <a:t> = {1, </a:t>
            </a:r>
            <a:r>
              <a:rPr lang="en-US" altLang="zh-TW" sz="2400" i="1" dirty="0"/>
              <a:t>x</a:t>
            </a:r>
            <a:r>
              <a:rPr lang="en-US" altLang="zh-TW" sz="2400" dirty="0"/>
              <a:t>, </a:t>
            </a:r>
            <a:r>
              <a:rPr lang="en-US" altLang="zh-TW" sz="2400" i="1" dirty="0"/>
              <a:t>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, </a:t>
            </a:r>
            <a:r>
              <a:rPr lang="en-US" altLang="zh-TW" sz="2400" dirty="0">
                <a:sym typeface="MT Extra" pitchFamily="18" charset="2"/>
              </a:rPr>
              <a:t>,</a:t>
            </a:r>
            <a:r>
              <a:rPr lang="en-US" altLang="zh-TW" sz="2400" dirty="0"/>
              <a:t> </a:t>
            </a:r>
            <a:r>
              <a:rPr lang="en-US" altLang="zh-TW" sz="2400" i="1" dirty="0" err="1"/>
              <a:t>x</a:t>
            </a:r>
            <a:r>
              <a:rPr lang="en-US" altLang="zh-TW" sz="2400" i="1" baseline="30000" dirty="0" err="1"/>
              <a:t>n</a:t>
            </a:r>
            <a:r>
              <a:rPr lang="en-US" altLang="zh-TW" sz="2400" dirty="0"/>
              <a:t>,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/>
              <a:t>} is a basis of </a:t>
            </a:r>
            <a:r>
              <a:rPr lang="en-US" altLang="zh-TW" sz="2400" dirty="0">
                <a:latin typeface="Script MT Bold" pitchFamily="66" charset="0"/>
              </a:rPr>
              <a:t>P</a:t>
            </a:r>
            <a:r>
              <a:rPr lang="en-US" altLang="zh-TW" sz="2400" dirty="0"/>
              <a:t>.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561360" y="2877522"/>
            <a:ext cx="1669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The basis is 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300098" y="3578586"/>
            <a:ext cx="1136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Dim = 4</a:t>
            </a:r>
            <a:endParaRPr lang="en-US" altLang="zh-TW" sz="2400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789988" y="5318243"/>
            <a:ext cx="13065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Dim = </a:t>
            </a:r>
            <a:r>
              <a:rPr lang="en-US" altLang="zh-TW" sz="2400" dirty="0" err="1">
                <a:solidFill>
                  <a:srgbClr val="0000FF"/>
                </a:solidFill>
              </a:rPr>
              <a:t>inf</a:t>
            </a:r>
            <a:endParaRPr lang="en-US" altLang="zh-TW" sz="2400" dirty="0">
              <a:solidFill>
                <a:srgbClr val="0000FF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792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Representation of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Coordinate Transformation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8642"/>
            <a:ext cx="8819016" cy="251363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54256" y="3875314"/>
            <a:ext cx="1049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basis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1691640" y="3543300"/>
            <a:ext cx="318795" cy="4038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2287637" y="3543300"/>
            <a:ext cx="40581" cy="4038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2582908" y="3543300"/>
            <a:ext cx="935537" cy="4038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889526" y="4943075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>
                <a:solidFill>
                  <a:srgbClr val="0000FF"/>
                </a:solidFill>
              </a:rPr>
              <a:t>P</a:t>
            </a:r>
            <a:r>
              <a:rPr lang="en-US" altLang="zh-TW" sz="2800" baseline="-25000" dirty="0" err="1">
                <a:solidFill>
                  <a:srgbClr val="0000FF"/>
                </a:solidFill>
              </a:rPr>
              <a:t>n</a:t>
            </a:r>
            <a:r>
              <a:rPr lang="en-US" altLang="zh-TW" sz="2800" dirty="0">
                <a:solidFill>
                  <a:srgbClr val="0000FF"/>
                </a:solidFill>
              </a:rPr>
              <a:t>: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691640" y="4948003"/>
            <a:ext cx="32576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/>
              <a:t>Basis: {1, </a:t>
            </a:r>
            <a:r>
              <a:rPr lang="en-US" altLang="zh-TW" sz="2800" i="1" dirty="0"/>
              <a:t>x</a:t>
            </a:r>
            <a:r>
              <a:rPr lang="en-US" altLang="zh-TW" sz="2800" dirty="0"/>
              <a:t>, </a:t>
            </a:r>
            <a:r>
              <a:rPr lang="en-US" altLang="zh-TW" sz="2800" i="1" dirty="0"/>
              <a:t>x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, </a:t>
            </a:r>
            <a:r>
              <a:rPr lang="en-US" altLang="zh-TW" sz="2800" dirty="0">
                <a:sym typeface="MT Extra" pitchFamily="18" charset="2"/>
              </a:rPr>
              <a:t>,</a:t>
            </a:r>
            <a:r>
              <a:rPr lang="en-US" altLang="zh-TW" sz="2800" dirty="0"/>
              <a:t> </a:t>
            </a:r>
            <a:r>
              <a:rPr lang="en-US" altLang="zh-TW" sz="2800" i="1" dirty="0" err="1"/>
              <a:t>x</a:t>
            </a:r>
            <a:r>
              <a:rPr lang="en-US" altLang="zh-TW" sz="2800" i="1" baseline="30000" dirty="0" err="1"/>
              <a:t>n</a:t>
            </a:r>
            <a:r>
              <a:rPr lang="en-US" altLang="zh-TW" sz="28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754256" y="5672437"/>
                <a:ext cx="45407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256" y="5672437"/>
                <a:ext cx="454079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向右箭號 22"/>
          <p:cNvSpPr/>
          <p:nvPr/>
        </p:nvSpPr>
        <p:spPr>
          <a:xfrm>
            <a:off x="6407825" y="5674329"/>
            <a:ext cx="566670" cy="528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7087270" y="4943075"/>
                <a:ext cx="774058" cy="1607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70" y="4943075"/>
                <a:ext cx="774058" cy="16077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52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  <p:bldP spid="21" grpId="0"/>
      <p:bldP spid="22" grpId="0"/>
      <p:bldP spid="23" grpId="0" animBg="1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Representation </a:t>
            </a:r>
            <a:br>
              <a:rPr lang="en-US" altLang="zh-TW" dirty="0"/>
            </a:br>
            <a:r>
              <a:rPr lang="en-US" altLang="zh-TW" dirty="0"/>
              <a:t>of Linear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</a:p>
          <a:p>
            <a:pPr lvl="1"/>
            <a:r>
              <a:rPr lang="en-US" altLang="zh-TW" dirty="0"/>
              <a:t>D (derivative): P</a:t>
            </a:r>
            <a:r>
              <a:rPr lang="en-US" altLang="zh-TW" baseline="-25000" dirty="0"/>
              <a:t>2</a:t>
            </a:r>
            <a:r>
              <a:rPr lang="en-US" altLang="zh-TW" dirty="0"/>
              <a:t> → P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99050" y="2233386"/>
            <a:ext cx="325755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Represent it as a matrix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19300" y="553849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polynomial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737225" y="553849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polynomial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19300" y="347300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37225" y="340784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sp>
        <p:nvSpPr>
          <p:cNvPr id="9" name="向右箭號 8"/>
          <p:cNvSpPr/>
          <p:nvPr/>
        </p:nvSpPr>
        <p:spPr>
          <a:xfrm>
            <a:off x="3657600" y="3531269"/>
            <a:ext cx="2336800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968750" y="5595256"/>
            <a:ext cx="1768475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6200000">
            <a:off x="2241303" y="4605959"/>
            <a:ext cx="1537195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6200000">
            <a:off x="5959227" y="4605957"/>
            <a:ext cx="1537195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944257" y="5895316"/>
            <a:ext cx="170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Derivative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675353" y="3850614"/>
            <a:ext cx="232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Multiply a matrix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99867" y="5630824"/>
                <a:ext cx="18065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2−3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67" y="5630824"/>
                <a:ext cx="180652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367" t="-1667" r="-101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563120" y="5549026"/>
                <a:ext cx="13467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−3+10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120" y="5549026"/>
                <a:ext cx="13467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05" r="-452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287666" y="3206896"/>
                <a:ext cx="71365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666" y="3206896"/>
                <a:ext cx="713657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522852" y="3160753"/>
                <a:ext cx="71365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852" y="3160753"/>
                <a:ext cx="713657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59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Representation </a:t>
            </a:r>
            <a:br>
              <a:rPr lang="en-US" altLang="zh-TW" dirty="0"/>
            </a:br>
            <a:r>
              <a:rPr lang="en-US" altLang="zh-TW" dirty="0"/>
              <a:t>of Linear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</a:p>
          <a:p>
            <a:pPr lvl="1"/>
            <a:r>
              <a:rPr lang="en-US" altLang="zh-TW" dirty="0"/>
              <a:t>D (derivative): P</a:t>
            </a:r>
            <a:r>
              <a:rPr lang="en-US" altLang="zh-TW" baseline="-25000" dirty="0"/>
              <a:t>2</a:t>
            </a:r>
            <a:r>
              <a:rPr lang="en-US" altLang="zh-TW" dirty="0"/>
              <a:t> → P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99050" y="2233386"/>
            <a:ext cx="325755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Represent it as a matrix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19300" y="553849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polynomial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737225" y="553849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polynomial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19300" y="347300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37225" y="340784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sp>
        <p:nvSpPr>
          <p:cNvPr id="9" name="向右箭號 8"/>
          <p:cNvSpPr/>
          <p:nvPr/>
        </p:nvSpPr>
        <p:spPr>
          <a:xfrm>
            <a:off x="3657600" y="3531269"/>
            <a:ext cx="2336800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968750" y="5595256"/>
            <a:ext cx="1768475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6200000">
            <a:off x="2241303" y="4605959"/>
            <a:ext cx="1537195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6200000">
            <a:off x="5959227" y="4605957"/>
            <a:ext cx="1537195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675353" y="3850614"/>
            <a:ext cx="232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Multiply a matrix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944257" y="5895316"/>
            <a:ext cx="170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Derivative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34144" y="3316501"/>
                <a:ext cx="48442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44" y="3316501"/>
                <a:ext cx="484427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144517" y="3307031"/>
                <a:ext cx="48442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17" y="3307031"/>
                <a:ext cx="484427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746489" y="3316501"/>
                <a:ext cx="48442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489" y="3316501"/>
                <a:ext cx="484428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267306" y="5211721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06" y="5211721"/>
                <a:ext cx="23884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769" r="-30769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264420" y="563927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420" y="5639274"/>
                <a:ext cx="24173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237106" y="6127233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06" y="6127233"/>
                <a:ext cx="39183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938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938977" y="5211721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977" y="5211721"/>
                <a:ext cx="23884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7500" r="-30000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7936091" y="563927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091" y="5639274"/>
                <a:ext cx="24173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908777" y="6127233"/>
                <a:ext cx="3282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2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777" y="6127233"/>
                <a:ext cx="32829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55556" t="-24590" r="-20370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7320094" y="3185813"/>
                <a:ext cx="48442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094" y="3185813"/>
                <a:ext cx="484427" cy="97661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930467" y="3176343"/>
                <a:ext cx="48442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467" y="3176343"/>
                <a:ext cx="484427" cy="97661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8532439" y="3185813"/>
                <a:ext cx="48442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39" y="3185813"/>
                <a:ext cx="484427" cy="97661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112235" y="4362927"/>
                <a:ext cx="143981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35" y="4362927"/>
                <a:ext cx="1439818" cy="97661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Representation </a:t>
            </a:r>
            <a:br>
              <a:rPr lang="en-US" altLang="zh-TW" dirty="0"/>
            </a:br>
            <a:r>
              <a:rPr lang="en-US" altLang="zh-TW" dirty="0"/>
              <a:t>of Linear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</a:p>
          <a:p>
            <a:pPr lvl="1"/>
            <a:r>
              <a:rPr lang="en-US" altLang="zh-TW" dirty="0"/>
              <a:t>D (derivative): P</a:t>
            </a:r>
            <a:r>
              <a:rPr lang="en-US" altLang="zh-TW" baseline="-25000" dirty="0"/>
              <a:t>2</a:t>
            </a:r>
            <a:r>
              <a:rPr lang="en-US" altLang="zh-TW" dirty="0"/>
              <a:t> → P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99050" y="2233386"/>
            <a:ext cx="325755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Represent it as a matrix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19300" y="553849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polynomial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737225" y="553849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polynomial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19300" y="347300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37225" y="340784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sp>
        <p:nvSpPr>
          <p:cNvPr id="9" name="向右箭號 8"/>
          <p:cNvSpPr/>
          <p:nvPr/>
        </p:nvSpPr>
        <p:spPr>
          <a:xfrm>
            <a:off x="3657600" y="3531269"/>
            <a:ext cx="2336800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968750" y="5595256"/>
            <a:ext cx="1768475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6200000">
            <a:off x="2241303" y="4605959"/>
            <a:ext cx="1537195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6200000">
            <a:off x="5959227" y="4605957"/>
            <a:ext cx="1537195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675353" y="3850614"/>
            <a:ext cx="232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Multiply a matrix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944257" y="5895316"/>
            <a:ext cx="170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Derivative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112235" y="4362927"/>
                <a:ext cx="143981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35" y="4362927"/>
                <a:ext cx="1439818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299867" y="5630824"/>
                <a:ext cx="18065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5−4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67" y="5630824"/>
                <a:ext cx="180652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704" t="-1667" r="-101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7549341" y="5595256"/>
                <a:ext cx="11768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−4+6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341" y="5595256"/>
                <a:ext cx="117686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36" r="-569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287666" y="3206896"/>
                <a:ext cx="713657" cy="984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666" y="3206896"/>
                <a:ext cx="713657" cy="9841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7522852" y="3160753"/>
                <a:ext cx="71365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852" y="3160753"/>
                <a:ext cx="713657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群組 12"/>
          <p:cNvGrpSpPr/>
          <p:nvPr/>
        </p:nvGrpSpPr>
        <p:grpSpPr>
          <a:xfrm>
            <a:off x="6641687" y="744439"/>
            <a:ext cx="2153475" cy="987149"/>
            <a:chOff x="6311718" y="422280"/>
            <a:chExt cx="2153475" cy="9871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6311718" y="422280"/>
                  <a:ext cx="1439818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718" y="422280"/>
                  <a:ext cx="1439818" cy="9766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7751536" y="425313"/>
                  <a:ext cx="713657" cy="9841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1536" y="425313"/>
                  <a:ext cx="713657" cy="9841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文字方塊 38"/>
          <p:cNvSpPr txBox="1"/>
          <p:nvPr/>
        </p:nvSpPr>
        <p:spPr>
          <a:xfrm>
            <a:off x="3847492" y="2992573"/>
            <a:ext cx="191513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 invertible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38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Are they vectors?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56819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Representation </a:t>
            </a:r>
            <a:br>
              <a:rPr lang="en-US" altLang="zh-TW" dirty="0"/>
            </a:br>
            <a:r>
              <a:rPr lang="en-US" altLang="zh-TW" dirty="0"/>
              <a:t>of Linear Operator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Example: </a:t>
                </a:r>
              </a:p>
              <a:p>
                <a:pPr lvl="1"/>
                <a:r>
                  <a:rPr lang="en-US" altLang="zh-TW" dirty="0"/>
                  <a:t>D (derivative): Function set F → Function set F</a:t>
                </a:r>
              </a:p>
              <a:p>
                <a:pPr lvl="1"/>
                <a:r>
                  <a:rPr lang="en-US" altLang="zh-TW" dirty="0"/>
                  <a:t>Basis of F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2019300" y="556940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Function in F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37225" y="553849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Function in F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019300" y="347300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37225" y="340784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sp>
        <p:nvSpPr>
          <p:cNvPr id="8" name="向右箭號 7"/>
          <p:cNvSpPr/>
          <p:nvPr/>
        </p:nvSpPr>
        <p:spPr>
          <a:xfrm>
            <a:off x="3657600" y="3531269"/>
            <a:ext cx="2336800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968750" y="5595256"/>
            <a:ext cx="1768475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6200000">
            <a:off x="2241303" y="4605959"/>
            <a:ext cx="1537195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6200000">
            <a:off x="5959227" y="4605957"/>
            <a:ext cx="1537195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675353" y="3850614"/>
            <a:ext cx="232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Multiply a matrix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944257" y="5895316"/>
            <a:ext cx="170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Derivative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190223" y="4301910"/>
                <a:ext cx="1170577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223" y="4301910"/>
                <a:ext cx="1170577" cy="6134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863038" y="3417312"/>
                <a:ext cx="46365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38" y="3417312"/>
                <a:ext cx="463653" cy="615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473411" y="3407842"/>
                <a:ext cx="463652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11" y="3407842"/>
                <a:ext cx="463652" cy="6134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35" y="5066210"/>
            <a:ext cx="981075" cy="39052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038" y="6066643"/>
            <a:ext cx="847725" cy="35242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7199" y="5051923"/>
            <a:ext cx="2990850" cy="419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7199" y="6028544"/>
            <a:ext cx="2838450" cy="428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470739" y="3397325"/>
                <a:ext cx="692882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739" y="3397325"/>
                <a:ext cx="692882" cy="61343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198418" y="3397325"/>
                <a:ext cx="463652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418" y="3397325"/>
                <a:ext cx="463652" cy="61343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3804693" y="3094590"/>
            <a:ext cx="191513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invertible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152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1" grpId="0"/>
      <p:bldP spid="22" grpId="0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Representation </a:t>
            </a:r>
            <a:br>
              <a:rPr lang="en-US" altLang="zh-TW" dirty="0"/>
            </a:br>
            <a:r>
              <a:rPr lang="en-US" altLang="zh-TW" dirty="0"/>
              <a:t>of Linear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19300" y="556940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Function in F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37225" y="553849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Function in F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019300" y="347300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37225" y="340784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sp>
        <p:nvSpPr>
          <p:cNvPr id="8" name="向右箭號 7"/>
          <p:cNvSpPr/>
          <p:nvPr/>
        </p:nvSpPr>
        <p:spPr>
          <a:xfrm>
            <a:off x="3657600" y="3531269"/>
            <a:ext cx="2336800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968750" y="5595256"/>
            <a:ext cx="1768475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6200000">
            <a:off x="2241303" y="4605959"/>
            <a:ext cx="1537195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6200000">
            <a:off x="5959227" y="4605957"/>
            <a:ext cx="1537195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675353" y="3850614"/>
            <a:ext cx="232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Multiply a matrix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944257" y="5895316"/>
            <a:ext cx="170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Derivative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190223" y="4301910"/>
                <a:ext cx="1170577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223" y="4301910"/>
                <a:ext cx="1170577" cy="6134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961574" y="3343920"/>
                <a:ext cx="1021946" cy="70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74" y="3343920"/>
                <a:ext cx="1021946" cy="7025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圖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621" y="5182260"/>
            <a:ext cx="847725" cy="35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470739" y="3397325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739" y="3397325"/>
                <a:ext cx="463653" cy="6134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150677" y="588425"/>
                <a:ext cx="294907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Basis of F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677" y="588425"/>
                <a:ext cx="2949077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3306"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向右箭號 24"/>
          <p:cNvSpPr/>
          <p:nvPr/>
        </p:nvSpPr>
        <p:spPr>
          <a:xfrm flipH="1">
            <a:off x="3607111" y="3139876"/>
            <a:ext cx="2336800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885036" y="2330682"/>
                <a:ext cx="1820242" cy="70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−1/2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036" y="2330682"/>
                <a:ext cx="1820242" cy="7025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向右箭號 26"/>
          <p:cNvSpPr/>
          <p:nvPr/>
        </p:nvSpPr>
        <p:spPr>
          <a:xfrm flipH="1">
            <a:off x="3863943" y="5287241"/>
            <a:ext cx="1861035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3574469" y="4902817"/>
            <a:ext cx="245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Antiderivative</a:t>
            </a:r>
            <a:endParaRPr lang="zh-TW" altLang="en-US" sz="2400" dirty="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258" y="4798717"/>
            <a:ext cx="3416015" cy="5819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686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5" grpId="0" animBg="1"/>
      <p:bldP spid="26" grpId="0"/>
      <p:bldP spid="27" grpId="0" animBg="1"/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Eigenvalue </a:t>
            </a:r>
            <a:br>
              <a:rPr lang="en-US" altLang="zh-TW" dirty="0"/>
            </a:br>
            <a:r>
              <a:rPr lang="en-US" altLang="zh-TW" dirty="0"/>
              <a:t>and Eigenvector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20711" y="5469797"/>
                <a:ext cx="763748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TW" sz="2800" dirty="0"/>
                  <a:t>, v is eigenvector,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eigenvalue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11" y="5469797"/>
                <a:ext cx="7637489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239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131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Eigenvalue and Eigenvector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</a:t>
            </a:r>
            <a:r>
              <a:rPr lang="zh-TW" altLang="en-US" dirty="0"/>
              <a:t> </a:t>
            </a:r>
            <a:r>
              <a:rPr lang="en-US" altLang="zh-TW" dirty="0"/>
              <a:t>derivative (linear transformation, input &amp; output are functions)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Consider Transpose (also linear transformation, input &amp; output are functions)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94497" y="2670451"/>
                <a:ext cx="4816380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 “eigenvector”?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7" y="2670451"/>
                <a:ext cx="4816380" cy="478977"/>
              </a:xfrm>
              <a:prstGeom prst="rect">
                <a:avLst/>
              </a:prstGeom>
              <a:blipFill rotWithShape="0">
                <a:blip r:embed="rId3"/>
                <a:stretch>
                  <a:fillRect l="-2025" t="-10127" b="-240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5064239" y="2689698"/>
            <a:ext cx="3818842" cy="47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What is the “eigenvalue”?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990099" y="3156209"/>
            <a:ext cx="556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Every scalar is an eigenvalue of derivative.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84571" y="4742302"/>
            <a:ext cx="172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Symmetric: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984571" y="5610822"/>
            <a:ext cx="2565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Skew-symmetric: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390687" y="5196217"/>
                <a:ext cx="10176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687" y="5196217"/>
                <a:ext cx="101765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587" r="-658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390687" y="6190747"/>
                <a:ext cx="12468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687" y="6190747"/>
                <a:ext cx="12468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878" t="-1667" r="-536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60919" y="4599361"/>
                <a:ext cx="3977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 eigenvalue?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19" y="4599361"/>
                <a:ext cx="397742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45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495424" y="5012406"/>
            <a:ext cx="528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Symmetric matrices form the </a:t>
            </a:r>
            <a:r>
              <a:rPr lang="en-US" altLang="zh-TW" sz="2400" dirty="0" err="1"/>
              <a:t>eigenspace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37690" y="5939492"/>
            <a:ext cx="5529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Skew-symmetric matrices form the </a:t>
            </a:r>
            <a:r>
              <a:rPr lang="en-US" altLang="zh-TW" sz="2400" dirty="0" err="1"/>
              <a:t>eigenspace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60919" y="5505075"/>
                <a:ext cx="3977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 eigenvalue?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19" y="5505075"/>
                <a:ext cx="397742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45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04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91834" y="557726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2x2 matrices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49953" y="559525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2x2 matrices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062186" y="2193399"/>
            <a:ext cx="1400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sp>
        <p:nvSpPr>
          <p:cNvPr id="8" name="向右箭號 7"/>
          <p:cNvSpPr/>
          <p:nvPr/>
        </p:nvSpPr>
        <p:spPr>
          <a:xfrm>
            <a:off x="3498724" y="2439410"/>
            <a:ext cx="2336800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791017" y="5662153"/>
            <a:ext cx="1768475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6200000">
            <a:off x="1325665" y="3912362"/>
            <a:ext cx="2847861" cy="382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773034" y="5937387"/>
            <a:ext cx="170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transpose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112649" y="55983"/>
            <a:ext cx="5440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Consider Transpose of 2x2 matrices</a:t>
            </a:r>
            <a:endParaRPr lang="zh-TW" altLang="en-US" sz="2800" b="1" i="1" u="sng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085" y="2783408"/>
            <a:ext cx="1720835" cy="139305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7" y="707402"/>
            <a:ext cx="1720835" cy="1393057"/>
          </a:xfrm>
          <a:prstGeom prst="rect">
            <a:avLst/>
          </a:prstGeom>
        </p:spPr>
      </p:pic>
      <p:sp>
        <p:nvSpPr>
          <p:cNvPr id="24" name="向右箭號 23"/>
          <p:cNvSpPr/>
          <p:nvPr/>
        </p:nvSpPr>
        <p:spPr>
          <a:xfrm flipH="1">
            <a:off x="3453938" y="2095412"/>
            <a:ext cx="2336800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65359" y="1813597"/>
                <a:ext cx="49827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59" y="1813597"/>
                <a:ext cx="498278" cy="1360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93505" y="5461418"/>
                <a:ext cx="94134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05" y="5461418"/>
                <a:ext cx="941348" cy="6158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7719437" y="5461418"/>
                <a:ext cx="94134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437" y="5461418"/>
                <a:ext cx="941348" cy="615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141475" y="1768112"/>
                <a:ext cx="49827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475" y="1768112"/>
                <a:ext cx="498278" cy="13606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3574475" y="4278041"/>
            <a:ext cx="1978318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What are the eigenvalues?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12006" y="1813596"/>
                <a:ext cx="49827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06" y="1813596"/>
                <a:ext cx="498278" cy="13606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136575" y="1813596"/>
                <a:ext cx="49827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75" y="1813596"/>
                <a:ext cx="498278" cy="13606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1556038" y="1819163"/>
                <a:ext cx="49827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038" y="1819163"/>
                <a:ext cx="498278" cy="13606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7608919" y="1764829"/>
                <a:ext cx="49827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919" y="1764829"/>
                <a:ext cx="498278" cy="13606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8054773" y="1761546"/>
                <a:ext cx="49827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773" y="1761546"/>
                <a:ext cx="498278" cy="136062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8465534" y="1742966"/>
                <a:ext cx="49827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534" y="1742966"/>
                <a:ext cx="498278" cy="136062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/>
          <p:cNvSpPr txBox="1"/>
          <p:nvPr/>
        </p:nvSpPr>
        <p:spPr>
          <a:xfrm>
            <a:off x="5836232" y="2193399"/>
            <a:ext cx="1400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sp>
        <p:nvSpPr>
          <p:cNvPr id="38" name="向右箭號 37"/>
          <p:cNvSpPr/>
          <p:nvPr/>
        </p:nvSpPr>
        <p:spPr>
          <a:xfrm rot="16200000">
            <a:off x="5099711" y="3912362"/>
            <a:ext cx="2847861" cy="382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76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  <p:bldP spid="9" grpId="0" animBg="1"/>
      <p:bldP spid="10" grpId="0" animBg="1"/>
      <p:bldP spid="13" grpId="0"/>
      <p:bldP spid="24" grpId="0" animBg="1"/>
      <p:bldP spid="25" grpId="0"/>
      <p:bldP spid="26" grpId="0"/>
      <p:bldP spid="27" grpId="0"/>
      <p:bldP spid="28" grpId="0"/>
      <p:bldP spid="29" grpId="0" animBg="1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Eigenvalue and Eigenvector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u="sng" dirty="0"/>
              <a:t>Consider Transpose of 2x2 matrices</a:t>
            </a:r>
            <a:endParaRPr lang="zh-TW" altLang="en-US" b="1" i="1" u="sng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598662" y="5673540"/>
                <a:ext cx="953979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662" y="5673540"/>
                <a:ext cx="953979" cy="6233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345688" y="5673540"/>
                <a:ext cx="1188787" cy="615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688" y="5673540"/>
                <a:ext cx="1188787" cy="6158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850166" y="2724699"/>
            <a:ext cx="3943379" cy="1393057"/>
            <a:chOff x="46196" y="2542751"/>
            <a:chExt cx="3943379" cy="139305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8740" y="2542751"/>
              <a:ext cx="1720835" cy="1393057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46196" y="2639113"/>
              <a:ext cx="2155113" cy="120032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Matrix representation of transpose </a:t>
              </a:r>
              <a:endParaRPr lang="zh-TW" altLang="en-US" sz="24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5176165" y="2871934"/>
            <a:ext cx="3472410" cy="1132126"/>
            <a:chOff x="5176165" y="2871934"/>
            <a:chExt cx="3472410" cy="1132126"/>
          </a:xfrm>
        </p:grpSpPr>
        <p:sp>
          <p:nvSpPr>
            <p:cNvPr id="5" name="文字方塊 4"/>
            <p:cNvSpPr txBox="1"/>
            <p:nvPr/>
          </p:nvSpPr>
          <p:spPr>
            <a:xfrm>
              <a:off x="5176165" y="2871934"/>
              <a:ext cx="3472410" cy="46166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Characteristic polynomial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5714029" y="3573173"/>
                  <a:ext cx="239668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029" y="3573173"/>
                  <a:ext cx="2396682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850166" y="4560020"/>
                <a:ext cx="9398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66" y="4560020"/>
                <a:ext cx="93987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753856" y="4551442"/>
                <a:ext cx="12075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856" y="4551442"/>
                <a:ext cx="120757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1114428" y="5124777"/>
            <a:ext cx="287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Symmetric matrices 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793545" y="5092515"/>
            <a:ext cx="3481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Skew-symmetric matrices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898949" y="5849168"/>
            <a:ext cx="1247407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Dim=3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243906" y="5849168"/>
            <a:ext cx="124740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Dim=1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165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Inner Product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14783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Inner Product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16540" y="2085670"/>
            <a:ext cx="2470150" cy="1079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Inner Product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33740" y="2119304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“vector” v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17865" y="2678104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“vector” u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58152" y="2394587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scalar</a:t>
            </a:r>
            <a:endParaRPr lang="zh-TW" altLang="en-US" sz="24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960915" y="2350137"/>
            <a:ext cx="5556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960915" y="2908937"/>
            <a:ext cx="5556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6037490" y="2625420"/>
            <a:ext cx="5556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303896" y="1616360"/>
                <a:ext cx="895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96" y="1616360"/>
                <a:ext cx="89543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1056120" y="3332804"/>
            <a:ext cx="739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any vectors u, v and w, and any scalar a, the following axioms hold: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188044" y="4293604"/>
                <a:ext cx="3669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1.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4" y="4293604"/>
                <a:ext cx="366989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65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188044" y="4833353"/>
                <a:ext cx="3669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2.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4" y="4833353"/>
                <a:ext cx="366989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65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80357" y="4855766"/>
                <a:ext cx="3669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4.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357" y="4855766"/>
                <a:ext cx="366989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65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480357" y="4293463"/>
                <a:ext cx="42512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3.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357" y="4293463"/>
                <a:ext cx="4251281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29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520927" y="5435763"/>
            <a:ext cx="599122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Dot product </a:t>
            </a:r>
            <a:r>
              <a:rPr lang="en-US" altLang="zh-TW" sz="2400" dirty="0"/>
              <a:t>is a special case of </a:t>
            </a:r>
            <a:r>
              <a:rPr lang="en-US" altLang="zh-TW" sz="2400" b="1" dirty="0"/>
              <a:t>inner product</a:t>
            </a:r>
            <a:endParaRPr lang="zh-TW" altLang="en-US" sz="24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546614" y="6061202"/>
            <a:ext cx="7185024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Can you define other inner product for normal vectors?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175536" y="394653"/>
            <a:ext cx="220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Norm (length):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480357" y="891792"/>
            <a:ext cx="1949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Orthogonal: 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315302" y="900712"/>
            <a:ext cx="274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Inner product is zero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383792" y="394512"/>
                <a:ext cx="1954381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792" y="394512"/>
                <a:ext cx="1954381" cy="4472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05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Inner Product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Inner Product of Matrix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89529" y="2496457"/>
            <a:ext cx="2400300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Frobenius</a:t>
            </a:r>
            <a:r>
              <a:rPr lang="en-US" altLang="zh-TW" sz="2800" dirty="0"/>
              <a:t> inner product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265072" y="2496457"/>
                <a:ext cx="36698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𝑡𝑟𝑎𝑐𝑒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072" y="2496457"/>
                <a:ext cx="366989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750708" y="3019677"/>
                <a:ext cx="36698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𝑡𝑟𝑎𝑐𝑒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708" y="3019677"/>
                <a:ext cx="366989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212" y="3770816"/>
            <a:ext cx="6762750" cy="8858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665620" y="4425808"/>
            <a:ext cx="439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Element-wise multiplication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697836" y="5217955"/>
                <a:ext cx="1983685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836" y="5217955"/>
                <a:ext cx="1983685" cy="8107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921696" y="5306825"/>
                <a:ext cx="4356641" cy="626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696" y="5306825"/>
                <a:ext cx="4356641" cy="6260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87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Inner Product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Inner product for general functions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08" y="2616597"/>
            <a:ext cx="3985569" cy="9921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508" y="4399757"/>
            <a:ext cx="3682377" cy="12509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448127" y="2694782"/>
                <a:ext cx="2794173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orthogonal?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127" y="2694782"/>
                <a:ext cx="2794173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5092915" y="4735938"/>
            <a:ext cx="3638723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Can it be inner product for general functions?</a:t>
            </a:r>
            <a:endParaRPr lang="zh-TW" altLang="en-US" sz="2400" dirty="0"/>
          </a:p>
        </p:txBody>
      </p:sp>
      <p:grpSp>
        <p:nvGrpSpPr>
          <p:cNvPr id="16" name="群組 15"/>
          <p:cNvGrpSpPr/>
          <p:nvPr/>
        </p:nvGrpSpPr>
        <p:grpSpPr>
          <a:xfrm>
            <a:off x="4475442" y="55616"/>
            <a:ext cx="4256196" cy="1690406"/>
            <a:chOff x="4475442" y="55616"/>
            <a:chExt cx="4256196" cy="1690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4475442" y="55616"/>
                  <a:ext cx="3669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1.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442" y="55616"/>
                  <a:ext cx="3669890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92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4480357" y="463932"/>
                  <a:ext cx="3669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2.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357" y="463932"/>
                  <a:ext cx="3669890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658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4488142" y="1284357"/>
                  <a:ext cx="3669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4.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142" y="1284357"/>
                  <a:ext cx="3669890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492" t="-10667" b="-3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4480357" y="898892"/>
                  <a:ext cx="42512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3.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357" y="898892"/>
                  <a:ext cx="4251281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296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260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 they vectors?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matrix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 linear transform</a:t>
            </a:r>
          </a:p>
          <a:p>
            <a:r>
              <a:rPr lang="en-US" altLang="zh-TW" dirty="0"/>
              <a:t>A polynomial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772981" y="2305318"/>
                <a:ext cx="1799019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981" y="2305318"/>
                <a:ext cx="1799019" cy="7184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54027" y="4556974"/>
                <a:ext cx="45407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27" y="4556974"/>
                <a:ext cx="454079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向右箭號 5"/>
          <p:cNvSpPr/>
          <p:nvPr/>
        </p:nvSpPr>
        <p:spPr>
          <a:xfrm>
            <a:off x="4919730" y="2400534"/>
            <a:ext cx="566670" cy="528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834130" y="1825625"/>
                <a:ext cx="583173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130" y="1825625"/>
                <a:ext cx="583173" cy="15874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5267460" y="5165212"/>
            <a:ext cx="566670" cy="528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99980" y="4535274"/>
                <a:ext cx="774058" cy="1607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980" y="4535274"/>
                <a:ext cx="774058" cy="16077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38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7" grpId="0"/>
      <p:bldP spid="8" grpId="0" animBg="1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Orthogonal/Orthonormal Basis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Let u be any vector, and w is the orthogonal projection of u on subspace W.</a:t>
                </a:r>
                <a:endParaRPr lang="zh-TW" altLang="en-US" sz="2400" dirty="0"/>
              </a:p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an orthogonal basis of W.</a:t>
                </a:r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an orthonormal basis of W.</a:t>
                </a:r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021579" y="3336512"/>
                <a:ext cx="4600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579" y="3336512"/>
                <a:ext cx="460057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809983" y="4000344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83" y="4000344"/>
                <a:ext cx="836191" cy="6935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891813" y="4000344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813" y="4000344"/>
                <a:ext cx="836191" cy="6935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415813" y="4000344"/>
                <a:ext cx="856324" cy="695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813" y="4000344"/>
                <a:ext cx="856324" cy="6955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>
            <a:endCxn id="5" idx="0"/>
          </p:cNvCxnSpPr>
          <p:nvPr/>
        </p:nvCxnSpPr>
        <p:spPr>
          <a:xfrm>
            <a:off x="3199505" y="3752656"/>
            <a:ext cx="28574" cy="247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123429" y="3763233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707875" y="3780705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108816" y="5367510"/>
                <a:ext cx="4600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16" y="5367510"/>
                <a:ext cx="460057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897220" y="6031342"/>
                <a:ext cx="7756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20" y="6031342"/>
                <a:ext cx="77566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688" r="-23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979050" y="6031342"/>
                <a:ext cx="7827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050" y="6031342"/>
                <a:ext cx="78277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469" r="-31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518641" y="6005757"/>
                <a:ext cx="795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641" y="6005757"/>
                <a:ext cx="79579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580" r="-2290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>
            <a:endCxn id="12" idx="0"/>
          </p:cNvCxnSpPr>
          <p:nvPr/>
        </p:nvCxnSpPr>
        <p:spPr>
          <a:xfrm flipH="1">
            <a:off x="3285051" y="5783654"/>
            <a:ext cx="1692" cy="247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240058" y="5794231"/>
            <a:ext cx="69850" cy="314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801112" y="5805904"/>
            <a:ext cx="69850" cy="2446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15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1" grpId="0"/>
      <p:bldP spid="12" grpId="0"/>
      <p:bldP spid="13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6844" y="450760"/>
            <a:ext cx="3110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Orthogonal Basis</a:t>
            </a:r>
            <a:endParaRPr lang="zh-TW" altLang="en-US" sz="32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22072" y="1099930"/>
                <a:ext cx="8263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a basis of a subspace V. How to transform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into an orthogonal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72" y="1099930"/>
                <a:ext cx="8263719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106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458" y="2022584"/>
            <a:ext cx="7023209" cy="2884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22070" y="4950771"/>
                <a:ext cx="6944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 is an orthogonal basis for W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70" y="4950771"/>
                <a:ext cx="694433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31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4515234" y="5430664"/>
            <a:ext cx="4059429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After normalization, you can get orthonormal basis.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6184265" y="2471249"/>
            <a:ext cx="2390398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latin typeface="Arial" charset="0"/>
              </a:rPr>
              <a:t>Gram-Schmidt </a:t>
            </a:r>
          </a:p>
          <a:p>
            <a:pPr algn="ctr"/>
            <a:r>
              <a:rPr lang="en-US" altLang="zh-TW" sz="2400" b="1" dirty="0">
                <a:latin typeface="Arial" charset="0"/>
              </a:rPr>
              <a:t>Process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230458" y="1978568"/>
            <a:ext cx="1672376" cy="36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246756" y="2341508"/>
            <a:ext cx="2947481" cy="696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177965" y="3042292"/>
            <a:ext cx="4435669" cy="696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891743" y="3842568"/>
            <a:ext cx="332305" cy="393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303003" y="4136528"/>
            <a:ext cx="7054739" cy="737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25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5" grpId="0" animBg="1"/>
      <p:bldP spid="3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63" y="4170073"/>
            <a:ext cx="7153275" cy="16002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43454"/>
            <a:ext cx="3969857" cy="82096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Orthogonal/Orthonormal Basis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 orthogonal/orthonormal basis for P</a:t>
            </a:r>
            <a:r>
              <a:rPr lang="en-US" altLang="zh-TW" baseline="-25000" dirty="0"/>
              <a:t>2</a:t>
            </a:r>
            <a:endParaRPr lang="en-US" altLang="zh-TW" dirty="0"/>
          </a:p>
          <a:p>
            <a:pPr lvl="1"/>
            <a:r>
              <a:rPr lang="en-US" altLang="zh-TW" dirty="0"/>
              <a:t>Define an inner product of P</a:t>
            </a:r>
            <a:r>
              <a:rPr lang="en-US" altLang="zh-TW" baseline="-25000" dirty="0"/>
              <a:t>2</a:t>
            </a:r>
            <a:r>
              <a:rPr lang="en-US" altLang="zh-TW" dirty="0"/>
              <a:t> by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Find a basis {1, x, x</a:t>
            </a:r>
            <a:r>
              <a:rPr lang="en-US" altLang="zh-TW" baseline="30000" dirty="0"/>
              <a:t>2</a:t>
            </a:r>
            <a:r>
              <a:rPr lang="en-US" altLang="zh-TW" dirty="0"/>
              <a:t>}</a:t>
            </a:r>
          </a:p>
          <a:p>
            <a:pPr lvl="1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677492" y="3053935"/>
                <a:ext cx="14309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92" y="3053935"/>
                <a:ext cx="1430905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079" y="3925287"/>
            <a:ext cx="1457325" cy="361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022" y="5725810"/>
            <a:ext cx="4000500" cy="7810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2323" y="5859160"/>
            <a:ext cx="1123950" cy="647700"/>
          </a:xfrm>
          <a:prstGeom prst="rect">
            <a:avLst/>
          </a:prstGeom>
        </p:spPr>
      </p:pic>
      <p:cxnSp>
        <p:nvCxnSpPr>
          <p:cNvPr id="15" name="直線接點 14"/>
          <p:cNvCxnSpPr/>
          <p:nvPr/>
        </p:nvCxnSpPr>
        <p:spPr>
          <a:xfrm>
            <a:off x="2561342" y="4262596"/>
            <a:ext cx="20606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8199236" y="5075166"/>
            <a:ext cx="20606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5670077" y="6526683"/>
            <a:ext cx="85619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4149393" y="3428852"/>
            <a:ext cx="2079712" cy="461665"/>
            <a:chOff x="4149393" y="3428852"/>
            <a:chExt cx="2079712" cy="461665"/>
          </a:xfrm>
        </p:grpSpPr>
        <p:sp>
          <p:nvSpPr>
            <p:cNvPr id="22" name="向右箭號 21"/>
            <p:cNvSpPr/>
            <p:nvPr/>
          </p:nvSpPr>
          <p:spPr>
            <a:xfrm>
              <a:off x="4149393" y="3536321"/>
              <a:ext cx="622300" cy="3071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4798200" y="3428852"/>
                  <a:ext cx="143090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200" y="3428852"/>
                  <a:ext cx="1430905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矩形 24"/>
          <p:cNvSpPr/>
          <p:nvPr/>
        </p:nvSpPr>
        <p:spPr>
          <a:xfrm>
            <a:off x="2327511" y="3889098"/>
            <a:ext cx="541020" cy="33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625870" y="4126948"/>
            <a:ext cx="2755880" cy="1607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461246" y="4035137"/>
            <a:ext cx="1406404" cy="1348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7900664" y="4106262"/>
            <a:ext cx="1406404" cy="916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13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25" grpId="0" animBg="1"/>
      <p:bldP spid="26" grpId="0" animBg="1"/>
      <p:bldP spid="27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643454"/>
            <a:ext cx="3969857" cy="82096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Orthogonal/Orthonormal Basis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 orthogonal/orthonormal basis for P</a:t>
            </a:r>
            <a:r>
              <a:rPr lang="en-US" altLang="zh-TW" baseline="-25000" dirty="0"/>
              <a:t>2</a:t>
            </a:r>
            <a:endParaRPr lang="en-US" altLang="zh-TW" dirty="0"/>
          </a:p>
          <a:p>
            <a:pPr lvl="1"/>
            <a:r>
              <a:rPr lang="en-US" altLang="zh-TW" dirty="0"/>
              <a:t>Define an inner product of P</a:t>
            </a:r>
            <a:r>
              <a:rPr lang="en-US" altLang="zh-TW" baseline="-25000" dirty="0"/>
              <a:t>2</a:t>
            </a:r>
            <a:r>
              <a:rPr lang="en-US" altLang="zh-TW" dirty="0"/>
              <a:t> by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Get an orthogonal basis {1, x, x</a:t>
            </a:r>
            <a:r>
              <a:rPr lang="en-US" altLang="zh-TW" baseline="30000" dirty="0"/>
              <a:t>2</a:t>
            </a:r>
            <a:r>
              <a:rPr lang="en-US" altLang="zh-TW" dirty="0"/>
              <a:t>-1/3}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029" y="4095145"/>
            <a:ext cx="3086100" cy="895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664" y="4076095"/>
            <a:ext cx="3105150" cy="914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29" y="5484406"/>
            <a:ext cx="4229100" cy="9810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9246" y="5710238"/>
            <a:ext cx="3514725" cy="93345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5525407" y="5190887"/>
            <a:ext cx="298994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Orthonormal Basis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9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842962"/>
            <a:ext cx="8277225" cy="51720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486" y="5378449"/>
            <a:ext cx="3514725" cy="9334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360647" y="4859098"/>
            <a:ext cx="298994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Orthonormal Basis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790" y="765745"/>
            <a:ext cx="3969857" cy="820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547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 they vectors?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Any function is a vector?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032861" y="2800621"/>
                <a:ext cx="15391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861" y="2800621"/>
                <a:ext cx="1539139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向右箭號 4"/>
          <p:cNvSpPr/>
          <p:nvPr/>
        </p:nvSpPr>
        <p:spPr>
          <a:xfrm>
            <a:off x="4868214" y="2775268"/>
            <a:ext cx="566670" cy="528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668511" y="2423138"/>
                <a:ext cx="1153777" cy="1125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511" y="2423138"/>
                <a:ext cx="1153777" cy="11252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451008" y="4239882"/>
                <a:ext cx="21770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008" y="4239882"/>
                <a:ext cx="217707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4868214" y="4191308"/>
            <a:ext cx="566670" cy="528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740706" y="5620411"/>
                <a:ext cx="9408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06" y="5620411"/>
                <a:ext cx="94083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668511" y="3829049"/>
                <a:ext cx="1173463" cy="1125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511" y="3829049"/>
                <a:ext cx="1173463" cy="11252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>
            <a:off x="4868214" y="5571838"/>
            <a:ext cx="566670" cy="528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612736" y="5630348"/>
                <a:ext cx="29118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736" y="5630348"/>
                <a:ext cx="2911887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5151549" y="738803"/>
            <a:ext cx="340210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What is the zero vector?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43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 animBg="1"/>
      <p:bldP spid="9" grpId="0"/>
      <p:bldP spid="10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a vector?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65675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If a set of objects V is a </a:t>
            </a:r>
            <a:r>
              <a:rPr lang="en-US" altLang="zh-TW" sz="2400" b="1" dirty="0"/>
              <a:t>vector space</a:t>
            </a:r>
            <a:r>
              <a:rPr lang="en-US" altLang="zh-TW" sz="2400" dirty="0"/>
              <a:t>, then the objects are “vectors”.</a:t>
            </a:r>
          </a:p>
          <a:p>
            <a:r>
              <a:rPr lang="en-US" altLang="zh-TW" sz="2400" dirty="0"/>
              <a:t>Vector space: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lvl="1"/>
            <a:r>
              <a:rPr lang="en-US" altLang="zh-TW" dirty="0"/>
              <a:t>There are operations called “</a:t>
            </a:r>
            <a:r>
              <a:rPr lang="en-US" altLang="zh-TW" b="1" i="1" dirty="0"/>
              <a:t>addition</a:t>
            </a:r>
            <a:r>
              <a:rPr lang="en-US" altLang="zh-TW" dirty="0"/>
              <a:t>” and “</a:t>
            </a:r>
            <a:r>
              <a:rPr lang="en-US" altLang="zh-TW" b="1" i="1" dirty="0"/>
              <a:t>scalar multiplication</a:t>
            </a:r>
            <a:r>
              <a:rPr lang="en-US" altLang="zh-TW" dirty="0"/>
              <a:t>”.</a:t>
            </a:r>
          </a:p>
          <a:p>
            <a:pPr lvl="1"/>
            <a:r>
              <a:rPr lang="en-US" altLang="zh-TW" dirty="0"/>
              <a:t>u, v and w are in V, and a and b are scalars. </a:t>
            </a:r>
            <a:r>
              <a:rPr lang="en-US" altLang="zh-TW" dirty="0" err="1"/>
              <a:t>u+v</a:t>
            </a:r>
            <a:r>
              <a:rPr lang="en-US" altLang="zh-TW" dirty="0"/>
              <a:t> and au are unique elements of V</a:t>
            </a:r>
          </a:p>
          <a:p>
            <a:r>
              <a:rPr lang="en-US" altLang="zh-TW" sz="2400" dirty="0"/>
              <a:t>The following axioms hold:</a:t>
            </a:r>
          </a:p>
          <a:p>
            <a:pPr lvl="1"/>
            <a:r>
              <a:rPr lang="en-US" altLang="zh-TW" dirty="0"/>
              <a:t>u + v = v + u, (u +v) + w = u +(v + w)</a:t>
            </a:r>
          </a:p>
          <a:p>
            <a:pPr lvl="1"/>
            <a:r>
              <a:rPr lang="en-US" altLang="zh-TW" dirty="0"/>
              <a:t>There is a “zero vector” 0 in V such that  u + 0 = u</a:t>
            </a:r>
          </a:p>
          <a:p>
            <a:pPr lvl="1"/>
            <a:r>
              <a:rPr lang="en-US" altLang="zh-TW" dirty="0"/>
              <a:t>There is –u in V such that u +(-u) = 0</a:t>
            </a:r>
          </a:p>
          <a:p>
            <a:pPr lvl="1"/>
            <a:r>
              <a:rPr lang="en-US" altLang="zh-TW" dirty="0"/>
              <a:t>1u = u, (ab)u = a(</a:t>
            </a:r>
            <a:r>
              <a:rPr lang="en-US" altLang="zh-TW" dirty="0" err="1"/>
              <a:t>bu</a:t>
            </a:r>
            <a:r>
              <a:rPr lang="en-US" altLang="zh-TW" dirty="0"/>
              <a:t>), a(</a:t>
            </a:r>
            <a:r>
              <a:rPr lang="en-US" altLang="zh-TW" dirty="0" err="1"/>
              <a:t>u+v</a:t>
            </a:r>
            <a:r>
              <a:rPr lang="en-US" altLang="zh-TW" dirty="0"/>
              <a:t>) = au +</a:t>
            </a:r>
            <a:r>
              <a:rPr lang="en-US" altLang="zh-TW" dirty="0" err="1"/>
              <a:t>av</a:t>
            </a:r>
            <a:r>
              <a:rPr lang="en-US" altLang="zh-TW" dirty="0"/>
              <a:t>, (</a:t>
            </a:r>
            <a:r>
              <a:rPr lang="en-US" altLang="zh-TW" dirty="0" err="1"/>
              <a:t>a+b</a:t>
            </a:r>
            <a:r>
              <a:rPr lang="en-US" altLang="zh-TW" dirty="0"/>
              <a:t>)u = au +</a:t>
            </a:r>
            <a:r>
              <a:rPr lang="en-US" altLang="zh-TW" dirty="0" err="1"/>
              <a:t>bu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7569200" y="5226050"/>
            <a:ext cx="118110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unique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946775" y="511662"/>
            <a:ext cx="2073276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</a:t>
            </a:r>
            <a:r>
              <a:rPr lang="en-US" altLang="zh-TW" sz="2400" baseline="30000" dirty="0"/>
              <a:t>n</a:t>
            </a:r>
            <a:r>
              <a:rPr lang="en-US" altLang="zh-TW" sz="2400" dirty="0"/>
              <a:t> is a </a:t>
            </a:r>
          </a:p>
          <a:p>
            <a:pPr algn="ctr"/>
            <a:r>
              <a:rPr lang="en-US" altLang="zh-TW" sz="2400" dirty="0"/>
              <a:t>vector space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391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單箭頭接點 7"/>
          <p:cNvCxnSpPr/>
          <p:nvPr/>
        </p:nvCxnSpPr>
        <p:spPr>
          <a:xfrm>
            <a:off x="800100" y="3987800"/>
            <a:ext cx="7588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Objects in Different Vector Spaces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743200" y="3875882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489450" y="387508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235700" y="387508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541714" y="1895693"/>
            <a:ext cx="280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 Vector Space R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40099" y="5761692"/>
            <a:ext cx="3130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 Vector Space R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446213" y="1779424"/>
            <a:ext cx="0" cy="4416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743200" y="2577634"/>
            <a:ext cx="6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618037" y="2577634"/>
            <a:ext cx="6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492874" y="2577634"/>
            <a:ext cx="6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743199" y="4944350"/>
            <a:ext cx="88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(1,0)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618036" y="4944350"/>
            <a:ext cx="8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(2,0)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492874" y="4944350"/>
            <a:ext cx="950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(3,0)</a:t>
            </a:r>
            <a:endParaRPr lang="zh-TW" altLang="en-US" sz="2800" dirty="0"/>
          </a:p>
        </p:txBody>
      </p:sp>
      <p:cxnSp>
        <p:nvCxnSpPr>
          <p:cNvPr id="22" name="直線單箭頭接點 21"/>
          <p:cNvCxnSpPr>
            <a:stCxn id="4" idx="0"/>
            <a:endCxn id="15" idx="2"/>
          </p:cNvCxnSpPr>
          <p:nvPr/>
        </p:nvCxnSpPr>
        <p:spPr>
          <a:xfrm flipV="1">
            <a:off x="2857500" y="3100854"/>
            <a:ext cx="200025" cy="77502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6" idx="2"/>
          </p:cNvCxnSpPr>
          <p:nvPr/>
        </p:nvCxnSpPr>
        <p:spPr>
          <a:xfrm flipV="1">
            <a:off x="4618037" y="3100854"/>
            <a:ext cx="314325" cy="77026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17" idx="2"/>
          </p:cNvCxnSpPr>
          <p:nvPr/>
        </p:nvCxnSpPr>
        <p:spPr>
          <a:xfrm flipV="1">
            <a:off x="6350000" y="3100854"/>
            <a:ext cx="457199" cy="79618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4" idx="4"/>
            <a:endCxn id="18" idx="0"/>
          </p:cNvCxnSpPr>
          <p:nvPr/>
        </p:nvCxnSpPr>
        <p:spPr>
          <a:xfrm>
            <a:off x="2857500" y="4104482"/>
            <a:ext cx="328612" cy="83986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19" idx="0"/>
          </p:cNvCxnSpPr>
          <p:nvPr/>
        </p:nvCxnSpPr>
        <p:spPr>
          <a:xfrm>
            <a:off x="4594225" y="4057403"/>
            <a:ext cx="461962" cy="88694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20" idx="0"/>
          </p:cNvCxnSpPr>
          <p:nvPr/>
        </p:nvCxnSpPr>
        <p:spPr>
          <a:xfrm>
            <a:off x="6404769" y="4080942"/>
            <a:ext cx="563562" cy="86340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9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  <p:bldP spid="11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Objects in Different Vector Spaces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50485" y="4385888"/>
                <a:ext cx="14033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485" y="4385888"/>
                <a:ext cx="140333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012424" y="4385888"/>
                <a:ext cx="19984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424" y="4385888"/>
                <a:ext cx="19984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346049" y="4385888"/>
                <a:ext cx="27333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049" y="4385888"/>
                <a:ext cx="273331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866438" y="1763115"/>
            <a:ext cx="5907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All the polynomials with degree less than or equal to 2 as a vector space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87764" y="5935863"/>
            <a:ext cx="536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All functions as a vector space</a:t>
            </a:r>
            <a:endParaRPr lang="zh-TW" alt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589969" y="2789648"/>
                <a:ext cx="56701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969" y="2789648"/>
                <a:ext cx="567015" cy="11394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011672" y="2789648"/>
                <a:ext cx="56701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72" y="2789648"/>
                <a:ext cx="567014" cy="11394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789236" y="2754045"/>
                <a:ext cx="56701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36" y="2754045"/>
                <a:ext cx="567014" cy="11394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1697932" y="5336118"/>
            <a:ext cx="5761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Vectors with infinite dimensions</a:t>
            </a:r>
            <a:endParaRPr lang="zh-TW" altLang="en-US" sz="2800" dirty="0"/>
          </a:p>
        </p:txBody>
      </p:sp>
      <p:cxnSp>
        <p:nvCxnSpPr>
          <p:cNvPr id="13" name="直線單箭頭接點 12"/>
          <p:cNvCxnSpPr>
            <a:endCxn id="9" idx="2"/>
          </p:cNvCxnSpPr>
          <p:nvPr/>
        </p:nvCxnSpPr>
        <p:spPr>
          <a:xfrm flipV="1">
            <a:off x="1817223" y="3929062"/>
            <a:ext cx="56254" cy="41368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238925" y="3945171"/>
            <a:ext cx="56254" cy="41368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7021980" y="3895679"/>
            <a:ext cx="56254" cy="41368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845350" y="4817942"/>
            <a:ext cx="1568019" cy="66421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4267052" y="4843808"/>
            <a:ext cx="371279" cy="56861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5346049" y="4813711"/>
            <a:ext cx="1704058" cy="59871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58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Subspaces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5948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2612</TotalTime>
  <Words>1997</Words>
  <Application>Microsoft Office PowerPoint</Application>
  <PresentationFormat>如螢幕大小 (4:3)</PresentationFormat>
  <Paragraphs>459</Paragraphs>
  <Slides>44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Script MT Bold</vt:lpstr>
      <vt:lpstr>Times New Roman</vt:lpstr>
      <vt:lpstr>Office 佈景主題</vt:lpstr>
      <vt:lpstr>Beyond Vectors</vt:lpstr>
      <vt:lpstr>Introduction</vt:lpstr>
      <vt:lpstr>Are they vectors?</vt:lpstr>
      <vt:lpstr>Are they vectors?</vt:lpstr>
      <vt:lpstr>Are they vectors?</vt:lpstr>
      <vt:lpstr>What is a vector?</vt:lpstr>
      <vt:lpstr>Objects in Different Vector Spaces</vt:lpstr>
      <vt:lpstr>Objects in Different Vector Spaces</vt:lpstr>
      <vt:lpstr>Subspaces</vt:lpstr>
      <vt:lpstr>Review: Subspace</vt:lpstr>
      <vt:lpstr>Are they subspaces?</vt:lpstr>
      <vt:lpstr>Linear Combination and Span</vt:lpstr>
      <vt:lpstr>Linear Combination and Span</vt:lpstr>
      <vt:lpstr>Linear Combination and Span</vt:lpstr>
      <vt:lpstr>Linear Transformation</vt:lpstr>
      <vt:lpstr>Linear transformation</vt:lpstr>
      <vt:lpstr>Linear transformation</vt:lpstr>
      <vt:lpstr>Null Space and Range</vt:lpstr>
      <vt:lpstr>One-to-one and Onto</vt:lpstr>
      <vt:lpstr>Isomorphism (同構)</vt:lpstr>
      <vt:lpstr>Isomorphism</vt:lpstr>
      <vt:lpstr>Basis</vt:lpstr>
      <vt:lpstr>Independent</vt:lpstr>
      <vt:lpstr>Independent</vt:lpstr>
      <vt:lpstr>Basis</vt:lpstr>
      <vt:lpstr>Vector Representation of Object</vt:lpstr>
      <vt:lpstr>Matrix Representation  of Linear Operator</vt:lpstr>
      <vt:lpstr>Matrix Representation  of Linear Operator</vt:lpstr>
      <vt:lpstr>Matrix Representation  of Linear Operator</vt:lpstr>
      <vt:lpstr>Matrix Representation  of Linear Operator</vt:lpstr>
      <vt:lpstr>Matrix Representation  of Linear Operator</vt:lpstr>
      <vt:lpstr>Eigenvalue  and Eigenvector</vt:lpstr>
      <vt:lpstr>Eigenvalue and Eigenvector</vt:lpstr>
      <vt:lpstr>PowerPoint 簡報</vt:lpstr>
      <vt:lpstr>Eigenvalue and Eigenvector</vt:lpstr>
      <vt:lpstr>Inner Product</vt:lpstr>
      <vt:lpstr>Inner Product </vt:lpstr>
      <vt:lpstr>Inner Product </vt:lpstr>
      <vt:lpstr>Inner Product </vt:lpstr>
      <vt:lpstr>Orthogonal/Orthonormal Basis</vt:lpstr>
      <vt:lpstr>PowerPoint 簡報</vt:lpstr>
      <vt:lpstr>Orthogonal/Orthonormal Basis</vt:lpstr>
      <vt:lpstr>Orthogonal/Orthonormal Basis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Vectors</dc:title>
  <dc:creator>Lee Hung-yi</dc:creator>
  <cp:lastModifiedBy>Hung-yi Lee</cp:lastModifiedBy>
  <cp:revision>132</cp:revision>
  <dcterms:created xsi:type="dcterms:W3CDTF">2016-05-31T12:12:40Z</dcterms:created>
  <dcterms:modified xsi:type="dcterms:W3CDTF">2019-08-18T01:48:17Z</dcterms:modified>
</cp:coreProperties>
</file>