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4" r:id="rId6"/>
    <p:sldId id="267" r:id="rId7"/>
    <p:sldId id="259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118" autoAdjust="0"/>
  </p:normalViewPr>
  <p:slideViewPr>
    <p:cSldViewPr snapToGrid="0">
      <p:cViewPr varScale="1">
        <p:scale>
          <a:sx n="127" d="100"/>
          <a:sy n="127" d="100"/>
        </p:scale>
        <p:origin x="12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CCEB6-0664-4D93-A6D8-F3CBD163D39B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5B69-B7F9-4627-9D1A-5A6163AA3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0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http://mathworld.wolfram.com/FrobeniusNorm.html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C5B69-B7F9-4627-9D1A-5A6163AA3C7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23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8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5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97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8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1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36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00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5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00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87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75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DCF2-68F6-4AD8-9768-1112B3449D90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77EA-48C0-4F58-81CE-9ED9F83A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7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Singular Value Decomposition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0992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961865" y="1321357"/>
            <a:ext cx="5220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https://www.youtube.com/watch?v=R9UoFyqJca8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F8D94-F6D5-4A7D-B703-34B60CFA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Diagonalization can only apply on some square matrices.</a:t>
            </a:r>
          </a:p>
          <a:p>
            <a:r>
              <a:rPr lang="en-US" altLang="zh-TW" dirty="0"/>
              <a:t>Singular value decomposition (SVD) can apply on any matrix.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Reference:</a:t>
            </a:r>
            <a:r>
              <a:rPr lang="zh-TW" altLang="en-US" dirty="0"/>
              <a:t> </a:t>
            </a:r>
            <a:r>
              <a:rPr lang="en-US" altLang="zh-TW" dirty="0"/>
              <a:t>Chapter 7.7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6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m x n matrix 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3223" y="2906380"/>
            <a:ext cx="1187355" cy="139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590731" y="2877523"/>
            <a:ext cx="1621809" cy="139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U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478671" y="2877523"/>
            <a:ext cx="1087272" cy="1392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∑</a:t>
            </a:r>
          </a:p>
        </p:txBody>
      </p:sp>
      <p:sp>
        <p:nvSpPr>
          <p:cNvPr id="7" name="矩形 6"/>
          <p:cNvSpPr/>
          <p:nvPr/>
        </p:nvSpPr>
        <p:spPr>
          <a:xfrm>
            <a:off x="5825534" y="2877523"/>
            <a:ext cx="1199866" cy="993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</a:t>
            </a:r>
            <a:r>
              <a:rPr lang="en-US" altLang="zh-TW" sz="2800" baseline="30000" dirty="0"/>
              <a:t>T</a:t>
            </a:r>
            <a:endParaRPr lang="zh-TW" altLang="en-US" sz="2800" baseline="30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55043" y="3311627"/>
            <a:ext cx="72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8756" y="2444715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60756" y="2415858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926098" y="2400605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m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995414" y="2391832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401978" y="4419933"/>
            <a:ext cx="130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Diagonal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72000" y="5482239"/>
            <a:ext cx="3014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diagonal entries are non-negative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60589" y="4401783"/>
            <a:ext cx="241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Orthonormal Set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236316" y="5524764"/>
            <a:ext cx="213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Independent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98247" y="4408571"/>
            <a:ext cx="186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Independent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045438" y="2932432"/>
            <a:ext cx="191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Orthonormal Set</a:t>
            </a:r>
            <a:endParaRPr lang="zh-TW" altLang="en-US" sz="2400" dirty="0"/>
          </a:p>
        </p:txBody>
      </p:sp>
      <p:cxnSp>
        <p:nvCxnSpPr>
          <p:cNvPr id="21" name="直線單箭頭接點 20"/>
          <p:cNvCxnSpPr>
            <a:endCxn id="17" idx="0"/>
          </p:cNvCxnSpPr>
          <p:nvPr/>
        </p:nvCxnSpPr>
        <p:spPr>
          <a:xfrm>
            <a:off x="3303933" y="4863448"/>
            <a:ext cx="1" cy="6613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8028569" y="3736728"/>
            <a:ext cx="1" cy="6613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022307" y="4911049"/>
            <a:ext cx="887334" cy="613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0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m x n matrix A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45877" y="4303806"/>
            <a:ext cx="30037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What is the rank of A?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3223" y="2906380"/>
            <a:ext cx="1187355" cy="139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2590731" y="2877523"/>
            <a:ext cx="1621809" cy="139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U</a:t>
            </a:r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4478671" y="2877523"/>
            <a:ext cx="1087272" cy="1392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∑</a:t>
            </a:r>
          </a:p>
        </p:txBody>
      </p:sp>
      <p:sp>
        <p:nvSpPr>
          <p:cNvPr id="22" name="矩形 21"/>
          <p:cNvSpPr/>
          <p:nvPr/>
        </p:nvSpPr>
        <p:spPr>
          <a:xfrm>
            <a:off x="5825534" y="2877523"/>
            <a:ext cx="1199866" cy="993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</a:t>
            </a:r>
            <a:r>
              <a:rPr lang="en-US" altLang="zh-TW" sz="2800" baseline="30000" dirty="0"/>
              <a:t>T</a:t>
            </a:r>
            <a:endParaRPr lang="zh-TW" altLang="en-US" sz="2800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955043" y="3311627"/>
            <a:ext cx="72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58756" y="2444715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24163" y="2415858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926098" y="2400605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m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995414" y="2391832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371551" y="4404530"/>
            <a:ext cx="130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Diagonal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356623" y="4404529"/>
            <a:ext cx="213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Independent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088946" y="3111894"/>
            <a:ext cx="186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Independent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83" y="-1460"/>
            <a:ext cx="3478473" cy="247022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30436" y="4848190"/>
            <a:ext cx="5617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If A is a m x n matrix, and B is a n x k matrix.</a:t>
            </a:r>
          </a:p>
        </p:txBody>
      </p:sp>
      <p:sp>
        <p:nvSpPr>
          <p:cNvPr id="32" name="矩形 31"/>
          <p:cNvSpPr/>
          <p:nvPr/>
        </p:nvSpPr>
        <p:spPr>
          <a:xfrm>
            <a:off x="730436" y="5749647"/>
            <a:ext cx="384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If B is a matrix of rank n, 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852166" y="5298453"/>
                <a:ext cx="514660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𝑅𝑎𝑛𝑘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𝑅𝑎𝑛𝑘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166" y="5298453"/>
                <a:ext cx="5146601" cy="416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732761" y="6214277"/>
            <a:ext cx="385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If A is a matrix of rank n, 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572000" y="5822886"/>
                <a:ext cx="3029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822886"/>
                <a:ext cx="302916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1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572000" y="6296071"/>
                <a:ext cx="3040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296071"/>
                <a:ext cx="304083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2195885" y="121464"/>
            <a:ext cx="315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(We can exchange some rows and columns to achieve that)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92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m x n matrix A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63223" y="2906380"/>
            <a:ext cx="1187355" cy="139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2590731" y="2877523"/>
            <a:ext cx="1621809" cy="139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U</a:t>
            </a:r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4478671" y="2877523"/>
            <a:ext cx="1087272" cy="1392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∑</a:t>
            </a:r>
          </a:p>
        </p:txBody>
      </p:sp>
      <p:sp>
        <p:nvSpPr>
          <p:cNvPr id="22" name="矩形 21"/>
          <p:cNvSpPr/>
          <p:nvPr/>
        </p:nvSpPr>
        <p:spPr>
          <a:xfrm>
            <a:off x="5825534" y="2877523"/>
            <a:ext cx="1199866" cy="993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</a:t>
            </a:r>
            <a:r>
              <a:rPr lang="en-US" altLang="zh-TW" sz="2800" baseline="30000" dirty="0"/>
              <a:t>T</a:t>
            </a:r>
            <a:endParaRPr lang="zh-TW" altLang="en-US" sz="2800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955043" y="3311627"/>
            <a:ext cx="72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58756" y="2444715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24163" y="2415858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926098" y="2400605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m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995414" y="2391832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380560" y="4285678"/>
            <a:ext cx="130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Diagonal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316140" y="4298136"/>
            <a:ext cx="213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Independent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088946" y="3111894"/>
            <a:ext cx="186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Independent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83" y="-1460"/>
            <a:ext cx="3478473" cy="24702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38647" y="1408751"/>
            <a:ext cx="3127681" cy="9645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254319" y="-43638"/>
            <a:ext cx="1412009" cy="24354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478671" y="3712190"/>
            <a:ext cx="1105290" cy="58626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306474" y="2901550"/>
            <a:ext cx="277487" cy="139665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508453" y="2895096"/>
            <a:ext cx="728646" cy="13744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6298463" y="3114819"/>
            <a:ext cx="278780" cy="123885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29524" y="5148909"/>
            <a:ext cx="1187355" cy="139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3398264" y="5174468"/>
            <a:ext cx="931265" cy="139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U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39" name="矩形 38"/>
          <p:cNvSpPr/>
          <p:nvPr/>
        </p:nvSpPr>
        <p:spPr>
          <a:xfrm>
            <a:off x="4451375" y="5195489"/>
            <a:ext cx="771098" cy="7173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∑</a:t>
            </a:r>
            <a:r>
              <a:rPr lang="en-US" altLang="zh-TW" sz="2800" dirty="0"/>
              <a:t>’</a:t>
            </a:r>
            <a:endParaRPr lang="zh-TW" altLang="en-US" sz="2800" dirty="0"/>
          </a:p>
        </p:txBody>
      </p:sp>
      <p:sp>
        <p:nvSpPr>
          <p:cNvPr id="40" name="矩形 39"/>
          <p:cNvSpPr/>
          <p:nvPr/>
        </p:nvSpPr>
        <p:spPr>
          <a:xfrm>
            <a:off x="5421139" y="5195489"/>
            <a:ext cx="1199866" cy="705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</a:t>
            </a:r>
            <a:r>
              <a:rPr lang="en-US" altLang="zh-TW" sz="2800" baseline="-25000" dirty="0"/>
              <a:t>1</a:t>
            </a:r>
            <a:r>
              <a:rPr lang="en-US" altLang="zh-TW" sz="2800" baseline="30000" dirty="0"/>
              <a:t>T</a:t>
            </a:r>
            <a:endParaRPr lang="zh-TW" altLang="en-US" sz="2800" baseline="30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921344" y="5554156"/>
            <a:ext cx="72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925057" y="4687244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338780" y="4782177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 x k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07575" y="4747343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 x n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62993" y="4746207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563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m x n matrix A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63223" y="2906380"/>
            <a:ext cx="1187355" cy="139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2590731" y="2877523"/>
            <a:ext cx="1621809" cy="139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U</a:t>
            </a:r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4478671" y="2877523"/>
            <a:ext cx="1087272" cy="1392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∑</a:t>
            </a:r>
          </a:p>
        </p:txBody>
      </p:sp>
      <p:sp>
        <p:nvSpPr>
          <p:cNvPr id="22" name="矩形 21"/>
          <p:cNvSpPr/>
          <p:nvPr/>
        </p:nvSpPr>
        <p:spPr>
          <a:xfrm>
            <a:off x="5825534" y="2877523"/>
            <a:ext cx="1199866" cy="993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</a:t>
            </a:r>
            <a:r>
              <a:rPr lang="en-US" altLang="zh-TW" sz="2800" baseline="30000" dirty="0"/>
              <a:t>T</a:t>
            </a:r>
            <a:endParaRPr lang="zh-TW" altLang="en-US" sz="2800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955043" y="3311627"/>
            <a:ext cx="72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58756" y="2444715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24163" y="2415858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926098" y="2400605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m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995414" y="2391832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380560" y="4285678"/>
            <a:ext cx="130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Diagonal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316140" y="4298136"/>
            <a:ext cx="213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Independent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088946" y="3111894"/>
            <a:ext cx="186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Independent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983" y="-1460"/>
            <a:ext cx="3478473" cy="24702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65943" y="1124783"/>
            <a:ext cx="3127681" cy="127582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864825" y="-43638"/>
            <a:ext cx="1828800" cy="24354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478671" y="3593578"/>
            <a:ext cx="1105290" cy="7048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222474" y="2901550"/>
            <a:ext cx="361488" cy="139665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398264" y="2895096"/>
            <a:ext cx="838835" cy="13744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6234300" y="3050657"/>
            <a:ext cx="407105" cy="123885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29524" y="5148909"/>
            <a:ext cx="1187355" cy="139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A’</a:t>
            </a:r>
            <a:endParaRPr lang="zh-TW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3398264" y="5174468"/>
            <a:ext cx="931265" cy="139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U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39" name="矩形 38"/>
          <p:cNvSpPr/>
          <p:nvPr/>
        </p:nvSpPr>
        <p:spPr>
          <a:xfrm>
            <a:off x="4451375" y="5195489"/>
            <a:ext cx="771098" cy="7173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∑</a:t>
            </a:r>
            <a:r>
              <a:rPr lang="en-US" altLang="zh-TW" sz="2800" dirty="0"/>
              <a:t>’</a:t>
            </a:r>
            <a:endParaRPr lang="zh-TW" altLang="en-US" sz="2800" dirty="0"/>
          </a:p>
        </p:txBody>
      </p:sp>
      <p:sp>
        <p:nvSpPr>
          <p:cNvPr id="40" name="矩形 39"/>
          <p:cNvSpPr/>
          <p:nvPr/>
        </p:nvSpPr>
        <p:spPr>
          <a:xfrm>
            <a:off x="5421139" y="5195489"/>
            <a:ext cx="1199866" cy="705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</a:t>
            </a:r>
            <a:r>
              <a:rPr lang="en-US" altLang="zh-TW" sz="2800" baseline="-25000" dirty="0"/>
              <a:t>1</a:t>
            </a:r>
            <a:r>
              <a:rPr lang="en-US" altLang="zh-TW" sz="2800" baseline="30000" dirty="0"/>
              <a:t>T</a:t>
            </a:r>
            <a:endParaRPr lang="zh-TW" altLang="en-US" sz="2800" baseline="30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921344" y="5554156"/>
            <a:ext cx="72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925057" y="4687244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994888" y="4740083"/>
            <a:ext cx="185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(k-1) x (k-1)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662889" y="4746813"/>
            <a:ext cx="13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(k-1) x n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2679608" y="4732823"/>
            <a:ext cx="143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(k-1)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276143" y="365126"/>
                <a:ext cx="3018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43" y="365126"/>
                <a:ext cx="301807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08" r="-2020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071962" y="1026887"/>
                <a:ext cx="1596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deleted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62" y="1026887"/>
                <a:ext cx="15963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62" t="-24590" r="-9924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25467" y="771985"/>
                <a:ext cx="698387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467" y="771985"/>
                <a:ext cx="698387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689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5856323" y="4298137"/>
            <a:ext cx="30037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What is the rank of A’?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 rot="5400000">
                <a:off x="420223" y="43335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0223" y="4333509"/>
                <a:ext cx="34945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8096333" y="4892039"/>
            <a:ext cx="749123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k-1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148729" y="6172244"/>
                <a:ext cx="7039134" cy="52322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A’ is the rank k-1 matrix minimizing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29" y="6172244"/>
                <a:ext cx="703913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3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51" grpId="0"/>
      <p:bldP spid="52" grpId="0"/>
      <p:bldP spid="35" grpId="0"/>
      <p:bldP spid="44" grpId="0"/>
      <p:bldP spid="6" grpId="0" animBg="1"/>
      <p:bldP spid="45" grpId="0" animBg="1"/>
      <p:bldP spid="7" grpId="0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Low rank approximation using the singular value decomposition</a:t>
            </a:r>
            <a:endParaRPr lang="zh-TW" altLang="en-US" dirty="0"/>
          </a:p>
        </p:txBody>
      </p:sp>
      <p:pic>
        <p:nvPicPr>
          <p:cNvPr id="4" name="Low rank approximation using the singular value decompositi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8650" y="3082925"/>
            <a:ext cx="7886700" cy="1836738"/>
          </a:xfrm>
        </p:spPr>
      </p:pic>
      <p:sp>
        <p:nvSpPr>
          <p:cNvPr id="3" name="矩形 2"/>
          <p:cNvSpPr/>
          <p:nvPr/>
        </p:nvSpPr>
        <p:spPr>
          <a:xfrm>
            <a:off x="1617260" y="5665568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https://www.youtube.com/watch?v=pAiVb7gWUrM</a:t>
            </a:r>
          </a:p>
        </p:txBody>
      </p:sp>
    </p:spTree>
    <p:extLst>
      <p:ext uri="{BB962C8B-B14F-4D97-AF65-F5344CB8AC3E}">
        <p14:creationId xmlns:p14="http://schemas.microsoft.com/office/powerpoint/2010/main" val="47347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715412" y="1321357"/>
            <a:ext cx="5711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https://www.youtube.com/watch?v=fKVRSbFKnEw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D15DB-AAA8-4199-B43E-8AB6EA06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文字方塊 3"/>
          <p:cNvSpPr txBox="1">
            <a:spLocks noChangeArrowheads="1"/>
          </p:cNvSpPr>
          <p:nvPr/>
        </p:nvSpPr>
        <p:spPr bwMode="auto">
          <a:xfrm>
            <a:off x="315913" y="2786063"/>
            <a:ext cx="8143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800">
                <a:latin typeface="Monotype Corsiva" panose="03010101010201010101" pitchFamily="66" charset="0"/>
                <a:ea typeface="新細明體" panose="02020500000000000000" pitchFamily="18" charset="-120"/>
              </a:rPr>
              <a:t>Thank  You for Your Attention</a:t>
            </a:r>
            <a:endParaRPr lang="zh-TW" altLang="en-US" sz="4800">
              <a:latin typeface="Monotype Corsiva" panose="03010101010201010101" pitchFamily="66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192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366</Words>
  <Application>Microsoft Office PowerPoint</Application>
  <PresentationFormat>全屏显示(4:3)</PresentationFormat>
  <Paragraphs>107</Paragraphs>
  <Slides>10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Monotype Corsiva</vt:lpstr>
      <vt:lpstr>Office 佈景主題</vt:lpstr>
      <vt:lpstr>Singular Value Decomposition</vt:lpstr>
      <vt:lpstr>Outline</vt:lpstr>
      <vt:lpstr>SVD</vt:lpstr>
      <vt:lpstr>SVD</vt:lpstr>
      <vt:lpstr>SVD</vt:lpstr>
      <vt:lpstr>SVD</vt:lpstr>
      <vt:lpstr>Low rank approximation using the singular value decomposition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</dc:title>
  <dc:creator>Lee Hung-yi</dc:creator>
  <cp:lastModifiedBy>hou kang</cp:lastModifiedBy>
  <cp:revision>17</cp:revision>
  <dcterms:created xsi:type="dcterms:W3CDTF">2016-05-02T23:38:20Z</dcterms:created>
  <dcterms:modified xsi:type="dcterms:W3CDTF">2020-01-01T23:51:17Z</dcterms:modified>
</cp:coreProperties>
</file>