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60" r:id="rId5"/>
    <p:sldId id="453" r:id="rId6"/>
    <p:sldId id="3125" r:id="rId8"/>
    <p:sldId id="261" r:id="rId9"/>
    <p:sldId id="263" r:id="rId10"/>
    <p:sldId id="567" r:id="rId11"/>
    <p:sldId id="258" r:id="rId12"/>
    <p:sldId id="264" r:id="rId13"/>
    <p:sldId id="3126" r:id="rId14"/>
    <p:sldId id="3127" r:id="rId15"/>
    <p:sldId id="3128" r:id="rId16"/>
    <p:sldId id="259" r:id="rId17"/>
    <p:sldId id="1086" r:id="rId18"/>
    <p:sldId id="26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F89"/>
    <a:srgbClr val="A2633C"/>
    <a:srgbClr val="F9F9F9"/>
    <a:srgbClr val="6CA1AC"/>
    <a:srgbClr val="E4DBCC"/>
    <a:srgbClr val="BC774B"/>
    <a:srgbClr val="BBD4D9"/>
    <a:srgbClr val="CBA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5" autoAdjust="0"/>
    <p:restoredTop sz="94660"/>
  </p:normalViewPr>
  <p:slideViewPr>
    <p:cSldViewPr snapToGrid="0" showGuides="1">
      <p:cViewPr>
        <p:scale>
          <a:sx n="66" d="100"/>
          <a:sy n="66" d="100"/>
        </p:scale>
        <p:origin x="1435" y="398"/>
      </p:cViewPr>
      <p:guideLst>
        <p:guide orient="horz" pos="264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E6B51-7070-47ED-99DC-F88B10BF974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12E71-EC29-4B3B-A017-CF39A5A528A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9300F1A-4DC6-473D-8551-DD59A1B2DB0C}"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rPr>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9300F1A-4DC6-473D-8551-DD59A1B2DB0C}"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rPr>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FBD784-468D-43CE-8EE0-A34D50BA37B0}" type="slidenum">
              <a:rPr kumimoji="0" lang="zh-CN" altLang="en-US" sz="1200" b="0" i="0" u="none" strike="noStrike" kern="1200" cap="none" spc="0" normalizeH="0" baseline="0" noProof="0" smtClean="0">
                <a:ln>
                  <a:noFill/>
                </a:ln>
                <a:solidFill>
                  <a:prstClr val="black"/>
                </a:solidFill>
                <a:effectLst/>
                <a:uLnTx/>
                <a:uFillTx/>
                <a:latin typeface="思源黑體 Medium" panose="020B0600000000000000" pitchFamily="34" charset="-128"/>
                <a:ea typeface="思源黑體 Medium" panose="020B0600000000000000" pitchFamily="34" charset="-128"/>
                <a:cs typeface="+mn-cs"/>
              </a:rPr>
            </a:fld>
            <a:endParaRPr kumimoji="0" lang="zh-CN" altLang="en-US" sz="1200" b="0" i="0" u="none" strike="noStrike" kern="1200" cap="none" spc="0" normalizeH="0" baseline="0" noProof="0" dirty="0">
              <a:ln>
                <a:noFill/>
              </a:ln>
              <a:solidFill>
                <a:prstClr val="black"/>
              </a:solidFill>
              <a:effectLst/>
              <a:uLnTx/>
              <a:uFillTx/>
              <a:latin typeface="思源黑體 Medium" panose="020B0600000000000000" pitchFamily="34" charset="-128"/>
              <a:ea typeface="思源黑體 Medium" panose="020B0600000000000000" pitchFamily="34"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302FD-8E63-4B9C-8F21-E8F43610B8D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D3352-A746-491B-B47C-21118BE016E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1.sv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1.sv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1.sv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9.png"/><Relationship Id="rId2" Type="http://schemas.openxmlformats.org/officeDocument/2006/relationships/image" Target="../media/image1.sv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5.png"/><Relationship Id="rId3" Type="http://schemas.openxmlformats.org/officeDocument/2006/relationships/tags" Target="../tags/tag2.xml"/><Relationship Id="rId2" Type="http://schemas.openxmlformats.org/officeDocument/2006/relationships/image" Target="../media/image4.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10256" r="8955" b="7487"/>
          <a:stretch>
            <a:fillRect/>
          </a:stretch>
        </p:blipFill>
        <p:spPr>
          <a:xfrm rot="5400000" flipV="1">
            <a:off x="2667003" y="-2667001"/>
            <a:ext cx="6858000" cy="12192001"/>
          </a:xfrm>
          <a:prstGeom prst="rect">
            <a:avLst/>
          </a:prstGeom>
        </p:spPr>
      </p:pic>
      <p:sp>
        <p:nvSpPr>
          <p:cNvPr id="6" name="稻壳儿_答辩小姐姐作品_2"/>
          <p:cNvSpPr txBox="1"/>
          <p:nvPr/>
        </p:nvSpPr>
        <p:spPr>
          <a:xfrm>
            <a:off x="1256030" y="1594485"/>
            <a:ext cx="9467850" cy="1322070"/>
          </a:xfrm>
          <a:prstGeom prst="rect">
            <a:avLst/>
          </a:prstGeom>
          <a:noFill/>
        </p:spPr>
        <p:txBody>
          <a:bodyPr wrap="square" rtlCol="0">
            <a:spAutoFit/>
          </a:bodyPr>
          <a:lstStyle/>
          <a:p>
            <a:pPr algn="ctr"/>
            <a:r>
              <a:rPr lang="zh-CN" altLang="en-US" sz="8000" dirty="0">
                <a:gradFill>
                  <a:gsLst>
                    <a:gs pos="0">
                      <a:srgbClr val="4D7F89"/>
                    </a:gs>
                    <a:gs pos="100000">
                      <a:srgbClr val="A2633C"/>
                    </a:gs>
                  </a:gsLst>
                  <a:lin ang="0" scaled="0"/>
                </a:gradFill>
                <a:cs typeface="+mn-ea"/>
                <a:sym typeface="+mn-lt"/>
              </a:rPr>
              <a:t>第四周</a:t>
            </a:r>
            <a:r>
              <a:rPr lang="zh-CN" altLang="en-US" sz="8000" dirty="0">
                <a:gradFill>
                  <a:gsLst>
                    <a:gs pos="0">
                      <a:srgbClr val="4D7F89"/>
                    </a:gs>
                    <a:gs pos="100000">
                      <a:srgbClr val="A2633C"/>
                    </a:gs>
                  </a:gsLst>
                  <a:lin ang="0" scaled="0"/>
                </a:gradFill>
                <a:cs typeface="+mn-ea"/>
                <a:sym typeface="+mn-lt"/>
              </a:rPr>
              <a:t>小组培训</a:t>
            </a:r>
            <a:endParaRPr lang="zh-CN" altLang="en-US" sz="8000" dirty="0">
              <a:gradFill>
                <a:gsLst>
                  <a:gs pos="0">
                    <a:srgbClr val="4D7F89"/>
                  </a:gs>
                  <a:gs pos="100000">
                    <a:srgbClr val="A2633C"/>
                  </a:gs>
                </a:gsLst>
                <a:lin ang="0" scaled="0"/>
              </a:gradFill>
              <a:cs typeface="+mn-ea"/>
              <a:sym typeface="+mn-lt"/>
            </a:endParaRPr>
          </a:p>
        </p:txBody>
      </p:sp>
      <p:sp>
        <p:nvSpPr>
          <p:cNvPr id="8" name="稻壳儿_答辩小姐姐作品_4"/>
          <p:cNvSpPr txBox="1"/>
          <p:nvPr/>
        </p:nvSpPr>
        <p:spPr>
          <a:xfrm>
            <a:off x="5065363" y="4912963"/>
            <a:ext cx="2061275" cy="368300"/>
          </a:xfrm>
          <a:prstGeom prst="rect">
            <a:avLst/>
          </a:prstGeom>
          <a:gradFill>
            <a:gsLst>
              <a:gs pos="0">
                <a:srgbClr val="4D7F89"/>
              </a:gs>
              <a:gs pos="100000">
                <a:srgbClr val="A2633C"/>
              </a:gs>
            </a:gsLst>
            <a:lin ang="3600000" scaled="0"/>
          </a:gradFill>
        </p:spPr>
        <p:txBody>
          <a:bodyPr wrap="square" rtlCol="0">
            <a:spAutoFit/>
          </a:bodyPr>
          <a:lstStyle/>
          <a:p>
            <a:pPr algn="ctr"/>
            <a:r>
              <a:rPr lang="zh-CN" altLang="en-US" dirty="0">
                <a:solidFill>
                  <a:schemeClr val="bg1"/>
                </a:solidFill>
                <a:cs typeface="+mn-ea"/>
                <a:sym typeface="+mn-lt"/>
              </a:rPr>
              <a:t>后台组刘淑婷</a:t>
            </a:r>
            <a:endParaRPr lang="zh-CN" altLang="en-US" dirty="0">
              <a:solidFill>
                <a:schemeClr val="bg1"/>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稻壳儿_答辩小姐姐作品_7"/>
          <p:cNvSpPr/>
          <p:nvPr/>
        </p:nvSpPr>
        <p:spPr>
          <a:xfrm>
            <a:off x="1513840" y="1570990"/>
            <a:ext cx="2125980" cy="829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defTabSz="457200" eaLnBrk="1" hangingPunct="1">
              <a:lnSpc>
                <a:spcPct val="100000"/>
              </a:lnSpc>
              <a:spcBef>
                <a:spcPct val="0"/>
              </a:spcBef>
              <a:buFontTx/>
              <a:buNone/>
            </a:pPr>
            <a:r>
              <a:rPr lang="zh-CN" altLang="en-US" sz="2400" spc="300" dirty="0">
                <a:gradFill>
                  <a:gsLst>
                    <a:gs pos="0">
                      <a:srgbClr val="4D7F89"/>
                    </a:gs>
                    <a:gs pos="100000">
                      <a:srgbClr val="A2633C"/>
                    </a:gs>
                  </a:gsLst>
                  <a:lin ang="0" scaled="0"/>
                </a:gradFill>
                <a:cs typeface="+mn-ea"/>
                <a:sym typeface="+mn-lt"/>
              </a:rPr>
              <a:t>浏览器访问</a:t>
            </a:r>
            <a:endParaRPr lang="zh-CN" altLang="en-US" sz="2400" spc="300" dirty="0">
              <a:gradFill>
                <a:gsLst>
                  <a:gs pos="0">
                    <a:srgbClr val="4D7F89"/>
                  </a:gs>
                  <a:gs pos="100000">
                    <a:srgbClr val="A2633C"/>
                  </a:gs>
                </a:gsLst>
                <a:lin ang="0" scaled="0"/>
              </a:gradFill>
              <a:cs typeface="+mn-ea"/>
              <a:sym typeface="+mn-lt"/>
            </a:endParaRPr>
          </a:p>
          <a:p>
            <a:pPr marL="0" lvl="0" indent="0" algn="dist" defTabSz="457200" eaLnBrk="1" hangingPunct="1">
              <a:lnSpc>
                <a:spcPct val="100000"/>
              </a:lnSpc>
              <a:spcBef>
                <a:spcPct val="0"/>
              </a:spcBef>
              <a:buFontTx/>
              <a:buNone/>
            </a:pPr>
            <a:endParaRPr lang="zh-CN" altLang="en-US" sz="2400" spc="300" dirty="0">
              <a:gradFill>
                <a:gsLst>
                  <a:gs pos="0">
                    <a:srgbClr val="4D7F89"/>
                  </a:gs>
                  <a:gs pos="100000">
                    <a:srgbClr val="A2633C"/>
                  </a:gs>
                </a:gsLst>
                <a:lin ang="0" scaled="0"/>
              </a:gradFill>
              <a:cs typeface="+mn-ea"/>
              <a:sym typeface="+mn-lt"/>
            </a:endParaRPr>
          </a:p>
        </p:txBody>
      </p:sp>
      <p:grpSp>
        <p:nvGrpSpPr>
          <p:cNvPr id="26" name="稻壳儿_答辩小姐姐作品_20"/>
          <p:cNvGrpSpPr/>
          <p:nvPr/>
        </p:nvGrpSpPr>
        <p:grpSpPr>
          <a:xfrm>
            <a:off x="2621280" y="713105"/>
            <a:ext cx="6798945" cy="460375"/>
            <a:chOff x="3866082" y="713275"/>
            <a:chExt cx="4074281" cy="550714"/>
          </a:xfrm>
        </p:grpSpPr>
        <p:cxnSp>
          <p:nvCxnSpPr>
            <p:cNvPr id="27" name="直接连接符 26"/>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554473" y="713275"/>
              <a:ext cx="2786181" cy="550714"/>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从浏览器访问到后台</a:t>
              </a:r>
              <a:r>
                <a:rPr lang="en-US" altLang="zh-CN" sz="2400" spc="300" dirty="0">
                  <a:latin typeface="+mn-lt"/>
                  <a:ea typeface="+mn-ea"/>
                  <a:cs typeface="+mn-ea"/>
                  <a:sym typeface="+mn-lt"/>
                </a:rPr>
                <a:t>servlet</a:t>
              </a:r>
              <a:endParaRPr lang="en-US" altLang="zh-CN" sz="2400" spc="300" dirty="0">
                <a:latin typeface="+mn-lt"/>
                <a:ea typeface="+mn-ea"/>
                <a:cs typeface="+mn-ea"/>
                <a:sym typeface="+mn-lt"/>
              </a:endParaRPr>
            </a:p>
          </p:txBody>
        </p:sp>
      </p:grpSp>
      <p:sp>
        <p:nvSpPr>
          <p:cNvPr id="2" name="稻壳儿_答辩小姐姐作品_2"/>
          <p:cNvSpPr/>
          <p:nvPr/>
        </p:nvSpPr>
        <p:spPr>
          <a:xfrm>
            <a:off x="733045" y="1517517"/>
            <a:ext cx="689872" cy="689872"/>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3" name="稻壳儿_答辩小姐姐作品_15" descr="调色板"/>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39466" y="1624375"/>
            <a:ext cx="477030" cy="477030"/>
          </a:xfrm>
          <a:prstGeom prst="rect">
            <a:avLst/>
          </a:prstGeom>
        </p:spPr>
      </p:pic>
      <p:pic>
        <p:nvPicPr>
          <p:cNvPr id="9" name="图片 8"/>
          <p:cNvPicPr>
            <a:picLocks noChangeAspect="1"/>
          </p:cNvPicPr>
          <p:nvPr/>
        </p:nvPicPr>
        <p:blipFill>
          <a:blip r:embed="rId3"/>
          <a:stretch>
            <a:fillRect/>
          </a:stretch>
        </p:blipFill>
        <p:spPr>
          <a:xfrm>
            <a:off x="465455" y="2800985"/>
            <a:ext cx="11931650" cy="1568450"/>
          </a:xfrm>
          <a:prstGeom prst="rect">
            <a:avLst/>
          </a:prstGeom>
        </p:spPr>
      </p:pic>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稻壳儿_答辩小姐姐作品_7"/>
          <p:cNvSpPr/>
          <p:nvPr/>
        </p:nvSpPr>
        <p:spPr>
          <a:xfrm>
            <a:off x="1506220" y="1365885"/>
            <a:ext cx="3764280" cy="4603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defTabSz="457200" eaLnBrk="1" hangingPunct="1">
              <a:lnSpc>
                <a:spcPct val="100000"/>
              </a:lnSpc>
              <a:spcBef>
                <a:spcPct val="0"/>
              </a:spcBef>
              <a:buFontTx/>
              <a:buNone/>
            </a:pPr>
            <a:r>
              <a:rPr lang="zh-CN" altLang="en-US" sz="2400" spc="300" dirty="0">
                <a:gradFill>
                  <a:gsLst>
                    <a:gs pos="0">
                      <a:srgbClr val="4D7F89"/>
                    </a:gs>
                    <a:gs pos="100000">
                      <a:srgbClr val="A2633C"/>
                    </a:gs>
                  </a:gsLst>
                  <a:lin ang="0" scaled="0"/>
                </a:gradFill>
                <a:cs typeface="+mn-ea"/>
                <a:sym typeface="+mn-lt"/>
              </a:rPr>
              <a:t>后台</a:t>
            </a:r>
            <a:r>
              <a:rPr lang="en-US" altLang="zh-CN" sz="2400" spc="300" dirty="0">
                <a:gradFill>
                  <a:gsLst>
                    <a:gs pos="0">
                      <a:srgbClr val="4D7F89"/>
                    </a:gs>
                    <a:gs pos="100000">
                      <a:srgbClr val="A2633C"/>
                    </a:gs>
                  </a:gsLst>
                  <a:lin ang="0" scaled="0"/>
                </a:gradFill>
                <a:cs typeface="+mn-ea"/>
                <a:sym typeface="+mn-lt"/>
              </a:rPr>
              <a:t>servlet</a:t>
            </a:r>
            <a:r>
              <a:rPr lang="zh-CN" altLang="en-US" sz="2400" spc="300" dirty="0">
                <a:gradFill>
                  <a:gsLst>
                    <a:gs pos="0">
                      <a:srgbClr val="4D7F89"/>
                    </a:gs>
                    <a:gs pos="100000">
                      <a:srgbClr val="A2633C"/>
                    </a:gs>
                  </a:gsLst>
                  <a:lin ang="0" scaled="0"/>
                </a:gradFill>
                <a:cs typeface="+mn-ea"/>
                <a:sym typeface="+mn-lt"/>
              </a:rPr>
              <a:t>和</a:t>
            </a:r>
            <a:r>
              <a:rPr lang="en-US" altLang="zh-CN" sz="2400" spc="300" dirty="0">
                <a:gradFill>
                  <a:gsLst>
                    <a:gs pos="0">
                      <a:srgbClr val="4D7F89"/>
                    </a:gs>
                    <a:gs pos="100000">
                      <a:srgbClr val="A2633C"/>
                    </a:gs>
                  </a:gsLst>
                  <a:lin ang="0" scaled="0"/>
                </a:gradFill>
                <a:cs typeface="+mn-ea"/>
                <a:sym typeface="+mn-lt"/>
              </a:rPr>
              <a:t>web.xml</a:t>
            </a:r>
            <a:endParaRPr lang="en-US" altLang="zh-CN" sz="2400" spc="300" dirty="0">
              <a:gradFill>
                <a:gsLst>
                  <a:gs pos="0">
                    <a:srgbClr val="4D7F89"/>
                  </a:gs>
                  <a:gs pos="100000">
                    <a:srgbClr val="A2633C"/>
                  </a:gs>
                </a:gsLst>
                <a:lin ang="0" scaled="0"/>
              </a:gradFill>
              <a:cs typeface="+mn-ea"/>
              <a:sym typeface="+mn-lt"/>
            </a:endParaRPr>
          </a:p>
        </p:txBody>
      </p:sp>
      <p:grpSp>
        <p:nvGrpSpPr>
          <p:cNvPr id="26" name="稻壳儿_答辩小姐姐作品_20"/>
          <p:cNvGrpSpPr/>
          <p:nvPr/>
        </p:nvGrpSpPr>
        <p:grpSpPr>
          <a:xfrm>
            <a:off x="2621280" y="713105"/>
            <a:ext cx="6798945" cy="460375"/>
            <a:chOff x="3866082" y="713275"/>
            <a:chExt cx="4074281" cy="550714"/>
          </a:xfrm>
        </p:grpSpPr>
        <p:cxnSp>
          <p:nvCxnSpPr>
            <p:cNvPr id="27" name="直接连接符 26"/>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554473" y="713275"/>
              <a:ext cx="2786181" cy="550714"/>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从浏览器访问到后台</a:t>
              </a:r>
              <a:r>
                <a:rPr lang="en-US" altLang="zh-CN" sz="2400" spc="300" dirty="0">
                  <a:latin typeface="+mn-lt"/>
                  <a:ea typeface="+mn-ea"/>
                  <a:cs typeface="+mn-ea"/>
                  <a:sym typeface="+mn-lt"/>
                </a:rPr>
                <a:t>servlet</a:t>
              </a:r>
              <a:endParaRPr lang="en-US" altLang="zh-CN" sz="2400" spc="300" dirty="0">
                <a:latin typeface="+mn-lt"/>
                <a:ea typeface="+mn-ea"/>
                <a:cs typeface="+mn-ea"/>
                <a:sym typeface="+mn-lt"/>
              </a:endParaRPr>
            </a:p>
          </p:txBody>
        </p:sp>
      </p:grpSp>
      <p:sp>
        <p:nvSpPr>
          <p:cNvPr id="2" name="稻壳儿_答辩小姐姐作品_2"/>
          <p:cNvSpPr/>
          <p:nvPr/>
        </p:nvSpPr>
        <p:spPr>
          <a:xfrm>
            <a:off x="687960" y="1259072"/>
            <a:ext cx="689872" cy="689872"/>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3" name="稻壳儿_答辩小姐姐作品_15" descr="调色板"/>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94381" y="1365930"/>
            <a:ext cx="477030" cy="477030"/>
          </a:xfrm>
          <a:prstGeom prst="rect">
            <a:avLst/>
          </a:prstGeom>
        </p:spPr>
      </p:pic>
      <p:pic>
        <p:nvPicPr>
          <p:cNvPr id="4" name="图片 3"/>
          <p:cNvPicPr>
            <a:picLocks noChangeAspect="1"/>
          </p:cNvPicPr>
          <p:nvPr/>
        </p:nvPicPr>
        <p:blipFill>
          <a:blip r:embed="rId3"/>
          <a:stretch>
            <a:fillRect/>
          </a:stretch>
        </p:blipFill>
        <p:spPr>
          <a:xfrm>
            <a:off x="981075" y="2484120"/>
            <a:ext cx="4008120" cy="2170430"/>
          </a:xfrm>
          <a:prstGeom prst="rect">
            <a:avLst/>
          </a:prstGeom>
        </p:spPr>
      </p:pic>
      <p:pic>
        <p:nvPicPr>
          <p:cNvPr id="5" name="图片 4"/>
          <p:cNvPicPr>
            <a:picLocks noChangeAspect="1"/>
          </p:cNvPicPr>
          <p:nvPr/>
        </p:nvPicPr>
        <p:blipFill>
          <a:blip r:embed="rId4"/>
          <a:stretch>
            <a:fillRect/>
          </a:stretch>
        </p:blipFill>
        <p:spPr>
          <a:xfrm>
            <a:off x="5119370" y="1948815"/>
            <a:ext cx="6575425" cy="4512945"/>
          </a:xfrm>
          <a:prstGeom prst="rect">
            <a:avLst/>
          </a:prstGeom>
        </p:spPr>
      </p:pic>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_答辩小姐姐作品_1"/>
          <p:cNvSpPr/>
          <p:nvPr/>
        </p:nvSpPr>
        <p:spPr>
          <a:xfrm>
            <a:off x="313902"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稻壳儿_答辩小姐姐作品_7"/>
          <p:cNvSpPr/>
          <p:nvPr/>
        </p:nvSpPr>
        <p:spPr>
          <a:xfrm>
            <a:off x="1506220" y="1365885"/>
            <a:ext cx="2631440" cy="4603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defTabSz="457200" eaLnBrk="1" hangingPunct="1">
              <a:lnSpc>
                <a:spcPct val="100000"/>
              </a:lnSpc>
              <a:spcBef>
                <a:spcPct val="0"/>
              </a:spcBef>
              <a:buFontTx/>
              <a:buNone/>
            </a:pPr>
            <a:r>
              <a:rPr lang="zh-CN" altLang="en-US" sz="2400" spc="300" dirty="0">
                <a:gradFill>
                  <a:gsLst>
                    <a:gs pos="0">
                      <a:srgbClr val="4D7F89"/>
                    </a:gs>
                    <a:gs pos="100000">
                      <a:srgbClr val="A2633C"/>
                    </a:gs>
                  </a:gsLst>
                  <a:lin ang="0" scaled="0"/>
                </a:gradFill>
                <a:cs typeface="+mn-ea"/>
                <a:sym typeface="+mn-lt"/>
              </a:rPr>
              <a:t>浏览器</a:t>
            </a:r>
            <a:r>
              <a:rPr lang="zh-CN" altLang="en-US" sz="2400" spc="300" dirty="0">
                <a:gradFill>
                  <a:gsLst>
                    <a:gs pos="0">
                      <a:srgbClr val="4D7F89"/>
                    </a:gs>
                    <a:gs pos="100000">
                      <a:srgbClr val="A2633C"/>
                    </a:gs>
                  </a:gsLst>
                  <a:lin ang="0" scaled="0"/>
                </a:gradFill>
                <a:cs typeface="+mn-ea"/>
                <a:sym typeface="+mn-lt"/>
              </a:rPr>
              <a:t>访问路径</a:t>
            </a:r>
            <a:endParaRPr lang="zh-CN" altLang="en-US" sz="2400" spc="300" dirty="0">
              <a:gradFill>
                <a:gsLst>
                  <a:gs pos="0">
                    <a:srgbClr val="4D7F89"/>
                  </a:gs>
                  <a:gs pos="100000">
                    <a:srgbClr val="A2633C"/>
                  </a:gs>
                </a:gsLst>
                <a:lin ang="0" scaled="0"/>
              </a:gradFill>
              <a:cs typeface="+mn-ea"/>
              <a:sym typeface="+mn-lt"/>
            </a:endParaRPr>
          </a:p>
        </p:txBody>
      </p:sp>
      <p:grpSp>
        <p:nvGrpSpPr>
          <p:cNvPr id="26" name="稻壳儿_答辩小姐姐作品_20"/>
          <p:cNvGrpSpPr/>
          <p:nvPr/>
        </p:nvGrpSpPr>
        <p:grpSpPr>
          <a:xfrm>
            <a:off x="2423160" y="709930"/>
            <a:ext cx="8349615" cy="460375"/>
            <a:chOff x="3866082" y="710039"/>
            <a:chExt cx="4074281" cy="476512"/>
          </a:xfrm>
        </p:grpSpPr>
        <p:cxnSp>
          <p:nvCxnSpPr>
            <p:cNvPr id="27" name="直接连接符 26"/>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470685" y="710039"/>
              <a:ext cx="2886282" cy="476512"/>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使用</a:t>
              </a:r>
              <a:r>
                <a:rPr lang="en-US" altLang="zh-CN" sz="2400" spc="300" dirty="0">
                  <a:latin typeface="+mn-lt"/>
                  <a:ea typeface="+mn-ea"/>
                  <a:cs typeface="+mn-ea"/>
                  <a:sym typeface="+mn-lt"/>
                </a:rPr>
                <a:t>if</a:t>
              </a:r>
              <a:r>
                <a:rPr lang="zh-CN" altLang="en-US" sz="2400" spc="300" dirty="0">
                  <a:latin typeface="+mn-lt"/>
                  <a:ea typeface="+mn-ea"/>
                  <a:cs typeface="+mn-ea"/>
                  <a:sym typeface="+mn-lt"/>
                </a:rPr>
                <a:t>将四个功能整合到一个</a:t>
              </a:r>
              <a:r>
                <a:rPr lang="en-US" altLang="zh-CN" sz="2400" spc="300" dirty="0">
                  <a:latin typeface="+mn-lt"/>
                  <a:ea typeface="+mn-ea"/>
                  <a:cs typeface="+mn-ea"/>
                  <a:sym typeface="+mn-lt"/>
                </a:rPr>
                <a:t>servlet</a:t>
              </a:r>
              <a:endParaRPr lang="en-US" altLang="zh-CN" sz="2400" spc="300" dirty="0">
                <a:latin typeface="+mn-lt"/>
                <a:ea typeface="+mn-ea"/>
                <a:cs typeface="+mn-ea"/>
                <a:sym typeface="+mn-lt"/>
              </a:endParaRPr>
            </a:p>
          </p:txBody>
        </p:sp>
      </p:grpSp>
      <p:sp>
        <p:nvSpPr>
          <p:cNvPr id="2" name="稻壳儿_答辩小姐姐作品_2"/>
          <p:cNvSpPr/>
          <p:nvPr/>
        </p:nvSpPr>
        <p:spPr>
          <a:xfrm>
            <a:off x="687960" y="1259072"/>
            <a:ext cx="689872" cy="689872"/>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3" name="稻壳儿_答辩小姐姐作品_15" descr="调色板"/>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94381" y="1365930"/>
            <a:ext cx="477030" cy="477030"/>
          </a:xfrm>
          <a:prstGeom prst="rect">
            <a:avLst/>
          </a:prstGeom>
        </p:spPr>
      </p:pic>
      <p:pic>
        <p:nvPicPr>
          <p:cNvPr id="6" name="图片 5"/>
          <p:cNvPicPr>
            <a:picLocks noChangeAspect="1"/>
          </p:cNvPicPr>
          <p:nvPr/>
        </p:nvPicPr>
        <p:blipFill>
          <a:blip r:embed="rId3"/>
          <a:stretch>
            <a:fillRect/>
          </a:stretch>
        </p:blipFill>
        <p:spPr>
          <a:xfrm>
            <a:off x="490220" y="2762250"/>
            <a:ext cx="4947285" cy="1332865"/>
          </a:xfrm>
          <a:prstGeom prst="rect">
            <a:avLst/>
          </a:prstGeom>
        </p:spPr>
      </p:pic>
      <p:pic>
        <p:nvPicPr>
          <p:cNvPr id="8" name="图片 7"/>
          <p:cNvPicPr>
            <a:picLocks noChangeAspect="1"/>
          </p:cNvPicPr>
          <p:nvPr/>
        </p:nvPicPr>
        <p:blipFill>
          <a:blip r:embed="rId4"/>
          <a:stretch>
            <a:fillRect/>
          </a:stretch>
        </p:blipFill>
        <p:spPr>
          <a:xfrm>
            <a:off x="5436870" y="2289175"/>
            <a:ext cx="6922770" cy="3116580"/>
          </a:xfrm>
          <a:prstGeom prst="rect">
            <a:avLst/>
          </a:prstGeom>
        </p:spPr>
      </p:pic>
      <p:sp>
        <p:nvSpPr>
          <p:cNvPr id="9" name="稻壳儿_答辩小姐姐作品_2"/>
          <p:cNvSpPr/>
          <p:nvPr/>
        </p:nvSpPr>
        <p:spPr>
          <a:xfrm>
            <a:off x="5628895" y="1259707"/>
            <a:ext cx="689872" cy="689872"/>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11" name="稻壳儿_答辩小姐姐作品_15" descr="调色板"/>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5735316" y="1366565"/>
            <a:ext cx="477030" cy="477030"/>
          </a:xfrm>
          <a:prstGeom prst="rect">
            <a:avLst/>
          </a:prstGeom>
        </p:spPr>
      </p:pic>
      <p:sp>
        <p:nvSpPr>
          <p:cNvPr id="12" name="文本框 11"/>
          <p:cNvSpPr txBox="1"/>
          <p:nvPr/>
        </p:nvSpPr>
        <p:spPr>
          <a:xfrm>
            <a:off x="6410960" y="1412875"/>
            <a:ext cx="3315970" cy="460375"/>
          </a:xfrm>
          <a:prstGeom prst="rect">
            <a:avLst/>
          </a:prstGeom>
          <a:noFill/>
        </p:spPr>
        <p:txBody>
          <a:bodyPr wrap="square" rtlCol="0">
            <a:spAutoFit/>
          </a:bodyPr>
          <a:p>
            <a:r>
              <a:rPr lang="zh-CN" altLang="en-US" sz="2400" spc="300" dirty="0">
                <a:gradFill>
                  <a:gsLst>
                    <a:gs pos="0">
                      <a:srgbClr val="4D7F89"/>
                    </a:gs>
                    <a:gs pos="100000">
                      <a:srgbClr val="A2633C"/>
                    </a:gs>
                  </a:gsLst>
                  <a:lin ang="0" scaled="0"/>
                </a:gradFill>
                <a:cs typeface="+mn-ea"/>
              </a:rPr>
              <a:t>后台代码</a:t>
            </a:r>
            <a:endParaRPr lang="zh-CN" altLang="en-US" sz="2400" spc="300" dirty="0">
              <a:gradFill>
                <a:gsLst>
                  <a:gs pos="0">
                    <a:srgbClr val="4D7F89"/>
                  </a:gs>
                  <a:gs pos="100000">
                    <a:srgbClr val="A2633C"/>
                  </a:gs>
                </a:gsLst>
                <a:lin ang="0" scaled="0"/>
              </a:gradFill>
              <a:cs typeface="+mn-ea"/>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_答辩小姐姐作品_1"/>
          <p:cNvSpPr/>
          <p:nvPr/>
        </p:nvSpPr>
        <p:spPr>
          <a:xfrm>
            <a:off x="313902"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稻壳儿_答辩小姐姐作品_7"/>
          <p:cNvSpPr/>
          <p:nvPr/>
        </p:nvSpPr>
        <p:spPr>
          <a:xfrm>
            <a:off x="1506220" y="1365885"/>
            <a:ext cx="2631440" cy="4603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defTabSz="457200" eaLnBrk="1" hangingPunct="1">
              <a:lnSpc>
                <a:spcPct val="100000"/>
              </a:lnSpc>
              <a:spcBef>
                <a:spcPct val="0"/>
              </a:spcBef>
              <a:buFontTx/>
              <a:buNone/>
            </a:pPr>
            <a:r>
              <a:rPr lang="zh-CN" altLang="en-US" sz="2400" spc="300" dirty="0">
                <a:gradFill>
                  <a:gsLst>
                    <a:gs pos="0">
                      <a:srgbClr val="4D7F89"/>
                    </a:gs>
                    <a:gs pos="100000">
                      <a:srgbClr val="A2633C"/>
                    </a:gs>
                  </a:gsLst>
                  <a:lin ang="0" scaled="0"/>
                </a:gradFill>
                <a:cs typeface="+mn-ea"/>
                <a:sym typeface="+mn-lt"/>
              </a:rPr>
              <a:t>浏览器</a:t>
            </a:r>
            <a:r>
              <a:rPr lang="zh-CN" altLang="en-US" sz="2400" spc="300" dirty="0">
                <a:gradFill>
                  <a:gsLst>
                    <a:gs pos="0">
                      <a:srgbClr val="4D7F89"/>
                    </a:gs>
                    <a:gs pos="100000">
                      <a:srgbClr val="A2633C"/>
                    </a:gs>
                  </a:gsLst>
                  <a:lin ang="0" scaled="0"/>
                </a:gradFill>
                <a:cs typeface="+mn-ea"/>
                <a:sym typeface="+mn-lt"/>
              </a:rPr>
              <a:t>访问路径</a:t>
            </a:r>
            <a:endParaRPr lang="zh-CN" altLang="en-US" sz="2400" spc="300" dirty="0">
              <a:gradFill>
                <a:gsLst>
                  <a:gs pos="0">
                    <a:srgbClr val="4D7F89"/>
                  </a:gs>
                  <a:gs pos="100000">
                    <a:srgbClr val="A2633C"/>
                  </a:gs>
                </a:gsLst>
                <a:lin ang="0" scaled="0"/>
              </a:gradFill>
              <a:cs typeface="+mn-ea"/>
              <a:sym typeface="+mn-lt"/>
            </a:endParaRPr>
          </a:p>
        </p:txBody>
      </p:sp>
      <p:grpSp>
        <p:nvGrpSpPr>
          <p:cNvPr id="26" name="稻壳儿_答辩小姐姐作品_20"/>
          <p:cNvGrpSpPr/>
          <p:nvPr/>
        </p:nvGrpSpPr>
        <p:grpSpPr>
          <a:xfrm>
            <a:off x="2621280" y="713105"/>
            <a:ext cx="6798945" cy="460375"/>
            <a:chOff x="3866082" y="713275"/>
            <a:chExt cx="4074281" cy="550714"/>
          </a:xfrm>
        </p:grpSpPr>
        <p:cxnSp>
          <p:nvCxnSpPr>
            <p:cNvPr id="27" name="直接连接符 26"/>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554473" y="713275"/>
              <a:ext cx="2786181" cy="550714"/>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使用</a:t>
              </a:r>
              <a:r>
                <a:rPr lang="zh-CN" altLang="en-US" sz="2400" spc="300" dirty="0">
                  <a:latin typeface="+mn-lt"/>
                  <a:ea typeface="+mn-ea"/>
                  <a:cs typeface="+mn-ea"/>
                  <a:sym typeface="+mn-lt"/>
                </a:rPr>
                <a:t>反射</a:t>
              </a:r>
              <a:endParaRPr lang="zh-CN" altLang="en-US" sz="2400" spc="300" dirty="0">
                <a:latin typeface="+mn-lt"/>
                <a:ea typeface="+mn-ea"/>
                <a:cs typeface="+mn-ea"/>
                <a:sym typeface="+mn-lt"/>
              </a:endParaRPr>
            </a:p>
          </p:txBody>
        </p:sp>
      </p:grpSp>
      <p:sp>
        <p:nvSpPr>
          <p:cNvPr id="2" name="稻壳儿_答辩小姐姐作品_2"/>
          <p:cNvSpPr/>
          <p:nvPr/>
        </p:nvSpPr>
        <p:spPr>
          <a:xfrm>
            <a:off x="687960" y="1259072"/>
            <a:ext cx="689872" cy="689872"/>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3" name="稻壳儿_答辩小姐姐作品_15" descr="调色板"/>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94381" y="1365930"/>
            <a:ext cx="477030" cy="477030"/>
          </a:xfrm>
          <a:prstGeom prst="rect">
            <a:avLst/>
          </a:prstGeom>
        </p:spPr>
      </p:pic>
      <p:pic>
        <p:nvPicPr>
          <p:cNvPr id="6" name="图片 5"/>
          <p:cNvPicPr>
            <a:picLocks noChangeAspect="1"/>
          </p:cNvPicPr>
          <p:nvPr/>
        </p:nvPicPr>
        <p:blipFill>
          <a:blip r:embed="rId3"/>
          <a:stretch>
            <a:fillRect/>
          </a:stretch>
        </p:blipFill>
        <p:spPr>
          <a:xfrm>
            <a:off x="490220" y="2762250"/>
            <a:ext cx="4947285" cy="1332865"/>
          </a:xfrm>
          <a:prstGeom prst="rect">
            <a:avLst/>
          </a:prstGeom>
        </p:spPr>
      </p:pic>
      <p:sp>
        <p:nvSpPr>
          <p:cNvPr id="9" name="稻壳儿_答辩小姐姐作品_2"/>
          <p:cNvSpPr/>
          <p:nvPr/>
        </p:nvSpPr>
        <p:spPr>
          <a:xfrm>
            <a:off x="5628895" y="1259707"/>
            <a:ext cx="689872" cy="689872"/>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11" name="稻壳儿_答辩小姐姐作品_15" descr="调色板"/>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5735316" y="1366565"/>
            <a:ext cx="477030" cy="477030"/>
          </a:xfrm>
          <a:prstGeom prst="rect">
            <a:avLst/>
          </a:prstGeom>
        </p:spPr>
      </p:pic>
      <p:sp>
        <p:nvSpPr>
          <p:cNvPr id="12" name="文本框 11"/>
          <p:cNvSpPr txBox="1"/>
          <p:nvPr/>
        </p:nvSpPr>
        <p:spPr>
          <a:xfrm>
            <a:off x="6410960" y="1412875"/>
            <a:ext cx="3315970" cy="460375"/>
          </a:xfrm>
          <a:prstGeom prst="rect">
            <a:avLst/>
          </a:prstGeom>
          <a:noFill/>
        </p:spPr>
        <p:txBody>
          <a:bodyPr wrap="square" rtlCol="0">
            <a:spAutoFit/>
          </a:bodyPr>
          <a:p>
            <a:r>
              <a:rPr lang="zh-CN" altLang="en-US" sz="2400" spc="300" dirty="0">
                <a:gradFill>
                  <a:gsLst>
                    <a:gs pos="0">
                      <a:srgbClr val="4D7F89"/>
                    </a:gs>
                    <a:gs pos="100000">
                      <a:srgbClr val="A2633C"/>
                    </a:gs>
                  </a:gsLst>
                  <a:lin ang="0" scaled="0"/>
                </a:gradFill>
                <a:cs typeface="+mn-ea"/>
              </a:rPr>
              <a:t>后台代码</a:t>
            </a:r>
            <a:endParaRPr lang="zh-CN" altLang="en-US" sz="2400" spc="300" dirty="0">
              <a:gradFill>
                <a:gsLst>
                  <a:gs pos="0">
                    <a:srgbClr val="4D7F89"/>
                  </a:gs>
                  <a:gs pos="100000">
                    <a:srgbClr val="A2633C"/>
                  </a:gs>
                </a:gsLst>
                <a:lin ang="0" scaled="0"/>
              </a:gradFill>
              <a:cs typeface="+mn-ea"/>
            </a:endParaRPr>
          </a:p>
        </p:txBody>
      </p:sp>
      <p:pic>
        <p:nvPicPr>
          <p:cNvPr id="4" name="图片 3"/>
          <p:cNvPicPr>
            <a:picLocks noChangeAspect="1"/>
          </p:cNvPicPr>
          <p:nvPr/>
        </p:nvPicPr>
        <p:blipFill>
          <a:blip r:embed="rId4"/>
          <a:stretch>
            <a:fillRect/>
          </a:stretch>
        </p:blipFill>
        <p:spPr>
          <a:xfrm>
            <a:off x="5437505" y="1948815"/>
            <a:ext cx="6442075" cy="4457065"/>
          </a:xfrm>
          <a:prstGeom prst="rect">
            <a:avLst/>
          </a:prstGeom>
        </p:spPr>
      </p:pic>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2647458" y="1520853"/>
            <a:ext cx="6897084"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7200" spc="800" dirty="0">
                <a:gradFill>
                  <a:gsLst>
                    <a:gs pos="0">
                      <a:srgbClr val="4D7F89"/>
                    </a:gs>
                    <a:gs pos="100000">
                      <a:srgbClr val="A2633C"/>
                    </a:gs>
                  </a:gsLst>
                  <a:lin ang="0" scaled="0"/>
                </a:gradFill>
                <a:cs typeface="+mn-ea"/>
                <a:sym typeface="+mn-lt"/>
              </a:rPr>
              <a:t>作业</a:t>
            </a:r>
            <a:r>
              <a:rPr lang="zh-CN" altLang="en-US" sz="7200" spc="800" dirty="0">
                <a:gradFill>
                  <a:gsLst>
                    <a:gs pos="0">
                      <a:srgbClr val="4D7F89"/>
                    </a:gs>
                    <a:gs pos="100000">
                      <a:srgbClr val="A2633C"/>
                    </a:gs>
                  </a:gsLst>
                  <a:lin ang="0" scaled="0"/>
                </a:gradFill>
                <a:cs typeface="+mn-ea"/>
                <a:sym typeface="+mn-lt"/>
              </a:rPr>
              <a:t>环节</a:t>
            </a:r>
            <a:endParaRPr lang="zh-CN" altLang="en-US" sz="7200" spc="800" dirty="0">
              <a:gradFill>
                <a:gsLst>
                  <a:gs pos="0">
                    <a:srgbClr val="4D7F89"/>
                  </a:gs>
                  <a:gs pos="100000">
                    <a:srgbClr val="A2633C"/>
                  </a:gs>
                </a:gsLst>
                <a:lin ang="0" scaled="0"/>
              </a:gradFill>
              <a:cs typeface="+mn-ea"/>
              <a:sym typeface="+mn-lt"/>
            </a:endParaRPr>
          </a:p>
        </p:txBody>
      </p:sp>
      <p:sp>
        <p:nvSpPr>
          <p:cNvPr id="5" name="稻壳儿_答辩小姐姐作品_4"/>
          <p:cNvSpPr txBox="1"/>
          <p:nvPr/>
        </p:nvSpPr>
        <p:spPr>
          <a:xfrm>
            <a:off x="1153992" y="320524"/>
            <a:ext cx="1493466" cy="132343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04</a:t>
            </a:r>
            <a:endParaRPr lang="zh-CN" altLang="en-US" sz="8000" dirty="0">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5:prstTrans prst="airplan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grpSp>
        <p:nvGrpSpPr>
          <p:cNvPr id="20" name="稻壳儿_答辩小姐姐作品_10"/>
          <p:cNvGrpSpPr/>
          <p:nvPr/>
        </p:nvGrpSpPr>
        <p:grpSpPr>
          <a:xfrm>
            <a:off x="4058860" y="713275"/>
            <a:ext cx="4074281" cy="460375"/>
            <a:chOff x="3866082" y="713275"/>
            <a:chExt cx="4074281" cy="460375"/>
          </a:xfrm>
        </p:grpSpPr>
        <p:cxnSp>
          <p:nvCxnSpPr>
            <p:cNvPr id="21" name="直接连接符 20"/>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54706" y="713275"/>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小组作业</a:t>
              </a:r>
              <a:endParaRPr lang="zh-CN" altLang="en-US" sz="2400" spc="300" dirty="0">
                <a:latin typeface="+mn-lt"/>
                <a:ea typeface="+mn-ea"/>
                <a:cs typeface="+mn-ea"/>
                <a:sym typeface="+mn-lt"/>
              </a:endParaRPr>
            </a:p>
          </p:txBody>
        </p:sp>
      </p:grpSp>
      <p:sp>
        <p:nvSpPr>
          <p:cNvPr id="2" name="文本框 1"/>
          <p:cNvSpPr txBox="1"/>
          <p:nvPr/>
        </p:nvSpPr>
        <p:spPr>
          <a:xfrm>
            <a:off x="1753870" y="2180590"/>
            <a:ext cx="8684260" cy="1322070"/>
          </a:xfrm>
          <a:prstGeom prst="rect">
            <a:avLst/>
          </a:prstGeom>
          <a:noFill/>
        </p:spPr>
        <p:txBody>
          <a:bodyPr wrap="square" rtlCol="0">
            <a:spAutoFit/>
          </a:bodyPr>
          <a:p>
            <a:r>
              <a:rPr lang="zh-CN" altLang="en-US" sz="4000" spc="3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了解MVC架构，</a:t>
            </a:r>
            <a:endParaRPr lang="zh-CN" altLang="en-US" sz="4000" spc="3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endParaRPr>
          </a:p>
          <a:p>
            <a:r>
              <a:rPr lang="zh-CN" altLang="en-US" sz="4000" spc="3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rPr>
              <a:t>结合mysql做一个demo</a:t>
            </a:r>
            <a:endParaRPr lang="zh-CN" altLang="en-US" sz="4000" spc="3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10256" r="8955" b="7487"/>
          <a:stretch>
            <a:fillRect/>
          </a:stretch>
        </p:blipFill>
        <p:spPr>
          <a:xfrm rot="5400000" flipV="1">
            <a:off x="2667003" y="-2667001"/>
            <a:ext cx="6858000" cy="12192001"/>
          </a:xfrm>
          <a:prstGeom prst="rect">
            <a:avLst/>
          </a:prstGeom>
        </p:spPr>
      </p:pic>
      <p:sp>
        <p:nvSpPr>
          <p:cNvPr id="6" name="稻壳儿_答辩小姐姐作品_2"/>
          <p:cNvSpPr txBox="1"/>
          <p:nvPr/>
        </p:nvSpPr>
        <p:spPr>
          <a:xfrm>
            <a:off x="2109847" y="1860723"/>
            <a:ext cx="7804666" cy="1198880"/>
          </a:xfrm>
          <a:prstGeom prst="rect">
            <a:avLst/>
          </a:prstGeom>
          <a:noFill/>
        </p:spPr>
        <p:txBody>
          <a:bodyPr wrap="square" rtlCol="0">
            <a:spAutoFit/>
          </a:bodyPr>
          <a:lstStyle/>
          <a:p>
            <a:pPr algn="ctr"/>
            <a:r>
              <a:rPr lang="zh-CN" altLang="en-US" sz="7200" dirty="0">
                <a:gradFill>
                  <a:gsLst>
                    <a:gs pos="0">
                      <a:srgbClr val="4D7F89"/>
                    </a:gs>
                    <a:gs pos="100000">
                      <a:srgbClr val="A2633C"/>
                    </a:gs>
                  </a:gsLst>
                  <a:lin ang="0" scaled="0"/>
                </a:gradFill>
                <a:cs typeface="+mn-ea"/>
                <a:sym typeface="+mn-lt"/>
              </a:rPr>
              <a:t>谢谢观看</a:t>
            </a:r>
            <a:endParaRPr lang="zh-CN" altLang="en-US" sz="7200" dirty="0">
              <a:gradFill>
                <a:gsLst>
                  <a:gs pos="0">
                    <a:srgbClr val="4D7F89"/>
                  </a:gs>
                  <a:gs pos="100000">
                    <a:srgbClr val="A2633C"/>
                  </a:gs>
                </a:gsLst>
                <a:lin ang="0" scaled="0"/>
              </a:gradFill>
              <a:cs typeface="+mn-ea"/>
              <a:sym typeface="+mn-lt"/>
            </a:endParaRPr>
          </a:p>
        </p:txBody>
      </p:sp>
      <p:sp>
        <p:nvSpPr>
          <p:cNvPr id="8" name="稻壳儿_答辩小姐姐作品_4"/>
          <p:cNvSpPr txBox="1"/>
          <p:nvPr/>
        </p:nvSpPr>
        <p:spPr>
          <a:xfrm>
            <a:off x="5065363" y="4912963"/>
            <a:ext cx="2061275" cy="368300"/>
          </a:xfrm>
          <a:prstGeom prst="rect">
            <a:avLst/>
          </a:prstGeom>
          <a:gradFill>
            <a:gsLst>
              <a:gs pos="0">
                <a:srgbClr val="4D7F89"/>
              </a:gs>
              <a:gs pos="100000">
                <a:srgbClr val="A2633C"/>
              </a:gs>
            </a:gsLst>
            <a:lin ang="3600000" scaled="0"/>
          </a:gradFill>
        </p:spPr>
        <p:txBody>
          <a:bodyPr wrap="square" rtlCol="0">
            <a:spAutoFit/>
          </a:bodyPr>
          <a:lstStyle/>
          <a:p>
            <a:pPr algn="ctr"/>
            <a:r>
              <a:rPr lang="zh-CN" altLang="en-US" dirty="0">
                <a:solidFill>
                  <a:schemeClr val="bg1"/>
                </a:solidFill>
                <a:cs typeface="+mn-ea"/>
                <a:sym typeface="+mn-lt"/>
              </a:rPr>
              <a:t>后台组</a:t>
            </a:r>
            <a:r>
              <a:rPr lang="zh-CN" altLang="en-US" dirty="0">
                <a:solidFill>
                  <a:schemeClr val="bg1"/>
                </a:solidFill>
                <a:cs typeface="+mn-ea"/>
                <a:sym typeface="+mn-lt"/>
              </a:rPr>
              <a:t>刘淑婷</a:t>
            </a:r>
            <a:endParaRPr lang="zh-CN" altLang="en-US"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2000">
        <p:push dir="u"/>
      </p:transition>
    </mc:Choice>
    <mc:Fallback>
      <p:transition>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10255" r="8955" b="32021"/>
          <a:stretch>
            <a:fillRect/>
          </a:stretch>
        </p:blipFill>
        <p:spPr>
          <a:xfrm rot="5400000" flipV="1">
            <a:off x="2621280" y="-2621280"/>
            <a:ext cx="6949440" cy="12192000"/>
          </a:xfrm>
          <a:prstGeom prst="rect">
            <a:avLst/>
          </a:prstGeom>
        </p:spPr>
      </p:pic>
      <p:grpSp>
        <p:nvGrpSpPr>
          <p:cNvPr id="15" name="稻壳儿_答辩小姐姐作品_2"/>
          <p:cNvGrpSpPr/>
          <p:nvPr/>
        </p:nvGrpSpPr>
        <p:grpSpPr>
          <a:xfrm>
            <a:off x="7382510" y="1643035"/>
            <a:ext cx="1989455" cy="577215"/>
            <a:chOff x="2082785" y="2340838"/>
            <a:chExt cx="1989455" cy="577215"/>
          </a:xfrm>
        </p:grpSpPr>
        <p:sp>
          <p:nvSpPr>
            <p:cNvPr id="3" name="椭圆 2"/>
            <p:cNvSpPr/>
            <p:nvPr/>
          </p:nvSpPr>
          <p:spPr>
            <a:xfrm>
              <a:off x="2082785" y="2340838"/>
              <a:ext cx="577215" cy="577215"/>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1</a:t>
              </a:r>
              <a:endParaRPr lang="en-US" altLang="zh-CN" sz="3200" dirty="0">
                <a:cs typeface="+mn-ea"/>
                <a:sym typeface="+mn-lt"/>
              </a:endParaRPr>
            </a:p>
          </p:txBody>
        </p:sp>
        <p:sp>
          <p:nvSpPr>
            <p:cNvPr id="4" name="矩形 3"/>
            <p:cNvSpPr/>
            <p:nvPr/>
          </p:nvSpPr>
          <p:spPr>
            <a:xfrm>
              <a:off x="3078465" y="2380439"/>
              <a:ext cx="993775" cy="4972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1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tx1">
                      <a:lumMod val="65000"/>
                      <a:lumOff val="35000"/>
                    </a:schemeClr>
                  </a:solidFill>
                  <a:effectLst/>
                  <a:uLnTx/>
                  <a:uFillTx/>
                  <a:cs typeface="+mn-ea"/>
                  <a:sym typeface="+mn-lt"/>
                </a:rPr>
                <a:t>MVC</a:t>
              </a:r>
              <a:endParaRPr kumimoji="0" lang="en-US" altLang="zh-CN" sz="24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16" name="稻壳儿_答辩小姐姐作品_3"/>
          <p:cNvGrpSpPr/>
          <p:nvPr/>
        </p:nvGrpSpPr>
        <p:grpSpPr>
          <a:xfrm>
            <a:off x="7382510" y="2752935"/>
            <a:ext cx="1920240" cy="577215"/>
            <a:chOff x="2082785" y="2340838"/>
            <a:chExt cx="1920240" cy="577215"/>
          </a:xfrm>
        </p:grpSpPr>
        <p:sp>
          <p:nvSpPr>
            <p:cNvPr id="17" name="椭圆 16"/>
            <p:cNvSpPr/>
            <p:nvPr/>
          </p:nvSpPr>
          <p:spPr>
            <a:xfrm>
              <a:off x="2082785" y="2340838"/>
              <a:ext cx="577215" cy="577215"/>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2</a:t>
              </a:r>
              <a:endParaRPr lang="en-US" altLang="zh-CN" sz="3200" dirty="0">
                <a:cs typeface="+mn-ea"/>
                <a:sym typeface="+mn-lt"/>
              </a:endParaRPr>
            </a:p>
          </p:txBody>
        </p:sp>
        <p:sp>
          <p:nvSpPr>
            <p:cNvPr id="18" name="矩形 17"/>
            <p:cNvSpPr/>
            <p:nvPr/>
          </p:nvSpPr>
          <p:spPr>
            <a:xfrm>
              <a:off x="3070845" y="2340838"/>
              <a:ext cx="932180" cy="4972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1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rPr>
                <a:t>分包</a:t>
              </a:r>
              <a:endPar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20" name="稻壳儿_答辩小姐姐作品_4"/>
          <p:cNvGrpSpPr/>
          <p:nvPr/>
        </p:nvGrpSpPr>
        <p:grpSpPr>
          <a:xfrm>
            <a:off x="7382510" y="3862431"/>
            <a:ext cx="3251835" cy="577619"/>
            <a:chOff x="2082785" y="2340434"/>
            <a:chExt cx="3251835" cy="577619"/>
          </a:xfrm>
        </p:grpSpPr>
        <p:sp>
          <p:nvSpPr>
            <p:cNvPr id="21" name="椭圆 20"/>
            <p:cNvSpPr/>
            <p:nvPr/>
          </p:nvSpPr>
          <p:spPr>
            <a:xfrm>
              <a:off x="2082785" y="2340838"/>
              <a:ext cx="577215" cy="577215"/>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3</a:t>
              </a:r>
              <a:endParaRPr lang="en-US" altLang="zh-CN" sz="3200" dirty="0">
                <a:cs typeface="+mn-ea"/>
                <a:sym typeface="+mn-lt"/>
              </a:endParaRPr>
            </a:p>
          </p:txBody>
        </p:sp>
        <p:sp>
          <p:nvSpPr>
            <p:cNvPr id="22" name="矩形 21"/>
            <p:cNvSpPr/>
            <p:nvPr/>
          </p:nvSpPr>
          <p:spPr>
            <a:xfrm>
              <a:off x="3078465" y="2340434"/>
              <a:ext cx="2256155" cy="4972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1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tx1">
                      <a:lumMod val="65000"/>
                      <a:lumOff val="35000"/>
                    </a:schemeClr>
                  </a:solidFill>
                  <a:effectLst/>
                  <a:uLnTx/>
                  <a:uFillTx/>
                  <a:cs typeface="+mn-ea"/>
                  <a:sym typeface="+mn-lt"/>
                </a:rPr>
                <a:t>BaseS</a:t>
              </a:r>
              <a:r>
                <a:rPr kumimoji="0" lang="en-US" altLang="zh-CN" sz="2400" b="0" i="0" u="none" strike="noStrike" kern="1200" cap="none" spc="0" normalizeH="0" baseline="0" noProof="0" dirty="0">
                  <a:ln>
                    <a:noFill/>
                  </a:ln>
                  <a:solidFill>
                    <a:schemeClr val="tx1">
                      <a:lumMod val="65000"/>
                      <a:lumOff val="35000"/>
                    </a:schemeClr>
                  </a:solidFill>
                  <a:effectLst/>
                  <a:uLnTx/>
                  <a:uFillTx/>
                  <a:cs typeface="+mn-ea"/>
                  <a:sym typeface="+mn-lt"/>
                </a:rPr>
                <a:t>ervlet</a:t>
              </a:r>
              <a:endParaRPr kumimoji="0" lang="en-US" altLang="zh-CN" sz="24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24" name="稻壳儿_答辩小姐姐作品_5"/>
          <p:cNvGrpSpPr/>
          <p:nvPr/>
        </p:nvGrpSpPr>
        <p:grpSpPr>
          <a:xfrm>
            <a:off x="7382510" y="4972735"/>
            <a:ext cx="1989455" cy="577215"/>
            <a:chOff x="2082785" y="2340838"/>
            <a:chExt cx="1989455" cy="577215"/>
          </a:xfrm>
        </p:grpSpPr>
        <p:sp>
          <p:nvSpPr>
            <p:cNvPr id="25" name="椭圆 24"/>
            <p:cNvSpPr/>
            <p:nvPr/>
          </p:nvSpPr>
          <p:spPr>
            <a:xfrm>
              <a:off x="2082785" y="2340838"/>
              <a:ext cx="577215" cy="577215"/>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4</a:t>
              </a:r>
              <a:endParaRPr lang="en-US" altLang="zh-CN" sz="3200" dirty="0">
                <a:cs typeface="+mn-ea"/>
                <a:sym typeface="+mn-lt"/>
              </a:endParaRPr>
            </a:p>
          </p:txBody>
        </p:sp>
        <p:sp>
          <p:nvSpPr>
            <p:cNvPr id="26" name="矩形 25"/>
            <p:cNvSpPr/>
            <p:nvPr/>
          </p:nvSpPr>
          <p:spPr>
            <a:xfrm>
              <a:off x="3086085" y="2381074"/>
              <a:ext cx="986155" cy="4972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1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rPr>
                <a:t>作业</a:t>
              </a:r>
              <a:endParaRPr kumimoji="0" lang="zh-CN" altLang="en-US" sz="24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sp>
        <p:nvSpPr>
          <p:cNvPr id="28" name="稻壳儿_答辩小姐姐作品_6"/>
          <p:cNvSpPr txBox="1"/>
          <p:nvPr/>
        </p:nvSpPr>
        <p:spPr>
          <a:xfrm>
            <a:off x="4877505" y="746008"/>
            <a:ext cx="1190171" cy="120032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b="1" dirty="0">
                <a:latin typeface="+mn-lt"/>
                <a:ea typeface="+mn-ea"/>
                <a:cs typeface="+mn-ea"/>
                <a:sym typeface="+mn-lt"/>
              </a:rPr>
              <a:t>目  </a:t>
            </a:r>
            <a:endParaRPr lang="en-US" altLang="zh-CN" b="1" dirty="0">
              <a:latin typeface="+mn-lt"/>
              <a:ea typeface="+mn-ea"/>
              <a:cs typeface="+mn-ea"/>
              <a:sym typeface="+mn-lt"/>
            </a:endParaRPr>
          </a:p>
        </p:txBody>
      </p:sp>
      <p:sp>
        <p:nvSpPr>
          <p:cNvPr id="29" name="稻壳儿_答辩小姐姐作品_7"/>
          <p:cNvSpPr txBox="1"/>
          <p:nvPr/>
        </p:nvSpPr>
        <p:spPr>
          <a:xfrm>
            <a:off x="5677858" y="1853671"/>
            <a:ext cx="1190171" cy="120032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b="1" dirty="0">
                <a:latin typeface="+mn-lt"/>
                <a:ea typeface="+mn-ea"/>
                <a:cs typeface="+mn-ea"/>
                <a:sym typeface="+mn-lt"/>
              </a:rPr>
              <a:t>录  </a:t>
            </a:r>
            <a:endParaRPr lang="en-US" altLang="zh-CN" b="1" dirty="0">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2000">
        <p15:prstTrans prst="airplan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2647458" y="1247168"/>
            <a:ext cx="6897084"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7200" spc="800" dirty="0">
                <a:gradFill>
                  <a:gsLst>
                    <a:gs pos="0">
                      <a:srgbClr val="4D7F89"/>
                    </a:gs>
                    <a:gs pos="100000">
                      <a:srgbClr val="A2633C"/>
                    </a:gs>
                  </a:gsLst>
                  <a:lin ang="0" scaled="0"/>
                </a:gradFill>
                <a:cs typeface="+mn-ea"/>
                <a:sym typeface="+mn-lt"/>
              </a:rPr>
              <a:t>什么是</a:t>
            </a:r>
            <a:r>
              <a:rPr lang="en-US" altLang="zh-CN" sz="7200" spc="800" dirty="0">
                <a:gradFill>
                  <a:gsLst>
                    <a:gs pos="0">
                      <a:srgbClr val="4D7F89"/>
                    </a:gs>
                    <a:gs pos="100000">
                      <a:srgbClr val="A2633C"/>
                    </a:gs>
                  </a:gsLst>
                  <a:lin ang="0" scaled="0"/>
                </a:gradFill>
                <a:cs typeface="+mn-ea"/>
                <a:sym typeface="+mn-lt"/>
              </a:rPr>
              <a:t>MVC</a:t>
            </a:r>
            <a:endParaRPr lang="zh-CN" altLang="en-US" sz="7200" spc="800" dirty="0">
              <a:gradFill>
                <a:gsLst>
                  <a:gs pos="0">
                    <a:srgbClr val="4D7F89"/>
                  </a:gs>
                  <a:gs pos="100000">
                    <a:srgbClr val="A2633C"/>
                  </a:gs>
                </a:gsLst>
                <a:lin ang="0" scaled="0"/>
              </a:gradFill>
              <a:cs typeface="+mn-ea"/>
              <a:sym typeface="+mn-lt"/>
            </a:endParaRPr>
          </a:p>
        </p:txBody>
      </p:sp>
      <p:sp>
        <p:nvSpPr>
          <p:cNvPr id="5" name="稻壳儿_答辩小姐姐作品_4"/>
          <p:cNvSpPr txBox="1"/>
          <p:nvPr/>
        </p:nvSpPr>
        <p:spPr>
          <a:xfrm>
            <a:off x="1153992" y="320524"/>
            <a:ext cx="1493466" cy="132343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01</a:t>
            </a:r>
            <a:endParaRPr lang="zh-CN" altLang="en-US" sz="8000" dirty="0">
              <a:latin typeface="+mn-lt"/>
              <a:ea typeface="+mn-ea"/>
              <a:cs typeface="+mn-ea"/>
              <a:sym typeface="+mn-lt"/>
            </a:endParaRPr>
          </a:p>
        </p:txBody>
      </p:sp>
      <p:sp>
        <p:nvSpPr>
          <p:cNvPr id="6" name="文本框 5"/>
          <p:cNvSpPr txBox="1"/>
          <p:nvPr/>
        </p:nvSpPr>
        <p:spPr>
          <a:xfrm>
            <a:off x="2113280" y="2522855"/>
            <a:ext cx="8463915" cy="1986280"/>
          </a:xfrm>
          <a:prstGeom prst="rect">
            <a:avLst/>
          </a:prstGeom>
          <a:noFill/>
        </p:spPr>
        <p:txBody>
          <a:bodyPr wrap="square" rtlCol="0">
            <a:spAutoFit/>
          </a:bodyPr>
          <a:p>
            <a:pPr>
              <a:lnSpc>
                <a:spcPct val="110000"/>
              </a:lnSpc>
            </a:pPr>
            <a:r>
              <a:rPr lang="en-US" altLang="zh-CN" sz="2800"/>
              <a:t>     </a:t>
            </a:r>
            <a:r>
              <a:rPr lang="zh-CN" altLang="en-US" sz="2800"/>
              <a:t>经典MVC模式中，M是指业务模型，V是指用户界面，C则是控制器，使用MVC的目的是将M和V的实现代码分离，从而使同一个程序可以使用不同的表现形式。其中，View的定义比较清晰，就是用户界面。</a:t>
            </a:r>
            <a:endParaRPr lang="zh-CN" altLang="en-US" sz="2800" spc="800" dirty="0">
              <a:gradFill>
                <a:gsLst>
                  <a:gs pos="0">
                    <a:srgbClr val="4D7F89"/>
                  </a:gs>
                  <a:gs pos="100000">
                    <a:srgbClr val="A2633C"/>
                  </a:gs>
                </a:gsLst>
                <a:lin ang="0" scaled="0"/>
              </a:gradFill>
              <a:cs typeface="+mn-ea"/>
            </a:endParaRPr>
          </a:p>
        </p:txBody>
      </p:sp>
      <p:sp>
        <p:nvSpPr>
          <p:cNvPr id="7" name="文本框 6"/>
          <p:cNvSpPr txBox="1"/>
          <p:nvPr/>
        </p:nvSpPr>
        <p:spPr>
          <a:xfrm>
            <a:off x="2106295" y="4872990"/>
            <a:ext cx="4540250" cy="521970"/>
          </a:xfrm>
          <a:prstGeom prst="rect">
            <a:avLst/>
          </a:prstGeom>
          <a:noFill/>
        </p:spPr>
        <p:txBody>
          <a:bodyPr wrap="square" rtlCol="0">
            <a:spAutoFit/>
          </a:bodyPr>
          <a:p>
            <a:r>
              <a:rPr lang="zh-CN" altLang="en-US" sz="2800" spc="800" dirty="0">
                <a:gradFill>
                  <a:gsLst>
                    <a:gs pos="0">
                      <a:srgbClr val="4D7F89"/>
                    </a:gs>
                    <a:gs pos="100000">
                      <a:srgbClr val="A2633C"/>
                    </a:gs>
                  </a:gsLst>
                  <a:lin ang="0" scaled="0"/>
                </a:gradFill>
                <a:cs typeface="+mn-ea"/>
                <a:sym typeface="+mn-ea"/>
              </a:rPr>
              <a:t>来源于--百度百科</a:t>
            </a:r>
            <a:endParaRPr lang="zh-CN" altLang="en-US" sz="2800" spc="800" dirty="0">
              <a:gradFill>
                <a:gsLst>
                  <a:gs pos="0">
                    <a:srgbClr val="4D7F89"/>
                  </a:gs>
                  <a:gs pos="100000">
                    <a:srgbClr val="A2633C"/>
                  </a:gs>
                </a:gsLst>
                <a:lin ang="0" scaled="0"/>
              </a:gradFill>
              <a:cs typeface="+mn-ea"/>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iterate type="lt">
                                    <p:tmPct val="9000"/>
                                  </p:iterate>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80">
                                          <p:stCondLst>
                                            <p:cond delay="0"/>
                                          </p:stCondLst>
                                        </p:cTn>
                                        <p:tgtEl>
                                          <p:spTgt spid="7"/>
                                        </p:tgtEl>
                                      </p:cBhvr>
                                    </p:animEffect>
                                    <p:anim calcmode="lin" valueType="num">
                                      <p:cBhvr>
                                        <p:cTn id="19"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4" dur="26">
                                          <p:stCondLst>
                                            <p:cond delay="650"/>
                                          </p:stCondLst>
                                        </p:cTn>
                                        <p:tgtEl>
                                          <p:spTgt spid="7"/>
                                        </p:tgtEl>
                                      </p:cBhvr>
                                      <p:to x="100000" y="60000"/>
                                    </p:animScale>
                                    <p:animScale>
                                      <p:cBhvr>
                                        <p:cTn id="25" dur="166" decel="50000">
                                          <p:stCondLst>
                                            <p:cond delay="676"/>
                                          </p:stCondLst>
                                        </p:cTn>
                                        <p:tgtEl>
                                          <p:spTgt spid="7"/>
                                        </p:tgtEl>
                                      </p:cBhvr>
                                      <p:to x="100000" y="100000"/>
                                    </p:animScale>
                                    <p:animScale>
                                      <p:cBhvr>
                                        <p:cTn id="26" dur="26">
                                          <p:stCondLst>
                                            <p:cond delay="1312"/>
                                          </p:stCondLst>
                                        </p:cTn>
                                        <p:tgtEl>
                                          <p:spTgt spid="7"/>
                                        </p:tgtEl>
                                      </p:cBhvr>
                                      <p:to x="100000" y="80000"/>
                                    </p:animScale>
                                    <p:animScale>
                                      <p:cBhvr>
                                        <p:cTn id="27" dur="166" decel="50000">
                                          <p:stCondLst>
                                            <p:cond delay="1338"/>
                                          </p:stCondLst>
                                        </p:cTn>
                                        <p:tgtEl>
                                          <p:spTgt spid="7"/>
                                        </p:tgtEl>
                                      </p:cBhvr>
                                      <p:to x="100000" y="100000"/>
                                    </p:animScale>
                                    <p:animScale>
                                      <p:cBhvr>
                                        <p:cTn id="28" dur="26">
                                          <p:stCondLst>
                                            <p:cond delay="1642"/>
                                          </p:stCondLst>
                                        </p:cTn>
                                        <p:tgtEl>
                                          <p:spTgt spid="7"/>
                                        </p:tgtEl>
                                      </p:cBhvr>
                                      <p:to x="100000" y="90000"/>
                                    </p:animScale>
                                    <p:animScale>
                                      <p:cBhvr>
                                        <p:cTn id="29" dur="166" decel="50000">
                                          <p:stCondLst>
                                            <p:cond delay="1668"/>
                                          </p:stCondLst>
                                        </p:cTn>
                                        <p:tgtEl>
                                          <p:spTgt spid="7"/>
                                        </p:tgtEl>
                                      </p:cBhvr>
                                      <p:to x="100000" y="100000"/>
                                    </p:animScale>
                                    <p:animScale>
                                      <p:cBhvr>
                                        <p:cTn id="30" dur="26">
                                          <p:stCondLst>
                                            <p:cond delay="1808"/>
                                          </p:stCondLst>
                                        </p:cTn>
                                        <p:tgtEl>
                                          <p:spTgt spid="7"/>
                                        </p:tgtEl>
                                      </p:cBhvr>
                                      <p:to x="100000" y="95000"/>
                                    </p:animScale>
                                    <p:animScale>
                                      <p:cBhvr>
                                        <p:cTn id="31"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稻壳儿_答辩小姐姐作品_1"/>
          <p:cNvSpPr/>
          <p:nvPr/>
        </p:nvSpPr>
        <p:spPr>
          <a:xfrm>
            <a:off x="39835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29" name="稻壳儿_答辩小姐姐作品_2"/>
          <p:cNvSpPr/>
          <p:nvPr/>
        </p:nvSpPr>
        <p:spPr>
          <a:xfrm>
            <a:off x="2098675" y="1787525"/>
            <a:ext cx="536575" cy="516890"/>
          </a:xfrm>
          <a:prstGeom prst="roundRect">
            <a:avLst/>
          </a:prstGeom>
          <a:noFill/>
          <a:ln w="25400">
            <a:solidFill>
              <a:srgbClr val="A2633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bg2">
                  <a:lumMod val="25000"/>
                </a:schemeClr>
              </a:solidFill>
              <a:effectLst/>
              <a:uLnTx/>
              <a:uFillTx/>
              <a:cs typeface="+mn-ea"/>
              <a:sym typeface="+mn-lt"/>
            </a:endParaRPr>
          </a:p>
        </p:txBody>
      </p:sp>
      <p:sp>
        <p:nvSpPr>
          <p:cNvPr id="14" name="稻壳儿_答辩小姐姐作品_3"/>
          <p:cNvSpPr/>
          <p:nvPr/>
        </p:nvSpPr>
        <p:spPr>
          <a:xfrm>
            <a:off x="2098675" y="2802890"/>
            <a:ext cx="566420" cy="563245"/>
          </a:xfrm>
          <a:prstGeom prst="roundRect">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bg2">
                  <a:lumMod val="25000"/>
                </a:schemeClr>
              </a:solidFill>
              <a:effectLst/>
              <a:uLnTx/>
              <a:uFillTx/>
              <a:cs typeface="+mn-ea"/>
              <a:sym typeface="+mn-lt"/>
            </a:endParaRPr>
          </a:p>
        </p:txBody>
      </p:sp>
      <p:sp>
        <p:nvSpPr>
          <p:cNvPr id="15" name="稻壳儿_答辩小姐姐作品_4"/>
          <p:cNvSpPr/>
          <p:nvPr/>
        </p:nvSpPr>
        <p:spPr>
          <a:xfrm>
            <a:off x="2098675" y="3788410"/>
            <a:ext cx="536575" cy="501015"/>
          </a:xfrm>
          <a:prstGeom prst="roundRect">
            <a:avLst/>
          </a:prstGeom>
          <a:noFill/>
          <a:ln w="25400">
            <a:solidFill>
              <a:srgbClr val="A2633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bg2">
                  <a:lumMod val="25000"/>
                </a:schemeClr>
              </a:solidFill>
              <a:effectLst/>
              <a:uLnTx/>
              <a:uFillTx/>
              <a:cs typeface="+mn-ea"/>
              <a:sym typeface="+mn-lt"/>
            </a:endParaRPr>
          </a:p>
        </p:txBody>
      </p:sp>
      <p:sp>
        <p:nvSpPr>
          <p:cNvPr id="18" name="文本框 27"/>
          <p:cNvSpPr txBox="1"/>
          <p:nvPr/>
        </p:nvSpPr>
        <p:spPr>
          <a:xfrm>
            <a:off x="3108325" y="1846580"/>
            <a:ext cx="1960880" cy="39878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耦合性低</a:t>
            </a:r>
            <a:endParaRPr kumimoji="0" lang="zh-CN" altLang="en-US" sz="2000" b="1" i="0" u="none" strike="noStrike" kern="1200" cap="none" spc="0" normalizeH="0" baseline="0" noProof="0" dirty="0">
              <a:ln>
                <a:noFill/>
              </a:ln>
              <a:solidFill>
                <a:schemeClr val="bg2">
                  <a:lumMod val="25000"/>
                </a:schemeClr>
              </a:solidFill>
              <a:effectLst/>
              <a:uLnTx/>
              <a:uFillTx/>
              <a:cs typeface="+mn-ea"/>
              <a:sym typeface="+mn-lt"/>
            </a:endParaRPr>
          </a:p>
        </p:txBody>
      </p:sp>
      <p:sp>
        <p:nvSpPr>
          <p:cNvPr id="22" name="文本框 27"/>
          <p:cNvSpPr txBox="1"/>
          <p:nvPr/>
        </p:nvSpPr>
        <p:spPr>
          <a:xfrm>
            <a:off x="3108325" y="2884805"/>
            <a:ext cx="1960880" cy="39878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重用性高</a:t>
            </a:r>
            <a:endParaRPr kumimoji="0" lang="zh-CN" altLang="en-US" sz="2000" b="1" i="0" u="none" strike="noStrike" kern="1200" cap="none" spc="0" normalizeH="0" baseline="0" noProof="0" dirty="0">
              <a:ln>
                <a:noFill/>
              </a:ln>
              <a:solidFill>
                <a:schemeClr val="bg2">
                  <a:lumMod val="25000"/>
                </a:schemeClr>
              </a:solidFill>
              <a:effectLst/>
              <a:uLnTx/>
              <a:uFillTx/>
              <a:cs typeface="+mn-ea"/>
              <a:sym typeface="+mn-lt"/>
            </a:endParaRPr>
          </a:p>
        </p:txBody>
      </p:sp>
      <p:cxnSp>
        <p:nvCxnSpPr>
          <p:cNvPr id="27" name="稻壳儿_答辩小姐姐作品_8"/>
          <p:cNvCxnSpPr/>
          <p:nvPr/>
        </p:nvCxnSpPr>
        <p:spPr>
          <a:xfrm>
            <a:off x="822960" y="5773348"/>
            <a:ext cx="10715625" cy="0"/>
          </a:xfrm>
          <a:prstGeom prst="line">
            <a:avLst/>
          </a:prstGeom>
          <a:ln>
            <a:solidFill>
              <a:srgbClr val="A2633C">
                <a:alpha val="70000"/>
              </a:srgbClr>
            </a:solidFill>
            <a:prstDash val="sysDash"/>
          </a:ln>
        </p:spPr>
        <p:style>
          <a:lnRef idx="1">
            <a:schemeClr val="accent1"/>
          </a:lnRef>
          <a:fillRef idx="0">
            <a:schemeClr val="accent1"/>
          </a:fillRef>
          <a:effectRef idx="0">
            <a:schemeClr val="accent1"/>
          </a:effectRef>
          <a:fontRef idx="minor">
            <a:schemeClr val="tx1"/>
          </a:fontRef>
        </p:style>
      </p:cxnSp>
      <p:grpSp>
        <p:nvGrpSpPr>
          <p:cNvPr id="37" name="稻壳儿_答辩小姐姐作品_9"/>
          <p:cNvGrpSpPr/>
          <p:nvPr/>
        </p:nvGrpSpPr>
        <p:grpSpPr>
          <a:xfrm>
            <a:off x="4058860" y="713275"/>
            <a:ext cx="4074281" cy="460375"/>
            <a:chOff x="3866082" y="713275"/>
            <a:chExt cx="4074281" cy="460375"/>
          </a:xfrm>
        </p:grpSpPr>
        <p:cxnSp>
          <p:nvCxnSpPr>
            <p:cNvPr id="38" name="直接连接符 37"/>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554706" y="713275"/>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优点</a:t>
              </a:r>
              <a:endParaRPr lang="zh-CN" altLang="en-US" sz="2400" spc="300" dirty="0">
                <a:latin typeface="+mn-lt"/>
                <a:ea typeface="+mn-ea"/>
                <a:cs typeface="+mn-ea"/>
                <a:sym typeface="+mn-lt"/>
              </a:endParaRPr>
            </a:p>
          </p:txBody>
        </p:sp>
      </p:grpSp>
      <p:sp>
        <p:nvSpPr>
          <p:cNvPr id="2" name="文本框 1"/>
          <p:cNvSpPr txBox="1"/>
          <p:nvPr/>
        </p:nvSpPr>
        <p:spPr>
          <a:xfrm>
            <a:off x="3108325" y="3839210"/>
            <a:ext cx="3771900" cy="398780"/>
          </a:xfrm>
          <a:prstGeom prst="rect">
            <a:avLst/>
          </a:prstGeom>
          <a:noFill/>
        </p:spPr>
        <p:txBody>
          <a:bodyPr wrap="square" rtlCol="0">
            <a:spAutoFit/>
          </a:bodyPr>
          <a:p>
            <a:r>
              <a:rPr lang="zh-CN" altLang="en-US" sz="2000" b="1" noProof="0" dirty="0">
                <a:ln>
                  <a:noFill/>
                </a:ln>
                <a:solidFill>
                  <a:schemeClr val="bg2">
                    <a:lumMod val="25000"/>
                  </a:schemeClr>
                </a:solidFill>
                <a:effectLst/>
                <a:uLnTx/>
                <a:uFillTx/>
                <a:cs typeface="+mn-ea"/>
              </a:rPr>
              <a:t>部署快，生命周期成本低</a:t>
            </a:r>
            <a:endParaRPr lang="zh-CN" altLang="en-US"/>
          </a:p>
        </p:txBody>
      </p:sp>
      <p:sp>
        <p:nvSpPr>
          <p:cNvPr id="3" name="稻壳儿_答辩小姐姐作品_3"/>
          <p:cNvSpPr/>
          <p:nvPr/>
        </p:nvSpPr>
        <p:spPr>
          <a:xfrm>
            <a:off x="2068830" y="4679315"/>
            <a:ext cx="566420" cy="563245"/>
          </a:xfrm>
          <a:prstGeom prst="roundRect">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bg2">
                  <a:lumMod val="25000"/>
                </a:schemeClr>
              </a:solidFill>
              <a:effectLst/>
              <a:uLnTx/>
              <a:uFillTx/>
              <a:cs typeface="+mn-ea"/>
              <a:sym typeface="+mn-lt"/>
            </a:endParaRPr>
          </a:p>
        </p:txBody>
      </p:sp>
      <p:sp>
        <p:nvSpPr>
          <p:cNvPr id="4" name="文本框 3"/>
          <p:cNvSpPr txBox="1"/>
          <p:nvPr/>
        </p:nvSpPr>
        <p:spPr>
          <a:xfrm>
            <a:off x="3108325" y="4761865"/>
            <a:ext cx="2463800" cy="398780"/>
          </a:xfrm>
          <a:prstGeom prst="rect">
            <a:avLst/>
          </a:prstGeom>
          <a:noFill/>
        </p:spPr>
        <p:txBody>
          <a:bodyPr wrap="square" rtlCol="0">
            <a:spAutoFit/>
          </a:bodyPr>
          <a:p>
            <a:r>
              <a:rPr lang="zh-CN" altLang="en-US" sz="2000" b="1" noProof="0" dirty="0">
                <a:ln>
                  <a:noFill/>
                </a:ln>
                <a:solidFill>
                  <a:schemeClr val="bg2">
                    <a:lumMod val="25000"/>
                  </a:schemeClr>
                </a:solidFill>
                <a:effectLst/>
                <a:uLnTx/>
                <a:uFillTx/>
                <a:cs typeface="+mn-ea"/>
              </a:rPr>
              <a:t>可维护性高</a:t>
            </a:r>
            <a:endParaRPr lang="zh-CN" altLang="en-US" sz="2000" b="1" noProof="0" dirty="0">
              <a:ln>
                <a:noFill/>
              </a:ln>
              <a:solidFill>
                <a:schemeClr val="bg2">
                  <a:lumMod val="25000"/>
                </a:schemeClr>
              </a:solidFill>
              <a:effectLst/>
              <a:uLnTx/>
              <a:uFillTx/>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14" grpId="0" animBg="1"/>
      <p:bldP spid="22" grpId="0"/>
      <p:bldP spid="15" grpId="0" animBg="1"/>
      <p:bldP spid="2" grpId="0"/>
      <p:bldP spid="3"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稻壳儿_答辩小姐姐作品_1"/>
          <p:cNvSpPr/>
          <p:nvPr/>
        </p:nvSpPr>
        <p:spPr>
          <a:xfrm>
            <a:off x="39835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sp>
        <p:nvSpPr>
          <p:cNvPr id="29" name="稻壳儿_答辩小姐姐作品_2"/>
          <p:cNvSpPr/>
          <p:nvPr/>
        </p:nvSpPr>
        <p:spPr>
          <a:xfrm>
            <a:off x="2113280" y="1391285"/>
            <a:ext cx="536575" cy="516890"/>
          </a:xfrm>
          <a:prstGeom prst="roundRect">
            <a:avLst/>
          </a:prstGeom>
          <a:noFill/>
          <a:ln w="25400">
            <a:solidFill>
              <a:srgbClr val="A2633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bg2">
                  <a:lumMod val="25000"/>
                </a:schemeClr>
              </a:solidFill>
              <a:effectLst/>
              <a:uLnTx/>
              <a:uFillTx/>
              <a:cs typeface="+mn-ea"/>
              <a:sym typeface="+mn-lt"/>
            </a:endParaRPr>
          </a:p>
        </p:txBody>
      </p:sp>
      <p:sp>
        <p:nvSpPr>
          <p:cNvPr id="14" name="稻壳儿_答辩小姐姐作品_3"/>
          <p:cNvSpPr/>
          <p:nvPr/>
        </p:nvSpPr>
        <p:spPr>
          <a:xfrm>
            <a:off x="2113280" y="2300605"/>
            <a:ext cx="566420" cy="563245"/>
          </a:xfrm>
          <a:prstGeom prst="roundRect">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bg2">
                  <a:lumMod val="25000"/>
                </a:schemeClr>
              </a:solidFill>
              <a:effectLst/>
              <a:uLnTx/>
              <a:uFillTx/>
              <a:cs typeface="+mn-ea"/>
              <a:sym typeface="+mn-lt"/>
            </a:endParaRPr>
          </a:p>
        </p:txBody>
      </p:sp>
      <p:sp>
        <p:nvSpPr>
          <p:cNvPr id="15" name="稻壳儿_答辩小姐姐作品_4"/>
          <p:cNvSpPr/>
          <p:nvPr/>
        </p:nvSpPr>
        <p:spPr>
          <a:xfrm>
            <a:off x="2113280" y="3319780"/>
            <a:ext cx="536575" cy="501015"/>
          </a:xfrm>
          <a:prstGeom prst="roundRect">
            <a:avLst/>
          </a:prstGeom>
          <a:noFill/>
          <a:ln w="25400">
            <a:solidFill>
              <a:srgbClr val="A2633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bg2">
                  <a:lumMod val="25000"/>
                </a:schemeClr>
              </a:solidFill>
              <a:effectLst/>
              <a:uLnTx/>
              <a:uFillTx/>
              <a:cs typeface="+mn-ea"/>
              <a:sym typeface="+mn-lt"/>
            </a:endParaRPr>
          </a:p>
        </p:txBody>
      </p:sp>
      <p:sp>
        <p:nvSpPr>
          <p:cNvPr id="18" name="文本框 27"/>
          <p:cNvSpPr txBox="1"/>
          <p:nvPr/>
        </p:nvSpPr>
        <p:spPr>
          <a:xfrm>
            <a:off x="3108325" y="1450340"/>
            <a:ext cx="4218940" cy="39878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完全理解MVC比较复杂</a:t>
            </a:r>
            <a:endParaRPr kumimoji="0" lang="zh-CN" altLang="en-US" sz="2000" b="1" i="0" u="none" strike="noStrike" kern="1200" cap="none" spc="0" normalizeH="0" baseline="0" noProof="0" dirty="0">
              <a:ln>
                <a:noFill/>
              </a:ln>
              <a:solidFill>
                <a:schemeClr val="bg2">
                  <a:lumMod val="25000"/>
                </a:schemeClr>
              </a:solidFill>
              <a:effectLst/>
              <a:uLnTx/>
              <a:uFillTx/>
              <a:cs typeface="+mn-ea"/>
              <a:sym typeface="+mn-lt"/>
            </a:endParaRPr>
          </a:p>
        </p:txBody>
      </p:sp>
      <p:sp>
        <p:nvSpPr>
          <p:cNvPr id="22" name="文本框 27"/>
          <p:cNvSpPr txBox="1"/>
          <p:nvPr/>
        </p:nvSpPr>
        <p:spPr>
          <a:xfrm>
            <a:off x="3108325" y="2382520"/>
            <a:ext cx="1960880" cy="39878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bg2">
                    <a:lumMod val="25000"/>
                  </a:schemeClr>
                </a:solidFill>
                <a:effectLst/>
                <a:uLnTx/>
                <a:uFillTx/>
                <a:cs typeface="+mn-ea"/>
                <a:sym typeface="+mn-lt"/>
              </a:rPr>
              <a:t>调试困难</a:t>
            </a:r>
            <a:endParaRPr kumimoji="0" lang="zh-CN" altLang="en-US" sz="2000" b="1" i="0" u="none" strike="noStrike" kern="1200" cap="none" spc="0" normalizeH="0" baseline="0" noProof="0" dirty="0">
              <a:ln>
                <a:noFill/>
              </a:ln>
              <a:solidFill>
                <a:schemeClr val="bg2">
                  <a:lumMod val="25000"/>
                </a:schemeClr>
              </a:solidFill>
              <a:effectLst/>
              <a:uLnTx/>
              <a:uFillTx/>
              <a:cs typeface="+mn-ea"/>
              <a:sym typeface="+mn-lt"/>
            </a:endParaRPr>
          </a:p>
        </p:txBody>
      </p:sp>
      <p:cxnSp>
        <p:nvCxnSpPr>
          <p:cNvPr id="27" name="稻壳儿_答辩小姐姐作品_8"/>
          <p:cNvCxnSpPr/>
          <p:nvPr/>
        </p:nvCxnSpPr>
        <p:spPr>
          <a:xfrm>
            <a:off x="822960" y="5773348"/>
            <a:ext cx="10715625" cy="0"/>
          </a:xfrm>
          <a:prstGeom prst="line">
            <a:avLst/>
          </a:prstGeom>
          <a:ln>
            <a:solidFill>
              <a:srgbClr val="A2633C">
                <a:alpha val="70000"/>
              </a:srgbClr>
            </a:solidFill>
            <a:prstDash val="sysDash"/>
          </a:ln>
        </p:spPr>
        <p:style>
          <a:lnRef idx="1">
            <a:schemeClr val="accent1"/>
          </a:lnRef>
          <a:fillRef idx="0">
            <a:schemeClr val="accent1"/>
          </a:fillRef>
          <a:effectRef idx="0">
            <a:schemeClr val="accent1"/>
          </a:effectRef>
          <a:fontRef idx="minor">
            <a:schemeClr val="tx1"/>
          </a:fontRef>
        </p:style>
      </p:cxnSp>
      <p:grpSp>
        <p:nvGrpSpPr>
          <p:cNvPr id="37" name="稻壳儿_答辩小姐姐作品_9"/>
          <p:cNvGrpSpPr/>
          <p:nvPr/>
        </p:nvGrpSpPr>
        <p:grpSpPr>
          <a:xfrm>
            <a:off x="4058860" y="713275"/>
            <a:ext cx="4074281" cy="460375"/>
            <a:chOff x="3866082" y="713275"/>
            <a:chExt cx="4074281" cy="460375"/>
          </a:xfrm>
        </p:grpSpPr>
        <p:cxnSp>
          <p:nvCxnSpPr>
            <p:cNvPr id="38" name="直接连接符 37"/>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554706" y="713275"/>
              <a:ext cx="2697032"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缺点</a:t>
              </a:r>
              <a:endParaRPr lang="zh-CN" altLang="en-US" sz="2400" spc="300" dirty="0">
                <a:latin typeface="+mn-lt"/>
                <a:ea typeface="+mn-ea"/>
                <a:cs typeface="+mn-ea"/>
                <a:sym typeface="+mn-lt"/>
              </a:endParaRPr>
            </a:p>
          </p:txBody>
        </p:sp>
      </p:grpSp>
      <p:sp>
        <p:nvSpPr>
          <p:cNvPr id="2" name="文本框 1"/>
          <p:cNvSpPr txBox="1"/>
          <p:nvPr/>
        </p:nvSpPr>
        <p:spPr>
          <a:xfrm>
            <a:off x="3108325" y="3371215"/>
            <a:ext cx="4653280" cy="398780"/>
          </a:xfrm>
          <a:prstGeom prst="rect">
            <a:avLst/>
          </a:prstGeom>
          <a:noFill/>
        </p:spPr>
        <p:txBody>
          <a:bodyPr wrap="square" rtlCol="0">
            <a:spAutoFit/>
          </a:bodyPr>
          <a:p>
            <a:r>
              <a:rPr lang="zh-CN" altLang="en-US" sz="2000" b="1" noProof="0" dirty="0">
                <a:ln>
                  <a:noFill/>
                </a:ln>
                <a:solidFill>
                  <a:schemeClr val="bg2">
                    <a:lumMod val="25000"/>
                  </a:schemeClr>
                </a:solidFill>
                <a:effectLst/>
                <a:uLnTx/>
                <a:uFillTx/>
                <a:cs typeface="+mn-ea"/>
              </a:rPr>
              <a:t>不适合小型，中等规模的应用程序</a:t>
            </a:r>
            <a:endParaRPr lang="zh-CN" altLang="en-US" sz="2000" b="1" noProof="0" dirty="0">
              <a:ln>
                <a:noFill/>
              </a:ln>
              <a:solidFill>
                <a:schemeClr val="bg2">
                  <a:lumMod val="25000"/>
                </a:schemeClr>
              </a:solidFill>
              <a:effectLst/>
              <a:uLnTx/>
              <a:uFillTx/>
              <a:cs typeface="+mn-ea"/>
            </a:endParaRPr>
          </a:p>
        </p:txBody>
      </p:sp>
      <p:sp>
        <p:nvSpPr>
          <p:cNvPr id="3" name="稻壳儿_答辩小姐姐作品_3"/>
          <p:cNvSpPr/>
          <p:nvPr/>
        </p:nvSpPr>
        <p:spPr>
          <a:xfrm>
            <a:off x="2083435" y="4276725"/>
            <a:ext cx="566420" cy="563245"/>
          </a:xfrm>
          <a:prstGeom prst="roundRect">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bg2">
                  <a:lumMod val="25000"/>
                </a:schemeClr>
              </a:solidFill>
              <a:effectLst/>
              <a:uLnTx/>
              <a:uFillTx/>
              <a:cs typeface="+mn-ea"/>
              <a:sym typeface="+mn-lt"/>
            </a:endParaRPr>
          </a:p>
        </p:txBody>
      </p:sp>
      <p:sp>
        <p:nvSpPr>
          <p:cNvPr id="4" name="文本框 3"/>
          <p:cNvSpPr txBox="1"/>
          <p:nvPr/>
        </p:nvSpPr>
        <p:spPr>
          <a:xfrm>
            <a:off x="3108325" y="4359275"/>
            <a:ext cx="4881245" cy="398780"/>
          </a:xfrm>
          <a:prstGeom prst="rect">
            <a:avLst/>
          </a:prstGeom>
          <a:noFill/>
        </p:spPr>
        <p:txBody>
          <a:bodyPr wrap="square" rtlCol="0">
            <a:spAutoFit/>
          </a:bodyPr>
          <a:p>
            <a:r>
              <a:rPr lang="zh-CN" altLang="en-US" sz="2000" b="1" noProof="0" dirty="0">
                <a:ln>
                  <a:noFill/>
                </a:ln>
                <a:solidFill>
                  <a:schemeClr val="bg2">
                    <a:lumMod val="25000"/>
                  </a:schemeClr>
                </a:solidFill>
                <a:effectLst/>
                <a:uLnTx/>
                <a:uFillTx/>
                <a:cs typeface="+mn-ea"/>
              </a:rPr>
              <a:t>增加系统结构和实现的复杂性</a:t>
            </a:r>
            <a:endParaRPr lang="zh-CN" altLang="en-US" sz="2000" b="1" noProof="0" dirty="0">
              <a:ln>
                <a:noFill/>
              </a:ln>
              <a:solidFill>
                <a:schemeClr val="bg2">
                  <a:lumMod val="25000"/>
                </a:schemeClr>
              </a:solidFill>
              <a:effectLst/>
              <a:uLnTx/>
              <a:uFillTx/>
              <a:cs typeface="+mn-ea"/>
            </a:endParaRPr>
          </a:p>
        </p:txBody>
      </p:sp>
      <p:sp>
        <p:nvSpPr>
          <p:cNvPr id="6" name="稻壳儿_答辩小姐姐作品_4"/>
          <p:cNvSpPr/>
          <p:nvPr/>
        </p:nvSpPr>
        <p:spPr>
          <a:xfrm>
            <a:off x="2083435" y="5272405"/>
            <a:ext cx="536575" cy="501015"/>
          </a:xfrm>
          <a:prstGeom prst="roundRect">
            <a:avLst/>
          </a:prstGeom>
          <a:noFill/>
          <a:ln w="25400">
            <a:solidFill>
              <a:srgbClr val="A2633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bg2">
                  <a:lumMod val="25000"/>
                </a:schemeClr>
              </a:solidFill>
              <a:effectLst/>
              <a:uLnTx/>
              <a:uFillTx/>
              <a:cs typeface="+mn-ea"/>
              <a:sym typeface="+mn-lt"/>
            </a:endParaRPr>
          </a:p>
        </p:txBody>
      </p:sp>
      <p:sp>
        <p:nvSpPr>
          <p:cNvPr id="7" name="文本框 6"/>
          <p:cNvSpPr txBox="1"/>
          <p:nvPr/>
        </p:nvSpPr>
        <p:spPr>
          <a:xfrm>
            <a:off x="3133090" y="5337175"/>
            <a:ext cx="8151495" cy="398780"/>
          </a:xfrm>
          <a:prstGeom prst="rect">
            <a:avLst/>
          </a:prstGeom>
          <a:noFill/>
        </p:spPr>
        <p:txBody>
          <a:bodyPr wrap="square" rtlCol="0">
            <a:spAutoFit/>
          </a:bodyPr>
          <a:p>
            <a:r>
              <a:rPr lang="zh-CN" altLang="en-US" sz="2000" b="1" noProof="0" dirty="0">
                <a:ln>
                  <a:noFill/>
                </a:ln>
                <a:solidFill>
                  <a:schemeClr val="bg2">
                    <a:lumMod val="25000"/>
                  </a:schemeClr>
                </a:solidFill>
                <a:effectLst/>
                <a:uLnTx/>
                <a:uFillTx/>
                <a:cs typeface="+mn-ea"/>
              </a:rPr>
              <a:t>视图与控制器间的过于紧密的连接并且降低了视图对模型数据的访问</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14" grpId="0" animBg="1"/>
      <p:bldP spid="22" grpId="0"/>
      <p:bldP spid="15" grpId="0" animBg="1"/>
      <p:bldP spid="2" grpId="0"/>
      <p:bldP spid="3" grpId="0" animBg="1"/>
      <p:bldP spid="4" grpId="0"/>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2647458" y="1520853"/>
            <a:ext cx="6897084"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7200" spc="800" dirty="0">
                <a:gradFill>
                  <a:gsLst>
                    <a:gs pos="0">
                      <a:srgbClr val="4D7F89"/>
                    </a:gs>
                    <a:gs pos="100000">
                      <a:srgbClr val="A2633C"/>
                    </a:gs>
                  </a:gsLst>
                  <a:lin ang="0" scaled="0"/>
                </a:gradFill>
                <a:cs typeface="+mn-ea"/>
                <a:sym typeface="+mn-lt"/>
              </a:rPr>
              <a:t>分包</a:t>
            </a:r>
            <a:endParaRPr lang="zh-CN" altLang="en-US" sz="7200" spc="800" dirty="0">
              <a:gradFill>
                <a:gsLst>
                  <a:gs pos="0">
                    <a:srgbClr val="4D7F89"/>
                  </a:gs>
                  <a:gs pos="100000">
                    <a:srgbClr val="A2633C"/>
                  </a:gs>
                </a:gsLst>
                <a:lin ang="0" scaled="0"/>
              </a:gradFill>
              <a:cs typeface="+mn-ea"/>
              <a:sym typeface="+mn-lt"/>
            </a:endParaRPr>
          </a:p>
        </p:txBody>
      </p:sp>
      <p:sp>
        <p:nvSpPr>
          <p:cNvPr id="5" name="稻壳儿_答辩小姐姐作品_4"/>
          <p:cNvSpPr txBox="1"/>
          <p:nvPr/>
        </p:nvSpPr>
        <p:spPr>
          <a:xfrm>
            <a:off x="1153992" y="320524"/>
            <a:ext cx="1493466" cy="132343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02</a:t>
            </a:r>
            <a:endParaRPr lang="zh-CN" altLang="en-US" sz="8000" dirty="0">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5:prstTrans prst="airplan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稻壳儿_答辩小姐姐作品_2"/>
          <p:cNvSpPr/>
          <p:nvPr/>
        </p:nvSpPr>
        <p:spPr>
          <a:xfrm>
            <a:off x="745110" y="1631817"/>
            <a:ext cx="689872" cy="689872"/>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稻壳儿_答辩小姐姐作品_3"/>
          <p:cNvSpPr/>
          <p:nvPr/>
        </p:nvSpPr>
        <p:spPr>
          <a:xfrm>
            <a:off x="745745" y="4042084"/>
            <a:ext cx="689872" cy="689872"/>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稻壳儿_答辩小姐姐作品_4"/>
          <p:cNvSpPr/>
          <p:nvPr/>
        </p:nvSpPr>
        <p:spPr>
          <a:xfrm>
            <a:off x="7779927" y="1526214"/>
            <a:ext cx="689872" cy="689872"/>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稻壳儿_答辩小姐姐作品_5"/>
          <p:cNvSpPr/>
          <p:nvPr/>
        </p:nvSpPr>
        <p:spPr>
          <a:xfrm>
            <a:off x="4422047" y="1624710"/>
            <a:ext cx="689872" cy="689872"/>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稻壳儿_答辩小姐姐作品_6"/>
          <p:cNvSpPr/>
          <p:nvPr/>
        </p:nvSpPr>
        <p:spPr>
          <a:xfrm>
            <a:off x="1520869" y="2353395"/>
            <a:ext cx="3525836" cy="4140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dirty="0">
                <a:solidFill>
                  <a:schemeClr val="tx1">
                    <a:lumMod val="65000"/>
                    <a:lumOff val="35000"/>
                  </a:schemeClr>
                </a:solidFill>
                <a:cs typeface="+mn-ea"/>
                <a:sym typeface="+mn-lt"/>
              </a:rPr>
              <a:t>用来显示数据和接收用户数据</a:t>
            </a:r>
            <a:endParaRPr lang="zh-CN" altLang="en-US" sz="1400" dirty="0">
              <a:solidFill>
                <a:schemeClr val="tx1">
                  <a:lumMod val="65000"/>
                  <a:lumOff val="35000"/>
                </a:schemeClr>
              </a:solidFill>
              <a:cs typeface="+mn-ea"/>
              <a:sym typeface="+mn-lt"/>
            </a:endParaRPr>
          </a:p>
        </p:txBody>
      </p:sp>
      <p:sp>
        <p:nvSpPr>
          <p:cNvPr id="5" name="稻壳儿_答辩小姐姐作品_7"/>
          <p:cNvSpPr/>
          <p:nvPr/>
        </p:nvSpPr>
        <p:spPr>
          <a:xfrm>
            <a:off x="1532890" y="1770380"/>
            <a:ext cx="203517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defTabSz="457200" eaLnBrk="1" hangingPunct="1">
              <a:lnSpc>
                <a:spcPct val="100000"/>
              </a:lnSpc>
              <a:spcBef>
                <a:spcPct val="0"/>
              </a:spcBef>
              <a:buFontTx/>
              <a:buNone/>
            </a:pPr>
            <a:r>
              <a:rPr lang="zh-CN" altLang="en-US" sz="2000" dirty="0">
                <a:solidFill>
                  <a:schemeClr val="tx1">
                    <a:lumMod val="75000"/>
                    <a:lumOff val="25000"/>
                  </a:schemeClr>
                </a:solidFill>
                <a:cs typeface="+mn-ea"/>
                <a:sym typeface="+mn-lt"/>
              </a:rPr>
              <a:t>controller控制层</a:t>
            </a:r>
            <a:endParaRPr lang="zh-CN" altLang="en-US" sz="2000" dirty="0">
              <a:solidFill>
                <a:schemeClr val="tx1">
                  <a:lumMod val="75000"/>
                  <a:lumOff val="25000"/>
                </a:schemeClr>
              </a:solidFill>
              <a:cs typeface="+mn-ea"/>
              <a:sym typeface="+mn-lt"/>
            </a:endParaRPr>
          </a:p>
        </p:txBody>
      </p:sp>
      <p:sp>
        <p:nvSpPr>
          <p:cNvPr id="10" name="稻壳儿_答辩小姐姐作品_8"/>
          <p:cNvSpPr/>
          <p:nvPr/>
        </p:nvSpPr>
        <p:spPr>
          <a:xfrm>
            <a:off x="1680889" y="4731960"/>
            <a:ext cx="3525836" cy="4140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dirty="0">
                <a:solidFill>
                  <a:schemeClr val="tx1">
                    <a:lumMod val="65000"/>
                    <a:lumOff val="35000"/>
                  </a:schemeClr>
                </a:solidFill>
                <a:cs typeface="+mn-ea"/>
                <a:sym typeface="+mn-lt"/>
              </a:rPr>
              <a:t>用来创建数据库表对应的实体</a:t>
            </a:r>
            <a:r>
              <a:rPr lang="zh-CN" altLang="en-US" sz="1400" dirty="0">
                <a:solidFill>
                  <a:schemeClr val="tx1">
                    <a:lumMod val="65000"/>
                    <a:lumOff val="35000"/>
                  </a:schemeClr>
                </a:solidFill>
                <a:cs typeface="+mn-ea"/>
                <a:sym typeface="+mn-lt"/>
              </a:rPr>
              <a:t>类</a:t>
            </a:r>
            <a:endParaRPr lang="zh-CN" altLang="en-US" sz="1400" dirty="0">
              <a:solidFill>
                <a:schemeClr val="tx1">
                  <a:lumMod val="65000"/>
                  <a:lumOff val="35000"/>
                </a:schemeClr>
              </a:solidFill>
              <a:cs typeface="+mn-ea"/>
              <a:sym typeface="+mn-lt"/>
            </a:endParaRPr>
          </a:p>
        </p:txBody>
      </p:sp>
      <p:sp>
        <p:nvSpPr>
          <p:cNvPr id="11" name="稻壳儿_答辩小姐姐作品_9"/>
          <p:cNvSpPr/>
          <p:nvPr/>
        </p:nvSpPr>
        <p:spPr>
          <a:xfrm>
            <a:off x="1680845" y="4147820"/>
            <a:ext cx="159321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defTabSz="457200" eaLnBrk="1" hangingPunct="1">
              <a:lnSpc>
                <a:spcPct val="100000"/>
              </a:lnSpc>
              <a:spcBef>
                <a:spcPct val="0"/>
              </a:spcBef>
              <a:buFontTx/>
              <a:buNone/>
            </a:pPr>
            <a:r>
              <a:rPr lang="zh-CN" altLang="en-US" sz="2000" dirty="0">
                <a:solidFill>
                  <a:schemeClr val="tx1">
                    <a:lumMod val="75000"/>
                    <a:lumOff val="25000"/>
                  </a:schemeClr>
                </a:solidFill>
                <a:cs typeface="+mn-ea"/>
                <a:sym typeface="+mn-lt"/>
              </a:rPr>
              <a:t>entity实体层</a:t>
            </a:r>
            <a:endParaRPr lang="zh-CN" altLang="en-US" sz="2000" dirty="0">
              <a:solidFill>
                <a:schemeClr val="tx1">
                  <a:lumMod val="75000"/>
                  <a:lumOff val="25000"/>
                </a:schemeClr>
              </a:solidFill>
              <a:cs typeface="+mn-ea"/>
              <a:sym typeface="+mn-lt"/>
            </a:endParaRPr>
          </a:p>
        </p:txBody>
      </p:sp>
      <p:pic>
        <p:nvPicPr>
          <p:cNvPr id="7" name="稻壳儿_答辩小姐姐作品_10" descr="调色板"/>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51531" y="4147926"/>
            <a:ext cx="477030" cy="477030"/>
          </a:xfrm>
          <a:prstGeom prst="rect">
            <a:avLst/>
          </a:prstGeom>
        </p:spPr>
      </p:pic>
      <p:sp>
        <p:nvSpPr>
          <p:cNvPr id="21" name="稻壳儿_答辩小姐姐作品_11"/>
          <p:cNvSpPr/>
          <p:nvPr/>
        </p:nvSpPr>
        <p:spPr>
          <a:xfrm>
            <a:off x="5111438" y="2353395"/>
            <a:ext cx="3525836" cy="4140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dirty="0">
                <a:solidFill>
                  <a:schemeClr val="tx1">
                    <a:lumMod val="65000"/>
                    <a:lumOff val="35000"/>
                  </a:schemeClr>
                </a:solidFill>
                <a:cs typeface="+mn-ea"/>
                <a:sym typeface="+mn-lt"/>
              </a:rPr>
              <a:t>用于</a:t>
            </a:r>
            <a:r>
              <a:rPr lang="zh-CN" altLang="en-US" sz="1400" dirty="0">
                <a:solidFill>
                  <a:schemeClr val="tx1">
                    <a:lumMod val="65000"/>
                    <a:lumOff val="35000"/>
                  </a:schemeClr>
                </a:solidFill>
                <a:cs typeface="+mn-ea"/>
                <a:sym typeface="+mn-lt"/>
              </a:rPr>
              <a:t>处理业务逻辑</a:t>
            </a:r>
            <a:endParaRPr lang="zh-CN" altLang="en-US" sz="1400" dirty="0">
              <a:solidFill>
                <a:schemeClr val="tx1">
                  <a:lumMod val="65000"/>
                  <a:lumOff val="35000"/>
                </a:schemeClr>
              </a:solidFill>
              <a:cs typeface="+mn-ea"/>
              <a:sym typeface="+mn-lt"/>
            </a:endParaRPr>
          </a:p>
        </p:txBody>
      </p:sp>
      <p:sp>
        <p:nvSpPr>
          <p:cNvPr id="22" name="稻壳儿_答辩小姐姐作品_12"/>
          <p:cNvSpPr/>
          <p:nvPr/>
        </p:nvSpPr>
        <p:spPr>
          <a:xfrm>
            <a:off x="5198110" y="1777365"/>
            <a:ext cx="186118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defTabSz="457200" eaLnBrk="1" hangingPunct="1">
              <a:lnSpc>
                <a:spcPct val="100000"/>
              </a:lnSpc>
              <a:spcBef>
                <a:spcPct val="0"/>
              </a:spcBef>
              <a:buFontTx/>
              <a:buNone/>
            </a:pPr>
            <a:r>
              <a:rPr lang="zh-CN" altLang="en-US" sz="2000" dirty="0">
                <a:solidFill>
                  <a:schemeClr val="tx1">
                    <a:lumMod val="75000"/>
                    <a:lumOff val="25000"/>
                  </a:schemeClr>
                </a:solidFill>
                <a:cs typeface="+mn-ea"/>
                <a:sym typeface="+mn-lt"/>
              </a:rPr>
              <a:t>service服务层</a:t>
            </a:r>
            <a:endParaRPr lang="zh-CN" altLang="en-US" sz="2000" dirty="0">
              <a:solidFill>
                <a:schemeClr val="tx1">
                  <a:lumMod val="75000"/>
                  <a:lumOff val="25000"/>
                </a:schemeClr>
              </a:solidFill>
              <a:cs typeface="+mn-ea"/>
              <a:sym typeface="+mn-lt"/>
            </a:endParaRPr>
          </a:p>
        </p:txBody>
      </p:sp>
      <p:sp>
        <p:nvSpPr>
          <p:cNvPr id="23" name="稻壳儿_答辩小姐姐作品_13"/>
          <p:cNvSpPr/>
          <p:nvPr/>
        </p:nvSpPr>
        <p:spPr>
          <a:xfrm>
            <a:off x="8636958" y="2314515"/>
            <a:ext cx="3525836" cy="4140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400" dirty="0">
                <a:solidFill>
                  <a:schemeClr val="tx1">
                    <a:lumMod val="65000"/>
                    <a:lumOff val="35000"/>
                  </a:schemeClr>
                </a:solidFill>
                <a:cs typeface="+mn-ea"/>
                <a:sym typeface="+mn-lt"/>
              </a:rPr>
              <a:t>用于</a:t>
            </a:r>
            <a:r>
              <a:rPr lang="zh-CN" altLang="en-US" sz="1400" dirty="0">
                <a:solidFill>
                  <a:schemeClr val="tx1">
                    <a:lumMod val="65000"/>
                    <a:lumOff val="35000"/>
                  </a:schemeClr>
                </a:solidFill>
                <a:cs typeface="+mn-ea"/>
                <a:sym typeface="+mn-lt"/>
              </a:rPr>
              <a:t>操作数据库</a:t>
            </a:r>
            <a:endParaRPr lang="zh-CN" altLang="en-US" sz="1400" dirty="0">
              <a:solidFill>
                <a:schemeClr val="tx1">
                  <a:lumMod val="65000"/>
                  <a:lumOff val="35000"/>
                </a:schemeClr>
              </a:solidFill>
              <a:cs typeface="+mn-ea"/>
              <a:sym typeface="+mn-lt"/>
            </a:endParaRPr>
          </a:p>
        </p:txBody>
      </p:sp>
      <p:sp>
        <p:nvSpPr>
          <p:cNvPr id="24" name="稻壳儿_答辩小姐姐作品_14"/>
          <p:cNvSpPr/>
          <p:nvPr/>
        </p:nvSpPr>
        <p:spPr>
          <a:xfrm>
            <a:off x="8637270" y="1671320"/>
            <a:ext cx="203136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defTabSz="457200" eaLnBrk="1" hangingPunct="1">
              <a:lnSpc>
                <a:spcPct val="100000"/>
              </a:lnSpc>
              <a:spcBef>
                <a:spcPct val="0"/>
              </a:spcBef>
              <a:buFontTx/>
              <a:buNone/>
            </a:pPr>
            <a:r>
              <a:rPr lang="zh-CN" altLang="en-US" sz="2000" dirty="0">
                <a:solidFill>
                  <a:schemeClr val="tx1">
                    <a:lumMod val="75000"/>
                    <a:lumOff val="25000"/>
                  </a:schemeClr>
                </a:solidFill>
                <a:cs typeface="+mn-ea"/>
                <a:sym typeface="+mn-lt"/>
              </a:rPr>
              <a:t>dao数据交互层</a:t>
            </a:r>
            <a:endParaRPr lang="zh-CN" altLang="en-US" sz="2000" dirty="0">
              <a:solidFill>
                <a:schemeClr val="tx1">
                  <a:lumMod val="75000"/>
                  <a:lumOff val="25000"/>
                </a:schemeClr>
              </a:solidFill>
              <a:cs typeface="+mn-ea"/>
              <a:sym typeface="+mn-lt"/>
            </a:endParaRPr>
          </a:p>
        </p:txBody>
      </p:sp>
      <p:pic>
        <p:nvPicPr>
          <p:cNvPr id="26" name="稻壳儿_答辩小姐姐作品_15" descr="调色板"/>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51531" y="1731690"/>
            <a:ext cx="477030" cy="477030"/>
          </a:xfrm>
          <a:prstGeom prst="rect">
            <a:avLst/>
          </a:prstGeom>
        </p:spPr>
      </p:pic>
      <p:pic>
        <p:nvPicPr>
          <p:cNvPr id="27" name="稻壳儿_答辩小姐姐作品_16" descr="调色板"/>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4528468" y="1738238"/>
            <a:ext cx="477030" cy="477030"/>
          </a:xfrm>
          <a:prstGeom prst="rect">
            <a:avLst/>
          </a:prstGeom>
        </p:spPr>
      </p:pic>
      <p:pic>
        <p:nvPicPr>
          <p:cNvPr id="28" name="稻壳儿_答辩小姐姐作品_17" descr="调色板"/>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885889" y="1632691"/>
            <a:ext cx="477030" cy="477030"/>
          </a:xfrm>
          <a:prstGeom prst="rect">
            <a:avLst/>
          </a:prstGeom>
        </p:spPr>
      </p:pic>
      <p:grpSp>
        <p:nvGrpSpPr>
          <p:cNvPr id="9" name="稻壳儿_答辩小姐姐作品_18"/>
          <p:cNvGrpSpPr/>
          <p:nvPr/>
        </p:nvGrpSpPr>
        <p:grpSpPr>
          <a:xfrm>
            <a:off x="4058860" y="713910"/>
            <a:ext cx="4074281" cy="460375"/>
            <a:chOff x="3866082" y="713910"/>
            <a:chExt cx="4074281" cy="460375"/>
          </a:xfrm>
        </p:grpSpPr>
        <p:cxnSp>
          <p:nvCxnSpPr>
            <p:cNvPr id="3" name="直接连接符 2"/>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514417" y="713910"/>
              <a:ext cx="2962275"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2400" spc="300" dirty="0">
                  <a:latin typeface="+mn-lt"/>
                  <a:ea typeface="+mn-ea"/>
                  <a:cs typeface="+mn-ea"/>
                  <a:sym typeface="+mn-lt"/>
                </a:rPr>
                <a:t>javaweb</a:t>
              </a:r>
              <a:r>
                <a:rPr lang="zh-CN" altLang="en-US" sz="2400" spc="300" dirty="0">
                  <a:latin typeface="+mn-lt"/>
                  <a:ea typeface="+mn-ea"/>
                  <a:cs typeface="+mn-ea"/>
                  <a:sym typeface="+mn-lt"/>
                </a:rPr>
                <a:t>项目</a:t>
              </a:r>
              <a:r>
                <a:rPr lang="zh-CN" altLang="en-US" sz="2400" spc="300" dirty="0">
                  <a:latin typeface="+mn-lt"/>
                  <a:ea typeface="+mn-ea"/>
                  <a:cs typeface="+mn-ea"/>
                  <a:sym typeface="+mn-lt"/>
                </a:rPr>
                <a:t>分包</a:t>
              </a:r>
              <a:endParaRPr lang="zh-CN" altLang="en-US" sz="2400" spc="300" dirty="0">
                <a:latin typeface="+mn-lt"/>
                <a:ea typeface="+mn-ea"/>
                <a:cs typeface="+mn-ea"/>
                <a:sym typeface="+mn-lt"/>
              </a:endParaRPr>
            </a:p>
          </p:txBody>
        </p:sp>
      </p:grpSp>
      <p:sp>
        <p:nvSpPr>
          <p:cNvPr id="12" name="稻壳儿_答辩小姐姐作品_5"/>
          <p:cNvSpPr/>
          <p:nvPr/>
        </p:nvSpPr>
        <p:spPr>
          <a:xfrm>
            <a:off x="7833267" y="4035170"/>
            <a:ext cx="689872" cy="689872"/>
          </a:xfrm>
          <a:prstGeom prst="ellipse">
            <a:avLst/>
          </a:prstGeom>
          <a:solidFill>
            <a:srgbClr val="A26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3" name="稻壳儿_答辩小姐姐作品_4"/>
          <p:cNvSpPr/>
          <p:nvPr/>
        </p:nvSpPr>
        <p:spPr>
          <a:xfrm>
            <a:off x="4422047" y="4043354"/>
            <a:ext cx="689872" cy="689872"/>
          </a:xfrm>
          <a:prstGeom prst="ellipse">
            <a:avLst/>
          </a:prstGeom>
          <a:solidFill>
            <a:srgbClr val="4D7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14" name="稻壳儿_答辩小姐姐作品_16" descr="调色板"/>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4528468" y="4148063"/>
            <a:ext cx="477030" cy="477030"/>
          </a:xfrm>
          <a:prstGeom prst="rect">
            <a:avLst/>
          </a:prstGeom>
        </p:spPr>
      </p:pic>
      <p:pic>
        <p:nvPicPr>
          <p:cNvPr id="15" name="稻壳儿_答辩小姐姐作品_16" descr="调色板"/>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939688" y="4149333"/>
            <a:ext cx="477030" cy="477030"/>
          </a:xfrm>
          <a:prstGeom prst="rect">
            <a:avLst/>
          </a:prstGeom>
        </p:spPr>
      </p:pic>
      <p:sp>
        <p:nvSpPr>
          <p:cNvPr id="16" name="文本框 15"/>
          <p:cNvSpPr txBox="1"/>
          <p:nvPr/>
        </p:nvSpPr>
        <p:spPr>
          <a:xfrm>
            <a:off x="5240020" y="4196080"/>
            <a:ext cx="1574165" cy="368300"/>
          </a:xfrm>
          <a:prstGeom prst="rect">
            <a:avLst/>
          </a:prstGeom>
          <a:noFill/>
        </p:spPr>
        <p:txBody>
          <a:bodyPr wrap="square" rtlCol="0">
            <a:spAutoFit/>
          </a:bodyPr>
          <a:p>
            <a:r>
              <a:rPr lang="en-US" altLang="zh-CN"/>
              <a:t>util</a:t>
            </a:r>
            <a:r>
              <a:rPr lang="zh-CN" altLang="en-US"/>
              <a:t>工具类</a:t>
            </a:r>
            <a:endParaRPr lang="zh-CN" altLang="en-US"/>
          </a:p>
        </p:txBody>
      </p:sp>
      <p:sp>
        <p:nvSpPr>
          <p:cNvPr id="25" name="文本框 24"/>
          <p:cNvSpPr txBox="1"/>
          <p:nvPr/>
        </p:nvSpPr>
        <p:spPr>
          <a:xfrm>
            <a:off x="5198110" y="4789805"/>
            <a:ext cx="2620010" cy="306705"/>
          </a:xfrm>
          <a:prstGeom prst="rect">
            <a:avLst/>
          </a:prstGeom>
          <a:noFill/>
        </p:spPr>
        <p:txBody>
          <a:bodyPr wrap="square" rtlCol="0">
            <a:spAutoFit/>
          </a:bodyPr>
          <a:p>
            <a:r>
              <a:rPr lang="zh-CN" altLang="en-US" sz="1400" dirty="0">
                <a:solidFill>
                  <a:schemeClr val="tx1">
                    <a:lumMod val="65000"/>
                    <a:lumOff val="35000"/>
                  </a:schemeClr>
                </a:solidFill>
                <a:cs typeface="+mn-ea"/>
              </a:rPr>
              <a:t>用来创建自己的工具类</a:t>
            </a:r>
            <a:endParaRPr lang="zh-CN" altLang="en-US" sz="1400" dirty="0">
              <a:solidFill>
                <a:schemeClr val="tx1">
                  <a:lumMod val="65000"/>
                  <a:lumOff val="35000"/>
                </a:schemeClr>
              </a:solidFill>
              <a:cs typeface="+mn-ea"/>
            </a:endParaRPr>
          </a:p>
        </p:txBody>
      </p:sp>
      <p:sp>
        <p:nvSpPr>
          <p:cNvPr id="30" name="文本框 29"/>
          <p:cNvSpPr txBox="1"/>
          <p:nvPr/>
        </p:nvSpPr>
        <p:spPr>
          <a:xfrm>
            <a:off x="8692515" y="4234180"/>
            <a:ext cx="2297430" cy="368300"/>
          </a:xfrm>
          <a:prstGeom prst="rect">
            <a:avLst/>
          </a:prstGeom>
          <a:noFill/>
        </p:spPr>
        <p:txBody>
          <a:bodyPr wrap="square" rtlCol="0">
            <a:spAutoFit/>
          </a:bodyPr>
          <a:p>
            <a:r>
              <a:rPr lang="zh-CN" altLang="en-US"/>
              <a:t>model自定义实体层</a:t>
            </a:r>
            <a:endParaRPr lang="zh-CN" altLang="en-US"/>
          </a:p>
        </p:txBody>
      </p:sp>
      <p:sp>
        <p:nvSpPr>
          <p:cNvPr id="31" name="文本框 30"/>
          <p:cNvSpPr txBox="1"/>
          <p:nvPr/>
        </p:nvSpPr>
        <p:spPr>
          <a:xfrm>
            <a:off x="8624570" y="4789805"/>
            <a:ext cx="2798445" cy="521970"/>
          </a:xfrm>
          <a:prstGeom prst="rect">
            <a:avLst/>
          </a:prstGeom>
          <a:noFill/>
        </p:spPr>
        <p:txBody>
          <a:bodyPr wrap="square" rtlCol="0">
            <a:spAutoFit/>
          </a:bodyPr>
          <a:p>
            <a:r>
              <a:rPr lang="zh-CN" altLang="en-US" sz="1400" dirty="0">
                <a:solidFill>
                  <a:schemeClr val="tx1">
                    <a:lumMod val="65000"/>
                    <a:lumOff val="35000"/>
                  </a:schemeClr>
                </a:solidFill>
                <a:cs typeface="+mn-ea"/>
              </a:rPr>
              <a:t>用来创建一些查询条件的实体model和分页的实体</a:t>
            </a:r>
            <a:endParaRPr lang="zh-CN" altLang="en-US" sz="1400" dirty="0">
              <a:solidFill>
                <a:schemeClr val="tx1">
                  <a:lumMod val="65000"/>
                  <a:lumOff val="35000"/>
                </a:schemeClr>
              </a:solidFill>
              <a:cs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plus(in)">
                                      <p:cBhvr>
                                        <p:cTn id="7" dur="2000"/>
                                        <p:tgtEl>
                                          <p:spTgt spid="17"/>
                                        </p:tgtEl>
                                      </p:cBhvr>
                                    </p:animEffect>
                                  </p:childTnLst>
                                </p:cTn>
                              </p:par>
                              <p:par>
                                <p:cTn id="8" presetID="13" presetClass="entr" presetSubtype="16"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plus(in)">
                                      <p:cBhvr>
                                        <p:cTn id="10" dur="2000"/>
                                        <p:tgtEl>
                                          <p:spTgt spid="26"/>
                                        </p:tgtEl>
                                      </p:cBhvr>
                                    </p:animEffect>
                                  </p:childTnLst>
                                </p:cTn>
                              </p:par>
                              <p:par>
                                <p:cTn id="11" presetID="13"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plus(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80">
                                          <p:stCondLst>
                                            <p:cond delay="0"/>
                                          </p:stCondLst>
                                        </p:cTn>
                                        <p:tgtEl>
                                          <p:spTgt spid="4"/>
                                        </p:tgtEl>
                                      </p:cBhvr>
                                    </p:animEffect>
                                    <p:anim calcmode="lin" valueType="num">
                                      <p:cBhvr>
                                        <p:cTn id="19"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4" dur="26">
                                          <p:stCondLst>
                                            <p:cond delay="650"/>
                                          </p:stCondLst>
                                        </p:cTn>
                                        <p:tgtEl>
                                          <p:spTgt spid="4"/>
                                        </p:tgtEl>
                                      </p:cBhvr>
                                      <p:to x="100000" y="60000"/>
                                    </p:animScale>
                                    <p:animScale>
                                      <p:cBhvr>
                                        <p:cTn id="25" dur="166" decel="50000">
                                          <p:stCondLst>
                                            <p:cond delay="676"/>
                                          </p:stCondLst>
                                        </p:cTn>
                                        <p:tgtEl>
                                          <p:spTgt spid="4"/>
                                        </p:tgtEl>
                                      </p:cBhvr>
                                      <p:to x="100000" y="100000"/>
                                    </p:animScale>
                                    <p:animScale>
                                      <p:cBhvr>
                                        <p:cTn id="26" dur="26">
                                          <p:stCondLst>
                                            <p:cond delay="1312"/>
                                          </p:stCondLst>
                                        </p:cTn>
                                        <p:tgtEl>
                                          <p:spTgt spid="4"/>
                                        </p:tgtEl>
                                      </p:cBhvr>
                                      <p:to x="100000" y="80000"/>
                                    </p:animScale>
                                    <p:animScale>
                                      <p:cBhvr>
                                        <p:cTn id="27" dur="166" decel="50000">
                                          <p:stCondLst>
                                            <p:cond delay="1338"/>
                                          </p:stCondLst>
                                        </p:cTn>
                                        <p:tgtEl>
                                          <p:spTgt spid="4"/>
                                        </p:tgtEl>
                                      </p:cBhvr>
                                      <p:to x="100000" y="100000"/>
                                    </p:animScale>
                                    <p:animScale>
                                      <p:cBhvr>
                                        <p:cTn id="28" dur="26">
                                          <p:stCondLst>
                                            <p:cond delay="1642"/>
                                          </p:stCondLst>
                                        </p:cTn>
                                        <p:tgtEl>
                                          <p:spTgt spid="4"/>
                                        </p:tgtEl>
                                      </p:cBhvr>
                                      <p:to x="100000" y="90000"/>
                                    </p:animScale>
                                    <p:animScale>
                                      <p:cBhvr>
                                        <p:cTn id="29" dur="166" decel="50000">
                                          <p:stCondLst>
                                            <p:cond delay="1668"/>
                                          </p:stCondLst>
                                        </p:cTn>
                                        <p:tgtEl>
                                          <p:spTgt spid="4"/>
                                        </p:tgtEl>
                                      </p:cBhvr>
                                      <p:to x="100000" y="100000"/>
                                    </p:animScale>
                                    <p:animScale>
                                      <p:cBhvr>
                                        <p:cTn id="30" dur="26">
                                          <p:stCondLst>
                                            <p:cond delay="1808"/>
                                          </p:stCondLst>
                                        </p:cTn>
                                        <p:tgtEl>
                                          <p:spTgt spid="4"/>
                                        </p:tgtEl>
                                      </p:cBhvr>
                                      <p:to x="100000" y="95000"/>
                                    </p:animScale>
                                    <p:animScale>
                                      <p:cBhvr>
                                        <p:cTn id="31" dur="166" decel="50000">
                                          <p:stCondLst>
                                            <p:cond delay="1834"/>
                                          </p:stCondLst>
                                        </p:cTn>
                                        <p:tgtEl>
                                          <p:spTgt spid="4"/>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13" presetClass="entr" presetSubtype="16"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plus(in)">
                                      <p:cBhvr>
                                        <p:cTn id="36" dur="2000"/>
                                        <p:tgtEl>
                                          <p:spTgt spid="20"/>
                                        </p:tgtEl>
                                      </p:cBhvr>
                                    </p:animEffect>
                                  </p:childTnLst>
                                </p:cTn>
                              </p:par>
                              <p:par>
                                <p:cTn id="37" presetID="13" presetClass="entr" presetSubtype="16"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plus(in)">
                                      <p:cBhvr>
                                        <p:cTn id="39" dur="20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down)">
                                      <p:cBhvr>
                                        <p:cTn id="44" dur="580">
                                          <p:stCondLst>
                                            <p:cond delay="0"/>
                                          </p:stCondLst>
                                        </p:cTn>
                                        <p:tgtEl>
                                          <p:spTgt spid="21"/>
                                        </p:tgtEl>
                                      </p:cBhvr>
                                    </p:animEffect>
                                    <p:anim calcmode="lin" valueType="num">
                                      <p:cBhvr>
                                        <p:cTn id="45"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50" dur="26">
                                          <p:stCondLst>
                                            <p:cond delay="650"/>
                                          </p:stCondLst>
                                        </p:cTn>
                                        <p:tgtEl>
                                          <p:spTgt spid="21"/>
                                        </p:tgtEl>
                                      </p:cBhvr>
                                      <p:to x="100000" y="60000"/>
                                    </p:animScale>
                                    <p:animScale>
                                      <p:cBhvr>
                                        <p:cTn id="51" dur="166" decel="50000">
                                          <p:stCondLst>
                                            <p:cond delay="676"/>
                                          </p:stCondLst>
                                        </p:cTn>
                                        <p:tgtEl>
                                          <p:spTgt spid="21"/>
                                        </p:tgtEl>
                                      </p:cBhvr>
                                      <p:to x="100000" y="100000"/>
                                    </p:animScale>
                                    <p:animScale>
                                      <p:cBhvr>
                                        <p:cTn id="52" dur="26">
                                          <p:stCondLst>
                                            <p:cond delay="1312"/>
                                          </p:stCondLst>
                                        </p:cTn>
                                        <p:tgtEl>
                                          <p:spTgt spid="21"/>
                                        </p:tgtEl>
                                      </p:cBhvr>
                                      <p:to x="100000" y="80000"/>
                                    </p:animScale>
                                    <p:animScale>
                                      <p:cBhvr>
                                        <p:cTn id="53" dur="166" decel="50000">
                                          <p:stCondLst>
                                            <p:cond delay="1338"/>
                                          </p:stCondLst>
                                        </p:cTn>
                                        <p:tgtEl>
                                          <p:spTgt spid="21"/>
                                        </p:tgtEl>
                                      </p:cBhvr>
                                      <p:to x="100000" y="100000"/>
                                    </p:animScale>
                                    <p:animScale>
                                      <p:cBhvr>
                                        <p:cTn id="54" dur="26">
                                          <p:stCondLst>
                                            <p:cond delay="1642"/>
                                          </p:stCondLst>
                                        </p:cTn>
                                        <p:tgtEl>
                                          <p:spTgt spid="21"/>
                                        </p:tgtEl>
                                      </p:cBhvr>
                                      <p:to x="100000" y="90000"/>
                                    </p:animScale>
                                    <p:animScale>
                                      <p:cBhvr>
                                        <p:cTn id="55" dur="166" decel="50000">
                                          <p:stCondLst>
                                            <p:cond delay="1668"/>
                                          </p:stCondLst>
                                        </p:cTn>
                                        <p:tgtEl>
                                          <p:spTgt spid="21"/>
                                        </p:tgtEl>
                                      </p:cBhvr>
                                      <p:to x="100000" y="100000"/>
                                    </p:animScale>
                                    <p:animScale>
                                      <p:cBhvr>
                                        <p:cTn id="56" dur="26">
                                          <p:stCondLst>
                                            <p:cond delay="1808"/>
                                          </p:stCondLst>
                                        </p:cTn>
                                        <p:tgtEl>
                                          <p:spTgt spid="21"/>
                                        </p:tgtEl>
                                      </p:cBhvr>
                                      <p:to x="100000" y="95000"/>
                                    </p:animScale>
                                    <p:animScale>
                                      <p:cBhvr>
                                        <p:cTn id="57" dur="166" decel="50000">
                                          <p:stCondLst>
                                            <p:cond delay="1834"/>
                                          </p:stCondLst>
                                        </p:cTn>
                                        <p:tgtEl>
                                          <p:spTgt spid="21"/>
                                        </p:tgtEl>
                                      </p:cBhvr>
                                      <p:to x="100000" y="100000"/>
                                    </p:animScale>
                                  </p:childTnLst>
                                </p:cTn>
                              </p:par>
                            </p:childTnLst>
                          </p:cTn>
                        </p:par>
                      </p:childTnLst>
                    </p:cTn>
                  </p:par>
                  <p:par>
                    <p:cTn id="58" fill="hold">
                      <p:stCondLst>
                        <p:cond delay="indefinite"/>
                      </p:stCondLst>
                      <p:childTnLst>
                        <p:par>
                          <p:cTn id="59" fill="hold">
                            <p:stCondLst>
                              <p:cond delay="0"/>
                            </p:stCondLst>
                            <p:childTnLst>
                              <p:par>
                                <p:cTn id="60" presetID="13" presetClass="entr" presetSubtype="16"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plus(in)">
                                      <p:cBhvr>
                                        <p:cTn id="62" dur="2000"/>
                                        <p:tgtEl>
                                          <p:spTgt spid="19"/>
                                        </p:tgtEl>
                                      </p:cBhvr>
                                    </p:animEffect>
                                  </p:childTnLst>
                                </p:cTn>
                              </p:par>
                              <p:par>
                                <p:cTn id="63" presetID="13" presetClass="entr" presetSubtype="16"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plus(in)">
                                      <p:cBhvr>
                                        <p:cTn id="65" dur="20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down)">
                                      <p:cBhvr>
                                        <p:cTn id="70" dur="580">
                                          <p:stCondLst>
                                            <p:cond delay="0"/>
                                          </p:stCondLst>
                                        </p:cTn>
                                        <p:tgtEl>
                                          <p:spTgt spid="23"/>
                                        </p:tgtEl>
                                      </p:cBhvr>
                                    </p:animEffect>
                                    <p:anim calcmode="lin" valueType="num">
                                      <p:cBhvr>
                                        <p:cTn id="71"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76" dur="26">
                                          <p:stCondLst>
                                            <p:cond delay="650"/>
                                          </p:stCondLst>
                                        </p:cTn>
                                        <p:tgtEl>
                                          <p:spTgt spid="23"/>
                                        </p:tgtEl>
                                      </p:cBhvr>
                                      <p:to x="100000" y="60000"/>
                                    </p:animScale>
                                    <p:animScale>
                                      <p:cBhvr>
                                        <p:cTn id="77" dur="166" decel="50000">
                                          <p:stCondLst>
                                            <p:cond delay="676"/>
                                          </p:stCondLst>
                                        </p:cTn>
                                        <p:tgtEl>
                                          <p:spTgt spid="23"/>
                                        </p:tgtEl>
                                      </p:cBhvr>
                                      <p:to x="100000" y="100000"/>
                                    </p:animScale>
                                    <p:animScale>
                                      <p:cBhvr>
                                        <p:cTn id="78" dur="26">
                                          <p:stCondLst>
                                            <p:cond delay="1312"/>
                                          </p:stCondLst>
                                        </p:cTn>
                                        <p:tgtEl>
                                          <p:spTgt spid="23"/>
                                        </p:tgtEl>
                                      </p:cBhvr>
                                      <p:to x="100000" y="80000"/>
                                    </p:animScale>
                                    <p:animScale>
                                      <p:cBhvr>
                                        <p:cTn id="79" dur="166" decel="50000">
                                          <p:stCondLst>
                                            <p:cond delay="1338"/>
                                          </p:stCondLst>
                                        </p:cTn>
                                        <p:tgtEl>
                                          <p:spTgt spid="23"/>
                                        </p:tgtEl>
                                      </p:cBhvr>
                                      <p:to x="100000" y="100000"/>
                                    </p:animScale>
                                    <p:animScale>
                                      <p:cBhvr>
                                        <p:cTn id="80" dur="26">
                                          <p:stCondLst>
                                            <p:cond delay="1642"/>
                                          </p:stCondLst>
                                        </p:cTn>
                                        <p:tgtEl>
                                          <p:spTgt spid="23"/>
                                        </p:tgtEl>
                                      </p:cBhvr>
                                      <p:to x="100000" y="90000"/>
                                    </p:animScale>
                                    <p:animScale>
                                      <p:cBhvr>
                                        <p:cTn id="81" dur="166" decel="50000">
                                          <p:stCondLst>
                                            <p:cond delay="1668"/>
                                          </p:stCondLst>
                                        </p:cTn>
                                        <p:tgtEl>
                                          <p:spTgt spid="23"/>
                                        </p:tgtEl>
                                      </p:cBhvr>
                                      <p:to x="100000" y="100000"/>
                                    </p:animScale>
                                    <p:animScale>
                                      <p:cBhvr>
                                        <p:cTn id="82" dur="26">
                                          <p:stCondLst>
                                            <p:cond delay="1808"/>
                                          </p:stCondLst>
                                        </p:cTn>
                                        <p:tgtEl>
                                          <p:spTgt spid="23"/>
                                        </p:tgtEl>
                                      </p:cBhvr>
                                      <p:to x="100000" y="95000"/>
                                    </p:animScale>
                                    <p:animScale>
                                      <p:cBhvr>
                                        <p:cTn id="83" dur="166" decel="50000">
                                          <p:stCondLst>
                                            <p:cond delay="1834"/>
                                          </p:stCondLst>
                                        </p:cTn>
                                        <p:tgtEl>
                                          <p:spTgt spid="23"/>
                                        </p:tgtEl>
                                      </p:cBhvr>
                                      <p:to x="100000" y="100000"/>
                                    </p:animScale>
                                  </p:childTnLst>
                                </p:cTn>
                              </p:par>
                            </p:childTnLst>
                          </p:cTn>
                        </p:par>
                      </p:childTnLst>
                    </p:cTn>
                  </p:par>
                  <p:par>
                    <p:cTn id="84" fill="hold">
                      <p:stCondLst>
                        <p:cond delay="indefinite"/>
                      </p:stCondLst>
                      <p:childTnLst>
                        <p:par>
                          <p:cTn id="85" fill="hold">
                            <p:stCondLst>
                              <p:cond delay="0"/>
                            </p:stCondLst>
                            <p:childTnLst>
                              <p:par>
                                <p:cTn id="86" presetID="13" presetClass="entr" presetSubtype="16" fill="hold" grpId="0" nodeType="click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plus(in)">
                                      <p:cBhvr>
                                        <p:cTn id="88" dur="2000"/>
                                        <p:tgtEl>
                                          <p:spTgt spid="18"/>
                                        </p:tgtEl>
                                      </p:cBhvr>
                                    </p:animEffect>
                                  </p:childTnLst>
                                </p:cTn>
                              </p:par>
                              <p:par>
                                <p:cTn id="89" presetID="13"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plus(in)">
                                      <p:cBhvr>
                                        <p:cTn id="91" dur="2000"/>
                                        <p:tgtEl>
                                          <p:spTgt spid="11"/>
                                        </p:tgtEl>
                                      </p:cBhvr>
                                    </p:animEffect>
                                  </p:childTnLst>
                                </p:cTn>
                              </p:par>
                            </p:childTnLst>
                          </p:cTn>
                        </p:par>
                      </p:childTnLst>
                    </p:cTn>
                  </p:par>
                  <p:par>
                    <p:cTn id="92" fill="hold">
                      <p:stCondLst>
                        <p:cond delay="indefinite"/>
                      </p:stCondLst>
                      <p:childTnLst>
                        <p:par>
                          <p:cTn id="93" fill="hold">
                            <p:stCondLst>
                              <p:cond delay="0"/>
                            </p:stCondLst>
                            <p:childTnLst>
                              <p:par>
                                <p:cTn id="94" presetID="26" presetClass="entr" presetSubtype="0" fill="hold" grpId="0" nodeType="clickEffect">
                                  <p:stCondLst>
                                    <p:cond delay="0"/>
                                  </p:stCondLst>
                                  <p:childTnLst>
                                    <p:set>
                                      <p:cBhvr>
                                        <p:cTn id="95" dur="1" fill="hold">
                                          <p:stCondLst>
                                            <p:cond delay="0"/>
                                          </p:stCondLst>
                                        </p:cTn>
                                        <p:tgtEl>
                                          <p:spTgt spid="10"/>
                                        </p:tgtEl>
                                        <p:attrNameLst>
                                          <p:attrName>style.visibility</p:attrName>
                                        </p:attrNameLst>
                                      </p:cBhvr>
                                      <p:to>
                                        <p:strVal val="visible"/>
                                      </p:to>
                                    </p:set>
                                    <p:animEffect transition="in" filter="wipe(down)">
                                      <p:cBhvr>
                                        <p:cTn id="96" dur="580">
                                          <p:stCondLst>
                                            <p:cond delay="0"/>
                                          </p:stCondLst>
                                        </p:cTn>
                                        <p:tgtEl>
                                          <p:spTgt spid="10"/>
                                        </p:tgtEl>
                                      </p:cBhvr>
                                    </p:animEffect>
                                    <p:anim calcmode="lin" valueType="num">
                                      <p:cBhvr>
                                        <p:cTn id="97"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8"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99"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00"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01"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02" dur="26">
                                          <p:stCondLst>
                                            <p:cond delay="650"/>
                                          </p:stCondLst>
                                        </p:cTn>
                                        <p:tgtEl>
                                          <p:spTgt spid="10"/>
                                        </p:tgtEl>
                                      </p:cBhvr>
                                      <p:to x="100000" y="60000"/>
                                    </p:animScale>
                                    <p:animScale>
                                      <p:cBhvr>
                                        <p:cTn id="103" dur="166" decel="50000">
                                          <p:stCondLst>
                                            <p:cond delay="676"/>
                                          </p:stCondLst>
                                        </p:cTn>
                                        <p:tgtEl>
                                          <p:spTgt spid="10"/>
                                        </p:tgtEl>
                                      </p:cBhvr>
                                      <p:to x="100000" y="100000"/>
                                    </p:animScale>
                                    <p:animScale>
                                      <p:cBhvr>
                                        <p:cTn id="104" dur="26">
                                          <p:stCondLst>
                                            <p:cond delay="1312"/>
                                          </p:stCondLst>
                                        </p:cTn>
                                        <p:tgtEl>
                                          <p:spTgt spid="10"/>
                                        </p:tgtEl>
                                      </p:cBhvr>
                                      <p:to x="100000" y="80000"/>
                                    </p:animScale>
                                    <p:animScale>
                                      <p:cBhvr>
                                        <p:cTn id="105" dur="166" decel="50000">
                                          <p:stCondLst>
                                            <p:cond delay="1338"/>
                                          </p:stCondLst>
                                        </p:cTn>
                                        <p:tgtEl>
                                          <p:spTgt spid="10"/>
                                        </p:tgtEl>
                                      </p:cBhvr>
                                      <p:to x="100000" y="100000"/>
                                    </p:animScale>
                                    <p:animScale>
                                      <p:cBhvr>
                                        <p:cTn id="106" dur="26">
                                          <p:stCondLst>
                                            <p:cond delay="1642"/>
                                          </p:stCondLst>
                                        </p:cTn>
                                        <p:tgtEl>
                                          <p:spTgt spid="10"/>
                                        </p:tgtEl>
                                      </p:cBhvr>
                                      <p:to x="100000" y="90000"/>
                                    </p:animScale>
                                    <p:animScale>
                                      <p:cBhvr>
                                        <p:cTn id="107" dur="166" decel="50000">
                                          <p:stCondLst>
                                            <p:cond delay="1668"/>
                                          </p:stCondLst>
                                        </p:cTn>
                                        <p:tgtEl>
                                          <p:spTgt spid="10"/>
                                        </p:tgtEl>
                                      </p:cBhvr>
                                      <p:to x="100000" y="100000"/>
                                    </p:animScale>
                                    <p:animScale>
                                      <p:cBhvr>
                                        <p:cTn id="108" dur="26">
                                          <p:stCondLst>
                                            <p:cond delay="1808"/>
                                          </p:stCondLst>
                                        </p:cTn>
                                        <p:tgtEl>
                                          <p:spTgt spid="10"/>
                                        </p:tgtEl>
                                      </p:cBhvr>
                                      <p:to x="100000" y="95000"/>
                                    </p:animScale>
                                    <p:animScale>
                                      <p:cBhvr>
                                        <p:cTn id="109" dur="166" decel="50000">
                                          <p:stCondLst>
                                            <p:cond delay="1834"/>
                                          </p:stCondLst>
                                        </p:cTn>
                                        <p:tgtEl>
                                          <p:spTgt spid="10"/>
                                        </p:tgtEl>
                                      </p:cBhvr>
                                      <p:to x="100000" y="100000"/>
                                    </p:animScale>
                                  </p:childTnLst>
                                </p:cTn>
                              </p:par>
                            </p:childTnLst>
                          </p:cTn>
                        </p:par>
                      </p:childTnLst>
                    </p:cTn>
                  </p:par>
                  <p:par>
                    <p:cTn id="110" fill="hold">
                      <p:stCondLst>
                        <p:cond delay="indefinite"/>
                      </p:stCondLst>
                      <p:childTnLst>
                        <p:par>
                          <p:cTn id="111" fill="hold">
                            <p:stCondLst>
                              <p:cond delay="0"/>
                            </p:stCondLst>
                            <p:childTnLst>
                              <p:par>
                                <p:cTn id="112" presetID="13" presetClass="entr" presetSubtype="16" fill="hold" grpId="0" nodeType="clickEffect">
                                  <p:stCondLst>
                                    <p:cond delay="0"/>
                                  </p:stCondLst>
                                  <p:childTnLst>
                                    <p:set>
                                      <p:cBhvr>
                                        <p:cTn id="113" dur="1" fill="hold">
                                          <p:stCondLst>
                                            <p:cond delay="0"/>
                                          </p:stCondLst>
                                        </p:cTn>
                                        <p:tgtEl>
                                          <p:spTgt spid="13"/>
                                        </p:tgtEl>
                                        <p:attrNameLst>
                                          <p:attrName>style.visibility</p:attrName>
                                        </p:attrNameLst>
                                      </p:cBhvr>
                                      <p:to>
                                        <p:strVal val="visible"/>
                                      </p:to>
                                    </p:set>
                                    <p:animEffect transition="in" filter="plus(in)">
                                      <p:cBhvr>
                                        <p:cTn id="114" dur="2000"/>
                                        <p:tgtEl>
                                          <p:spTgt spid="13"/>
                                        </p:tgtEl>
                                      </p:cBhvr>
                                    </p:animEffect>
                                  </p:childTnLst>
                                </p:cTn>
                              </p:par>
                              <p:par>
                                <p:cTn id="115" presetID="13" presetClass="entr" presetSubtype="16" fill="hold" grpId="0" nodeType="withEffect">
                                  <p:stCondLst>
                                    <p:cond delay="0"/>
                                  </p:stCondLst>
                                  <p:childTnLst>
                                    <p:set>
                                      <p:cBhvr>
                                        <p:cTn id="116" dur="1" fill="hold">
                                          <p:stCondLst>
                                            <p:cond delay="0"/>
                                          </p:stCondLst>
                                        </p:cTn>
                                        <p:tgtEl>
                                          <p:spTgt spid="16"/>
                                        </p:tgtEl>
                                        <p:attrNameLst>
                                          <p:attrName>style.visibility</p:attrName>
                                        </p:attrNameLst>
                                      </p:cBhvr>
                                      <p:to>
                                        <p:strVal val="visible"/>
                                      </p:to>
                                    </p:set>
                                    <p:animEffect transition="in" filter="plus(in)">
                                      <p:cBhvr>
                                        <p:cTn id="117" dur="2000"/>
                                        <p:tgtEl>
                                          <p:spTgt spid="16"/>
                                        </p:tgtEl>
                                      </p:cBhvr>
                                    </p:animEffect>
                                  </p:childTnLst>
                                </p:cTn>
                              </p:par>
                            </p:childTnLst>
                          </p:cTn>
                        </p:par>
                      </p:childTnLst>
                    </p:cTn>
                  </p:par>
                  <p:par>
                    <p:cTn id="118" fill="hold">
                      <p:stCondLst>
                        <p:cond delay="indefinite"/>
                      </p:stCondLst>
                      <p:childTnLst>
                        <p:par>
                          <p:cTn id="119" fill="hold">
                            <p:stCondLst>
                              <p:cond delay="0"/>
                            </p:stCondLst>
                            <p:childTnLst>
                              <p:par>
                                <p:cTn id="120" presetID="26" presetClass="entr" presetSubtype="0" fill="hold" grpId="0" nodeType="clickEffect">
                                  <p:stCondLst>
                                    <p:cond delay="0"/>
                                  </p:stCondLst>
                                  <p:childTnLst>
                                    <p:set>
                                      <p:cBhvr>
                                        <p:cTn id="121" dur="1" fill="hold">
                                          <p:stCondLst>
                                            <p:cond delay="0"/>
                                          </p:stCondLst>
                                        </p:cTn>
                                        <p:tgtEl>
                                          <p:spTgt spid="25"/>
                                        </p:tgtEl>
                                        <p:attrNameLst>
                                          <p:attrName>style.visibility</p:attrName>
                                        </p:attrNameLst>
                                      </p:cBhvr>
                                      <p:to>
                                        <p:strVal val="visible"/>
                                      </p:to>
                                    </p:set>
                                    <p:animEffect transition="in" filter="wipe(down)">
                                      <p:cBhvr>
                                        <p:cTn id="122" dur="580">
                                          <p:stCondLst>
                                            <p:cond delay="0"/>
                                          </p:stCondLst>
                                        </p:cTn>
                                        <p:tgtEl>
                                          <p:spTgt spid="25"/>
                                        </p:tgtEl>
                                      </p:cBhvr>
                                    </p:animEffect>
                                    <p:anim calcmode="lin" valueType="num">
                                      <p:cBhvr>
                                        <p:cTn id="123"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24"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25"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26"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27"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28" dur="26">
                                          <p:stCondLst>
                                            <p:cond delay="650"/>
                                          </p:stCondLst>
                                        </p:cTn>
                                        <p:tgtEl>
                                          <p:spTgt spid="25"/>
                                        </p:tgtEl>
                                      </p:cBhvr>
                                      <p:to x="100000" y="60000"/>
                                    </p:animScale>
                                    <p:animScale>
                                      <p:cBhvr>
                                        <p:cTn id="129" dur="166" decel="50000">
                                          <p:stCondLst>
                                            <p:cond delay="676"/>
                                          </p:stCondLst>
                                        </p:cTn>
                                        <p:tgtEl>
                                          <p:spTgt spid="25"/>
                                        </p:tgtEl>
                                      </p:cBhvr>
                                      <p:to x="100000" y="100000"/>
                                    </p:animScale>
                                    <p:animScale>
                                      <p:cBhvr>
                                        <p:cTn id="130" dur="26">
                                          <p:stCondLst>
                                            <p:cond delay="1312"/>
                                          </p:stCondLst>
                                        </p:cTn>
                                        <p:tgtEl>
                                          <p:spTgt spid="25"/>
                                        </p:tgtEl>
                                      </p:cBhvr>
                                      <p:to x="100000" y="80000"/>
                                    </p:animScale>
                                    <p:animScale>
                                      <p:cBhvr>
                                        <p:cTn id="131" dur="166" decel="50000">
                                          <p:stCondLst>
                                            <p:cond delay="1338"/>
                                          </p:stCondLst>
                                        </p:cTn>
                                        <p:tgtEl>
                                          <p:spTgt spid="25"/>
                                        </p:tgtEl>
                                      </p:cBhvr>
                                      <p:to x="100000" y="100000"/>
                                    </p:animScale>
                                    <p:animScale>
                                      <p:cBhvr>
                                        <p:cTn id="132" dur="26">
                                          <p:stCondLst>
                                            <p:cond delay="1642"/>
                                          </p:stCondLst>
                                        </p:cTn>
                                        <p:tgtEl>
                                          <p:spTgt spid="25"/>
                                        </p:tgtEl>
                                      </p:cBhvr>
                                      <p:to x="100000" y="90000"/>
                                    </p:animScale>
                                    <p:animScale>
                                      <p:cBhvr>
                                        <p:cTn id="133" dur="166" decel="50000">
                                          <p:stCondLst>
                                            <p:cond delay="1668"/>
                                          </p:stCondLst>
                                        </p:cTn>
                                        <p:tgtEl>
                                          <p:spTgt spid="25"/>
                                        </p:tgtEl>
                                      </p:cBhvr>
                                      <p:to x="100000" y="100000"/>
                                    </p:animScale>
                                    <p:animScale>
                                      <p:cBhvr>
                                        <p:cTn id="134" dur="26">
                                          <p:stCondLst>
                                            <p:cond delay="1808"/>
                                          </p:stCondLst>
                                        </p:cTn>
                                        <p:tgtEl>
                                          <p:spTgt spid="25"/>
                                        </p:tgtEl>
                                      </p:cBhvr>
                                      <p:to x="100000" y="95000"/>
                                    </p:animScale>
                                    <p:animScale>
                                      <p:cBhvr>
                                        <p:cTn id="135" dur="166" decel="50000">
                                          <p:stCondLst>
                                            <p:cond delay="1834"/>
                                          </p:stCondLst>
                                        </p:cTn>
                                        <p:tgtEl>
                                          <p:spTgt spid="25"/>
                                        </p:tgtEl>
                                      </p:cBhvr>
                                      <p:to x="100000" y="100000"/>
                                    </p:animScale>
                                  </p:childTnLst>
                                </p:cTn>
                              </p:par>
                            </p:childTnLst>
                          </p:cTn>
                        </p:par>
                      </p:childTnLst>
                    </p:cTn>
                  </p:par>
                  <p:par>
                    <p:cTn id="136" fill="hold">
                      <p:stCondLst>
                        <p:cond delay="indefinite"/>
                      </p:stCondLst>
                      <p:childTnLst>
                        <p:par>
                          <p:cTn id="137" fill="hold">
                            <p:stCondLst>
                              <p:cond delay="0"/>
                            </p:stCondLst>
                            <p:childTnLst>
                              <p:par>
                                <p:cTn id="138" presetID="13" presetClass="entr" presetSubtype="16" fill="hold" grpId="0" nodeType="clickEffect">
                                  <p:stCondLst>
                                    <p:cond delay="0"/>
                                  </p:stCondLst>
                                  <p:childTnLst>
                                    <p:set>
                                      <p:cBhvr>
                                        <p:cTn id="139" dur="1" fill="hold">
                                          <p:stCondLst>
                                            <p:cond delay="0"/>
                                          </p:stCondLst>
                                        </p:cTn>
                                        <p:tgtEl>
                                          <p:spTgt spid="12"/>
                                        </p:tgtEl>
                                        <p:attrNameLst>
                                          <p:attrName>style.visibility</p:attrName>
                                        </p:attrNameLst>
                                      </p:cBhvr>
                                      <p:to>
                                        <p:strVal val="visible"/>
                                      </p:to>
                                    </p:set>
                                    <p:animEffect transition="in" filter="plus(in)">
                                      <p:cBhvr>
                                        <p:cTn id="140" dur="2000"/>
                                        <p:tgtEl>
                                          <p:spTgt spid="12"/>
                                        </p:tgtEl>
                                      </p:cBhvr>
                                    </p:animEffect>
                                  </p:childTnLst>
                                </p:cTn>
                              </p:par>
                              <p:par>
                                <p:cTn id="141" presetID="13" presetClass="entr" presetSubtype="16" fill="hold" grpId="0" nodeType="withEffect">
                                  <p:stCondLst>
                                    <p:cond delay="0"/>
                                  </p:stCondLst>
                                  <p:childTnLst>
                                    <p:set>
                                      <p:cBhvr>
                                        <p:cTn id="142" dur="1" fill="hold">
                                          <p:stCondLst>
                                            <p:cond delay="0"/>
                                          </p:stCondLst>
                                        </p:cTn>
                                        <p:tgtEl>
                                          <p:spTgt spid="30"/>
                                        </p:tgtEl>
                                        <p:attrNameLst>
                                          <p:attrName>style.visibility</p:attrName>
                                        </p:attrNameLst>
                                      </p:cBhvr>
                                      <p:to>
                                        <p:strVal val="visible"/>
                                      </p:to>
                                    </p:set>
                                    <p:animEffect transition="in" filter="plus(in)">
                                      <p:cBhvr>
                                        <p:cTn id="143" dur="2000"/>
                                        <p:tgtEl>
                                          <p:spTgt spid="30"/>
                                        </p:tgtEl>
                                      </p:cBhvr>
                                    </p:animEffect>
                                  </p:childTnLst>
                                </p:cTn>
                              </p:par>
                            </p:childTnLst>
                          </p:cTn>
                        </p:par>
                      </p:childTnLst>
                    </p:cTn>
                  </p:par>
                  <p:par>
                    <p:cTn id="144" fill="hold">
                      <p:stCondLst>
                        <p:cond delay="indefinite"/>
                      </p:stCondLst>
                      <p:childTnLst>
                        <p:par>
                          <p:cTn id="145" fill="hold">
                            <p:stCondLst>
                              <p:cond delay="0"/>
                            </p:stCondLst>
                            <p:childTnLst>
                              <p:par>
                                <p:cTn id="146" presetID="26" presetClass="entr" presetSubtype="0" fill="hold" grpId="0" nodeType="click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wipe(down)">
                                      <p:cBhvr>
                                        <p:cTn id="148" dur="580">
                                          <p:stCondLst>
                                            <p:cond delay="0"/>
                                          </p:stCondLst>
                                        </p:cTn>
                                        <p:tgtEl>
                                          <p:spTgt spid="31"/>
                                        </p:tgtEl>
                                      </p:cBhvr>
                                    </p:animEffect>
                                    <p:anim calcmode="lin" valueType="num">
                                      <p:cBhvr>
                                        <p:cTn id="149"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50"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51"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52"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53"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54" dur="26">
                                          <p:stCondLst>
                                            <p:cond delay="650"/>
                                          </p:stCondLst>
                                        </p:cTn>
                                        <p:tgtEl>
                                          <p:spTgt spid="31"/>
                                        </p:tgtEl>
                                      </p:cBhvr>
                                      <p:to x="100000" y="60000"/>
                                    </p:animScale>
                                    <p:animScale>
                                      <p:cBhvr>
                                        <p:cTn id="155" dur="166" decel="50000">
                                          <p:stCondLst>
                                            <p:cond delay="676"/>
                                          </p:stCondLst>
                                        </p:cTn>
                                        <p:tgtEl>
                                          <p:spTgt spid="31"/>
                                        </p:tgtEl>
                                      </p:cBhvr>
                                      <p:to x="100000" y="100000"/>
                                    </p:animScale>
                                    <p:animScale>
                                      <p:cBhvr>
                                        <p:cTn id="156" dur="26">
                                          <p:stCondLst>
                                            <p:cond delay="1312"/>
                                          </p:stCondLst>
                                        </p:cTn>
                                        <p:tgtEl>
                                          <p:spTgt spid="31"/>
                                        </p:tgtEl>
                                      </p:cBhvr>
                                      <p:to x="100000" y="80000"/>
                                    </p:animScale>
                                    <p:animScale>
                                      <p:cBhvr>
                                        <p:cTn id="157" dur="166" decel="50000">
                                          <p:stCondLst>
                                            <p:cond delay="1338"/>
                                          </p:stCondLst>
                                        </p:cTn>
                                        <p:tgtEl>
                                          <p:spTgt spid="31"/>
                                        </p:tgtEl>
                                      </p:cBhvr>
                                      <p:to x="100000" y="100000"/>
                                    </p:animScale>
                                    <p:animScale>
                                      <p:cBhvr>
                                        <p:cTn id="158" dur="26">
                                          <p:stCondLst>
                                            <p:cond delay="1642"/>
                                          </p:stCondLst>
                                        </p:cTn>
                                        <p:tgtEl>
                                          <p:spTgt spid="31"/>
                                        </p:tgtEl>
                                      </p:cBhvr>
                                      <p:to x="100000" y="90000"/>
                                    </p:animScale>
                                    <p:animScale>
                                      <p:cBhvr>
                                        <p:cTn id="159" dur="166" decel="50000">
                                          <p:stCondLst>
                                            <p:cond delay="1668"/>
                                          </p:stCondLst>
                                        </p:cTn>
                                        <p:tgtEl>
                                          <p:spTgt spid="31"/>
                                        </p:tgtEl>
                                      </p:cBhvr>
                                      <p:to x="100000" y="100000"/>
                                    </p:animScale>
                                    <p:animScale>
                                      <p:cBhvr>
                                        <p:cTn id="160" dur="26">
                                          <p:stCondLst>
                                            <p:cond delay="1808"/>
                                          </p:stCondLst>
                                        </p:cTn>
                                        <p:tgtEl>
                                          <p:spTgt spid="31"/>
                                        </p:tgtEl>
                                      </p:cBhvr>
                                      <p:to x="100000" y="95000"/>
                                    </p:animScale>
                                    <p:animScale>
                                      <p:cBhvr>
                                        <p:cTn id="161" dur="166" decel="50000">
                                          <p:stCondLst>
                                            <p:cond delay="1834"/>
                                          </p:stCondLst>
                                        </p:cTn>
                                        <p:tgtEl>
                                          <p:spTgt spid="3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p:bldP spid="4" grpId="0"/>
      <p:bldP spid="20" grpId="0" animBg="1"/>
      <p:bldP spid="22" grpId="0"/>
      <p:bldP spid="21" grpId="0"/>
      <p:bldP spid="21" grpId="1"/>
      <p:bldP spid="19" grpId="0" animBg="1"/>
      <p:bldP spid="19" grpId="1" animBg="1"/>
      <p:bldP spid="24" grpId="0"/>
      <p:bldP spid="24" grpId="1"/>
      <p:bldP spid="23" grpId="0"/>
      <p:bldP spid="23" grpId="1"/>
      <p:bldP spid="18" grpId="0" animBg="1"/>
      <p:bldP spid="18" grpId="1" animBg="1"/>
      <p:bldP spid="11" grpId="0"/>
      <p:bldP spid="11" grpId="1"/>
      <p:bldP spid="13" grpId="0" animBg="1"/>
      <p:bldP spid="13" grpId="1" animBg="1"/>
      <p:bldP spid="12" grpId="0" animBg="1"/>
      <p:bldP spid="12" grpId="1" animBg="1"/>
      <p:bldP spid="10" grpId="0"/>
      <p:bldP spid="10" grpId="1"/>
      <p:bldP spid="25" grpId="0"/>
      <p:bldP spid="25" grpId="1"/>
      <p:bldP spid="31" grpId="0"/>
      <p:bldP spid="31" grpId="1"/>
      <p:bldP spid="16"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稻壳儿_答辩小姐姐作品_1"/>
          <p:cNvSpPr/>
          <p:nvPr/>
        </p:nvSpPr>
        <p:spPr>
          <a:xfrm>
            <a:off x="313267" y="304800"/>
            <a:ext cx="11565466"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cs typeface="+mn-ea"/>
              <a:sym typeface="+mn-lt"/>
            </a:endParaRPr>
          </a:p>
        </p:txBody>
      </p:sp>
      <p:grpSp>
        <p:nvGrpSpPr>
          <p:cNvPr id="20" name="稻壳儿_答辩小姐姐作品_8"/>
          <p:cNvGrpSpPr/>
          <p:nvPr/>
        </p:nvGrpSpPr>
        <p:grpSpPr>
          <a:xfrm>
            <a:off x="4058860" y="713910"/>
            <a:ext cx="4074281" cy="460375"/>
            <a:chOff x="3866082" y="713910"/>
            <a:chExt cx="4074281" cy="460375"/>
          </a:xfrm>
        </p:grpSpPr>
        <p:cxnSp>
          <p:nvCxnSpPr>
            <p:cNvPr id="21" name="直接连接符 20"/>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14417" y="713910"/>
              <a:ext cx="2917190" cy="46037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2400" spc="300" dirty="0">
                  <a:latin typeface="+mn-lt"/>
                  <a:ea typeface="+mn-ea"/>
                  <a:cs typeface="+mn-ea"/>
                  <a:sym typeface="+mn-lt"/>
                </a:rPr>
                <a:t>分包例子</a:t>
              </a:r>
              <a:endParaRPr lang="zh-CN" altLang="en-US" sz="2400" spc="300" dirty="0">
                <a:latin typeface="+mn-lt"/>
                <a:ea typeface="+mn-ea"/>
                <a:cs typeface="+mn-ea"/>
                <a:sym typeface="+mn-lt"/>
              </a:endParaRPr>
            </a:p>
          </p:txBody>
        </p:sp>
      </p:grpSp>
      <p:pic>
        <p:nvPicPr>
          <p:cNvPr id="4" name="图片 3"/>
          <p:cNvPicPr>
            <a:picLocks noChangeAspect="1"/>
          </p:cNvPicPr>
          <p:nvPr>
            <p:custDataLst>
              <p:tags r:id="rId1"/>
            </p:custDataLst>
          </p:nvPr>
        </p:nvPicPr>
        <p:blipFill>
          <a:blip r:embed="rId2"/>
          <a:stretch>
            <a:fillRect/>
          </a:stretch>
        </p:blipFill>
        <p:spPr>
          <a:xfrm>
            <a:off x="1017905" y="2265045"/>
            <a:ext cx="4789805" cy="3722370"/>
          </a:xfrm>
          <a:prstGeom prst="rect">
            <a:avLst/>
          </a:prstGeom>
        </p:spPr>
      </p:pic>
      <p:sp>
        <p:nvSpPr>
          <p:cNvPr id="5" name="文本框 4"/>
          <p:cNvSpPr txBox="1"/>
          <p:nvPr/>
        </p:nvSpPr>
        <p:spPr>
          <a:xfrm>
            <a:off x="1320800" y="1640840"/>
            <a:ext cx="2738120" cy="460375"/>
          </a:xfrm>
          <a:prstGeom prst="rect">
            <a:avLst/>
          </a:prstGeom>
          <a:noFill/>
        </p:spPr>
        <p:txBody>
          <a:bodyPr wrap="square" rtlCol="0">
            <a:spAutoFit/>
          </a:bodyPr>
          <a:p>
            <a:r>
              <a:rPr lang="zh-CN" altLang="en-US" sz="2400" spc="300" dirty="0">
                <a:gradFill>
                  <a:gsLst>
                    <a:gs pos="0">
                      <a:srgbClr val="4D7F89"/>
                    </a:gs>
                    <a:gs pos="100000">
                      <a:srgbClr val="A2633C"/>
                    </a:gs>
                  </a:gsLst>
                  <a:lin ang="0" scaled="0"/>
                </a:gradFill>
                <a:cs typeface="+mn-ea"/>
              </a:rPr>
              <a:t>javaweb分包</a:t>
            </a:r>
            <a:endParaRPr lang="zh-CN" altLang="en-US" sz="2400" spc="300" dirty="0">
              <a:gradFill>
                <a:gsLst>
                  <a:gs pos="0">
                    <a:srgbClr val="4D7F89"/>
                  </a:gs>
                  <a:gs pos="100000">
                    <a:srgbClr val="A2633C"/>
                  </a:gs>
                </a:gsLst>
                <a:lin ang="0" scaled="0"/>
              </a:gradFill>
              <a:cs typeface="+mn-ea"/>
            </a:endParaRPr>
          </a:p>
        </p:txBody>
      </p:sp>
      <p:sp>
        <p:nvSpPr>
          <p:cNvPr id="6" name="文本框 5"/>
          <p:cNvSpPr txBox="1"/>
          <p:nvPr/>
        </p:nvSpPr>
        <p:spPr>
          <a:xfrm>
            <a:off x="7624445" y="1640840"/>
            <a:ext cx="2760345" cy="460375"/>
          </a:xfrm>
          <a:prstGeom prst="rect">
            <a:avLst/>
          </a:prstGeom>
          <a:noFill/>
        </p:spPr>
        <p:txBody>
          <a:bodyPr wrap="square" rtlCol="0">
            <a:spAutoFit/>
          </a:bodyPr>
          <a:p>
            <a:pPr algn="l">
              <a:buClrTx/>
              <a:buSzTx/>
              <a:buFontTx/>
            </a:pPr>
            <a:r>
              <a:rPr lang="zh-CN" altLang="en-US" sz="2400" spc="300" dirty="0">
                <a:gradFill>
                  <a:gsLst>
                    <a:gs pos="0">
                      <a:srgbClr val="4D7F89"/>
                    </a:gs>
                    <a:gs pos="100000">
                      <a:srgbClr val="A2633C"/>
                    </a:gs>
                  </a:gsLst>
                  <a:lin ang="0" scaled="0"/>
                </a:gradFill>
                <a:cs typeface="+mn-ea"/>
              </a:rPr>
              <a:t>goweb分包</a:t>
            </a:r>
            <a:endParaRPr lang="zh-CN" altLang="en-US" sz="2400" spc="300" dirty="0">
              <a:gradFill>
                <a:gsLst>
                  <a:gs pos="0">
                    <a:srgbClr val="4D7F89"/>
                  </a:gs>
                  <a:gs pos="100000">
                    <a:srgbClr val="A2633C"/>
                  </a:gs>
                </a:gsLst>
                <a:lin ang="0" scaled="0"/>
              </a:gradFill>
              <a:cs typeface="+mn-ea"/>
            </a:endParaRPr>
          </a:p>
        </p:txBody>
      </p:sp>
      <p:pic>
        <p:nvPicPr>
          <p:cNvPr id="7" name="图片 6"/>
          <p:cNvPicPr>
            <a:picLocks noChangeAspect="1"/>
          </p:cNvPicPr>
          <p:nvPr>
            <p:custDataLst>
              <p:tags r:id="rId3"/>
            </p:custDataLst>
          </p:nvPr>
        </p:nvPicPr>
        <p:blipFill>
          <a:blip r:embed="rId4"/>
          <a:stretch>
            <a:fillRect/>
          </a:stretch>
        </p:blipFill>
        <p:spPr>
          <a:xfrm>
            <a:off x="7016750" y="2197735"/>
            <a:ext cx="3975100" cy="40309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plus(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3" presetClass="entr" presetSubtype="16"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plus(in)">
                                      <p:cBhvr>
                                        <p:cTn id="30" dur="20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80">
                                          <p:stCondLst>
                                            <p:cond delay="0"/>
                                          </p:stCondLst>
                                        </p:cTn>
                                        <p:tgtEl>
                                          <p:spTgt spid="7"/>
                                        </p:tgtEl>
                                      </p:cBhvr>
                                    </p:animEffect>
                                    <p:anim calcmode="lin" valueType="num">
                                      <p:cBhvr>
                                        <p:cTn id="3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1" dur="26">
                                          <p:stCondLst>
                                            <p:cond delay="650"/>
                                          </p:stCondLst>
                                        </p:cTn>
                                        <p:tgtEl>
                                          <p:spTgt spid="7"/>
                                        </p:tgtEl>
                                      </p:cBhvr>
                                      <p:to x="100000" y="60000"/>
                                    </p:animScale>
                                    <p:animScale>
                                      <p:cBhvr>
                                        <p:cTn id="42" dur="166" decel="50000">
                                          <p:stCondLst>
                                            <p:cond delay="676"/>
                                          </p:stCondLst>
                                        </p:cTn>
                                        <p:tgtEl>
                                          <p:spTgt spid="7"/>
                                        </p:tgtEl>
                                      </p:cBhvr>
                                      <p:to x="100000" y="100000"/>
                                    </p:animScale>
                                    <p:animScale>
                                      <p:cBhvr>
                                        <p:cTn id="43" dur="26">
                                          <p:stCondLst>
                                            <p:cond delay="1312"/>
                                          </p:stCondLst>
                                        </p:cTn>
                                        <p:tgtEl>
                                          <p:spTgt spid="7"/>
                                        </p:tgtEl>
                                      </p:cBhvr>
                                      <p:to x="100000" y="80000"/>
                                    </p:animScale>
                                    <p:animScale>
                                      <p:cBhvr>
                                        <p:cTn id="44" dur="166" decel="50000">
                                          <p:stCondLst>
                                            <p:cond delay="1338"/>
                                          </p:stCondLst>
                                        </p:cTn>
                                        <p:tgtEl>
                                          <p:spTgt spid="7"/>
                                        </p:tgtEl>
                                      </p:cBhvr>
                                      <p:to x="100000" y="100000"/>
                                    </p:animScale>
                                    <p:animScale>
                                      <p:cBhvr>
                                        <p:cTn id="45" dur="26">
                                          <p:stCondLst>
                                            <p:cond delay="1642"/>
                                          </p:stCondLst>
                                        </p:cTn>
                                        <p:tgtEl>
                                          <p:spTgt spid="7"/>
                                        </p:tgtEl>
                                      </p:cBhvr>
                                      <p:to x="100000" y="90000"/>
                                    </p:animScale>
                                    <p:animScale>
                                      <p:cBhvr>
                                        <p:cTn id="46" dur="166" decel="50000">
                                          <p:stCondLst>
                                            <p:cond delay="1668"/>
                                          </p:stCondLst>
                                        </p:cTn>
                                        <p:tgtEl>
                                          <p:spTgt spid="7"/>
                                        </p:tgtEl>
                                      </p:cBhvr>
                                      <p:to x="100000" y="100000"/>
                                    </p:animScale>
                                    <p:animScale>
                                      <p:cBhvr>
                                        <p:cTn id="47" dur="26">
                                          <p:stCondLst>
                                            <p:cond delay="1808"/>
                                          </p:stCondLst>
                                        </p:cTn>
                                        <p:tgtEl>
                                          <p:spTgt spid="7"/>
                                        </p:tgtEl>
                                      </p:cBhvr>
                                      <p:to x="100000" y="95000"/>
                                    </p:animScale>
                                    <p:animScale>
                                      <p:cBhvr>
                                        <p:cTn id="48"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2647458" y="1520853"/>
            <a:ext cx="6897084"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200" spc="800" dirty="0">
                <a:gradFill>
                  <a:gsLst>
                    <a:gs pos="0">
                      <a:srgbClr val="4D7F89"/>
                    </a:gs>
                    <a:gs pos="100000">
                      <a:srgbClr val="A2633C"/>
                    </a:gs>
                  </a:gsLst>
                  <a:lin ang="0" scaled="0"/>
                </a:gradFill>
                <a:cs typeface="+mn-ea"/>
                <a:sym typeface="+mn-lt"/>
              </a:rPr>
              <a:t>BaseS</a:t>
            </a:r>
            <a:r>
              <a:rPr lang="en-US" altLang="zh-CN" sz="7200" spc="800" dirty="0">
                <a:gradFill>
                  <a:gsLst>
                    <a:gs pos="0">
                      <a:srgbClr val="4D7F89"/>
                    </a:gs>
                    <a:gs pos="100000">
                      <a:srgbClr val="A2633C"/>
                    </a:gs>
                  </a:gsLst>
                  <a:lin ang="0" scaled="0"/>
                </a:gradFill>
                <a:cs typeface="+mn-ea"/>
                <a:sym typeface="+mn-lt"/>
              </a:rPr>
              <a:t>ervlet</a:t>
            </a:r>
            <a:endParaRPr lang="en-US" altLang="zh-CN" sz="7200" spc="800" dirty="0">
              <a:gradFill>
                <a:gsLst>
                  <a:gs pos="0">
                    <a:srgbClr val="4D7F89"/>
                  </a:gs>
                  <a:gs pos="100000">
                    <a:srgbClr val="A2633C"/>
                  </a:gs>
                </a:gsLst>
                <a:lin ang="0" scaled="0"/>
              </a:gradFill>
              <a:cs typeface="+mn-ea"/>
              <a:sym typeface="+mn-lt"/>
            </a:endParaRPr>
          </a:p>
        </p:txBody>
      </p:sp>
      <p:sp>
        <p:nvSpPr>
          <p:cNvPr id="5" name="稻壳儿_答辩小姐姐作品_4"/>
          <p:cNvSpPr txBox="1"/>
          <p:nvPr/>
        </p:nvSpPr>
        <p:spPr>
          <a:xfrm>
            <a:off x="1153992" y="320524"/>
            <a:ext cx="1493466" cy="132343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03</a:t>
            </a:r>
            <a:endParaRPr lang="zh-CN" altLang="en-US" sz="8000" dirty="0">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5:prstTrans prst="airplane"/>
      </p:transition>
    </mc:Choice>
    <mc:Fallback>
      <p:transition>
        <p:fade/>
      </p:transition>
    </mc:Fallback>
  </mc:AlternateContent>
</p:sld>
</file>

<file path=ppt/tags/tag1.xml><?xml version="1.0" encoding="utf-8"?>
<p:tagLst xmlns:p="http://schemas.openxmlformats.org/presentationml/2006/main">
  <p:tag name="KSO_WM_UNIT_PLACING_PICTURE_USER_VIEWPORT" val="{&quot;height&quot;:5862,&quot;width&quot;:7543}"/>
</p:tagLst>
</file>

<file path=ppt/tags/tag2.xml><?xml version="1.0" encoding="utf-8"?>
<p:tagLst xmlns:p="http://schemas.openxmlformats.org/presentationml/2006/main">
  <p:tag name="KSO_WM_UNIT_PLACING_PICTURE_USER_VIEWPORT" val="{&quot;height&quot;:7824,&quot;width&quot;:771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0qhesjf">
      <a:majorFont>
        <a:latin typeface="等线"/>
        <a:ea typeface="杨任东竹石体-Semibold"/>
        <a:cs typeface=""/>
      </a:majorFont>
      <a:minorFont>
        <a:latin typeface="等线"/>
        <a:ea typeface="杨任东竹石体-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584</Words>
  <Application>WPS 演示</Application>
  <PresentationFormat>宽屏</PresentationFormat>
  <Paragraphs>128</Paragraphs>
  <Slides>16</Slides>
  <Notes>12</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16</vt:i4>
      </vt:variant>
    </vt:vector>
  </HeadingPairs>
  <TitlesOfParts>
    <vt:vector size="37" baseType="lpstr">
      <vt:lpstr>Arial</vt:lpstr>
      <vt:lpstr>宋体</vt:lpstr>
      <vt:lpstr>Wingdings</vt:lpstr>
      <vt:lpstr>杨任东竹石体-Regular</vt:lpstr>
      <vt:lpstr>阿里巴巴普惠体 R</vt:lpstr>
      <vt:lpstr>Aaargh</vt:lpstr>
      <vt:lpstr>Segoe Print</vt:lpstr>
      <vt:lpstr>思源黑體 Medium</vt:lpstr>
      <vt:lpstr>等线</vt:lpstr>
      <vt:lpstr>杨任东竹石体-Semibold</vt:lpstr>
      <vt:lpstr>微软雅黑</vt:lpstr>
      <vt:lpstr>Arial Unicode MS</vt:lpstr>
      <vt:lpstr>Open Sans</vt:lpstr>
      <vt:lpstr>Open Sans</vt:lpstr>
      <vt:lpstr>Calibri</vt:lpstr>
      <vt:lpstr>黑体</vt:lpstr>
      <vt:lpstr>仿宋</vt:lpstr>
      <vt:lpstr>楷体</vt:lpstr>
      <vt:lpstr>等线 Light</vt:lpstr>
      <vt:lpstr>思源黑体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答辩小姐姐</dc:creator>
  <cp:lastModifiedBy>l</cp:lastModifiedBy>
  <cp:revision>27</cp:revision>
  <dcterms:created xsi:type="dcterms:W3CDTF">2019-09-03T15:35:00Z</dcterms:created>
  <dcterms:modified xsi:type="dcterms:W3CDTF">2021-04-14T15:08:14Z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KSOTemplateUUID">
    <vt:lpwstr>v1.0_mb_g0HJbS9Y8HUbmeUIXS14bA==</vt:lpwstr>
  </property>
  <property fmtid="{D5CDD505-2E9C-101B-9397-08002B2CF9AE}" pid="4" name="ICV">
    <vt:lpwstr>3BCAACB341814BE180A7AFC01DFE8EBC</vt:lpwstr>
  </property>
</Properties>
</file>