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9" r:id="rId3"/>
    <p:sldId id="283" r:id="rId4"/>
    <p:sldId id="284" r:id="rId5"/>
    <p:sldId id="285" r:id="rId6"/>
    <p:sldId id="286" r:id="rId7"/>
    <p:sldId id="287" r:id="rId8"/>
    <p:sldId id="288" r:id="rId9"/>
    <p:sldId id="289" r:id="rId10"/>
    <p:sldId id="282" r:id="rId11"/>
  </p:sldIdLst>
  <p:sldSz cx="9144000" cy="6858000" type="screen4x3"/>
  <p:notesSz cx="6858000" cy="9144000"/>
  <p:custDataLst>
    <p:tags r:id="rId12"/>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282"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10.02.2020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10.02.2020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10.02.2020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5B106E36-FD25-4E2D-B0AA-010F637433A0}" type="datetimeFigureOut">
              <a:rPr lang="ru-RU" smtClean="0"/>
              <a:pPr/>
              <a:t>10.02.2020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10.02.2020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B106E36-FD25-4E2D-B0AA-010F637433A0}" type="datetimeFigureOut">
              <a:rPr lang="ru-RU" smtClean="0"/>
              <a:pPr/>
              <a:t>10.02.2020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B106E36-FD25-4E2D-B0AA-010F637433A0}" type="datetimeFigureOut">
              <a:rPr lang="ru-RU" smtClean="0"/>
              <a:pPr/>
              <a:t>10.02.2020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5B106E36-FD25-4E2D-B0AA-010F637433A0}" type="datetimeFigureOut">
              <a:rPr lang="ru-RU" smtClean="0"/>
              <a:pPr/>
              <a:t>10.02.2020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10.02.2020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10.02.2020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5B106E36-FD25-4E2D-B0AA-010F637433A0}" type="datetimeFigureOut">
              <a:rPr lang="ru-RU" smtClean="0"/>
              <a:pPr/>
              <a:t>10.02.2020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106E36-FD25-4E2D-B0AA-010F637433A0}" type="datetimeFigureOut">
              <a:rPr lang="ru-RU" smtClean="0"/>
              <a:pPr/>
              <a:t>10.02.2020</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uz-Cyrl-UZ" b="1" dirty="0"/>
              <a:t>1-мавзу. Ландшафтшуносликнинг юзага келиши ва ривожланиши </a:t>
            </a:r>
            <a:endParaRPr lang="uz-Cyrl-UZ"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154758"/>
          </a:xfrm>
        </p:spPr>
        <p:txBody>
          <a:bodyPr>
            <a:normAutofit/>
          </a:bodyPr>
          <a:lstStyle/>
          <a:p>
            <a:r>
              <a:rPr lang="uz-Cyrl-UZ" sz="5000" b="1" spc="300" dirty="0" smtClean="0">
                <a:ln w="11430" cmpd="sng">
                  <a:solidFill>
                    <a:schemeClr val="accent1">
                      <a:tint val="10000"/>
                    </a:schemeClr>
                  </a:solidFill>
                  <a:prstDash val="solid"/>
                  <a:miter lim="800000"/>
                </a:ln>
                <a:solidFill>
                  <a:srgbClr val="800000"/>
                </a:solidFill>
                <a:effectLst>
                  <a:glow rad="45500">
                    <a:schemeClr val="accent1">
                      <a:satMod val="220000"/>
                      <a:alpha val="35000"/>
                    </a:schemeClr>
                  </a:glow>
                </a:effectLst>
              </a:rPr>
              <a:t>Эътиборингиз учун раҳмат</a:t>
            </a:r>
            <a:endParaRPr lang="ru-RU" sz="5000" b="1" spc="300" dirty="0">
              <a:ln w="11430" cmpd="sng">
                <a:solidFill>
                  <a:schemeClr val="accent1">
                    <a:tint val="10000"/>
                  </a:schemeClr>
                </a:solidFill>
                <a:prstDash val="solid"/>
                <a:miter lim="800000"/>
              </a:ln>
              <a:solidFill>
                <a:srgbClr val="800000"/>
              </a:solidFill>
              <a:effectLst>
                <a:glow rad="45500">
                  <a:schemeClr val="accent1">
                    <a:satMod val="220000"/>
                    <a:alpha val="35000"/>
                  </a:schemeClr>
                </a:glo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4282" y="214290"/>
            <a:ext cx="8715436" cy="1000132"/>
          </a:xfrm>
        </p:spPr>
        <p:txBody>
          <a:bodyPr>
            <a:normAutofit/>
          </a:bodyPr>
          <a:lstStyle/>
          <a:p>
            <a:r>
              <a:rPr lang="uz-Cyrl-UZ" sz="2800" b="1" dirty="0" smtClean="0">
                <a:solidFill>
                  <a:schemeClr val="tx1"/>
                </a:solidFill>
              </a:rPr>
              <a:t>ЛАНДШАФТ ТЕРМИНИ ВА ЛАНДШАФТШУНОСЛИКНИНГ ВУЖУДГА КЕЛИШИ</a:t>
            </a:r>
            <a:endParaRPr lang="ru-RU" sz="2800" dirty="0"/>
          </a:p>
        </p:txBody>
      </p:sp>
      <p:sp>
        <p:nvSpPr>
          <p:cNvPr id="4" name="Содержимое 6"/>
          <p:cNvSpPr>
            <a:spLocks noGrp="1"/>
          </p:cNvSpPr>
          <p:nvPr>
            <p:ph idx="1"/>
          </p:nvPr>
        </p:nvSpPr>
        <p:spPr>
          <a:xfrm>
            <a:off x="214282" y="1285860"/>
            <a:ext cx="8715436" cy="5572140"/>
          </a:xfrm>
        </p:spPr>
        <p:txBody>
          <a:bodyPr>
            <a:normAutofit fontScale="92500" lnSpcReduction="10000"/>
          </a:bodyPr>
          <a:lstStyle/>
          <a:p>
            <a:pPr marL="0" indent="0">
              <a:buFont typeface="Wingdings" pitchFamily="2" charset="2"/>
              <a:buChar char="Ø"/>
            </a:pPr>
            <a:r>
              <a:rPr lang="uz-Cyrl-UZ" sz="2400" b="1" dirty="0" smtClean="0">
                <a:solidFill>
                  <a:schemeClr val="tx1"/>
                </a:solidFill>
              </a:rPr>
              <a:t>  Ландшафт термини илмий адабиётда дастлаб 1805 (айрим манбаларда 1810) йилда немис олими  А.Гоммейер томонидан ишлатилади. Лекин, бу терминнинг мазмуни ва таърифи берилмайди. </a:t>
            </a:r>
          </a:p>
          <a:p>
            <a:pPr marL="0" indent="0">
              <a:buFont typeface="Wingdings" pitchFamily="2" charset="2"/>
              <a:buChar char="Ø"/>
            </a:pPr>
            <a:r>
              <a:rPr lang="uz-Cyrl-UZ" sz="2400" b="1" dirty="0" smtClean="0">
                <a:solidFill>
                  <a:schemeClr val="tx1"/>
                </a:solidFill>
              </a:rPr>
              <a:t>  В.В.Докучаев табиат компонентлари алоҳида эмас бир бутун ҳолда ўрганилиши кераклигини айтиб, табиий комплекслар ҳақидаги “янги география” нинг дунёга келишига сабабчи бўлди. Лекин у ўз ишларида ландшафт, ландшафтшунослик тушунчаларини ишлатмади.  </a:t>
            </a:r>
          </a:p>
          <a:p>
            <a:pPr marL="0" indent="0">
              <a:buFont typeface="Wingdings" pitchFamily="2" charset="2"/>
              <a:buChar char="Ø"/>
            </a:pPr>
            <a:r>
              <a:rPr lang="uz-Cyrl-UZ" sz="2400" b="1" dirty="0" smtClean="0">
                <a:solidFill>
                  <a:schemeClr val="tx1"/>
                </a:solidFill>
              </a:rPr>
              <a:t>  Ландшафт термини географик тушунча сифатида илк бор 1913 йилда Л.С.Берг томонидан ишлатилади ва унга таъриф берилади (О</a:t>
            </a:r>
            <a:r>
              <a:rPr lang="ru-RU" sz="2400" b="1" dirty="0" err="1" smtClean="0">
                <a:solidFill>
                  <a:schemeClr val="tx1"/>
                </a:solidFill>
              </a:rPr>
              <a:t>пыт</a:t>
            </a:r>
            <a:r>
              <a:rPr lang="ru-RU" sz="2400" b="1" dirty="0" smtClean="0">
                <a:solidFill>
                  <a:schemeClr val="tx1"/>
                </a:solidFill>
              </a:rPr>
              <a:t> разделения Сибири и Туркестана на ландшафтные и морфологические области, 1913</a:t>
            </a:r>
            <a:r>
              <a:rPr lang="uz-Cyrl-UZ" sz="2400" b="1" dirty="0" smtClean="0">
                <a:solidFill>
                  <a:schemeClr val="tx1"/>
                </a:solidFill>
              </a:rPr>
              <a:t>). </a:t>
            </a:r>
          </a:p>
          <a:p>
            <a:pPr marL="0" indent="0">
              <a:buFont typeface="Wingdings" pitchFamily="2" charset="2"/>
              <a:buChar char="Ø"/>
            </a:pPr>
            <a:r>
              <a:rPr lang="uz-Cyrl-UZ" sz="2400" b="1" dirty="0" smtClean="0">
                <a:solidFill>
                  <a:schemeClr val="tx1"/>
                </a:solidFill>
              </a:rPr>
              <a:t>   Шу сабабли, айтиш мумкинки, ландшафтшунослик фан сифатида 1913 йилда  дунёга келган ва унинг асосчиси акад. Л.С.Берг ҳисобланади.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994122"/>
          </a:xfrm>
        </p:spPr>
        <p:txBody>
          <a:bodyPr>
            <a:normAutofit fontScale="90000"/>
          </a:bodyPr>
          <a:lstStyle/>
          <a:p>
            <a:r>
              <a:rPr lang="uz-Cyrl-UZ" sz="3000" b="1" dirty="0"/>
              <a:t>Ландшафт термини ва ландшафтшуносликнинг вужудга </a:t>
            </a:r>
            <a:r>
              <a:rPr lang="uz-Cyrl-UZ" sz="3000" b="1" dirty="0" smtClean="0"/>
              <a:t>келиши</a:t>
            </a:r>
            <a:endParaRPr lang="ru-RU" sz="3000" dirty="0"/>
          </a:p>
        </p:txBody>
      </p:sp>
      <p:sp>
        <p:nvSpPr>
          <p:cNvPr id="3" name="Объект 2"/>
          <p:cNvSpPr>
            <a:spLocks noGrp="1"/>
          </p:cNvSpPr>
          <p:nvPr>
            <p:ph idx="1"/>
          </p:nvPr>
        </p:nvSpPr>
        <p:spPr>
          <a:xfrm>
            <a:off x="323528" y="1484784"/>
            <a:ext cx="8568952" cy="5184576"/>
          </a:xfrm>
        </p:spPr>
        <p:txBody>
          <a:bodyPr>
            <a:normAutofit fontScale="70000" lnSpcReduction="20000"/>
          </a:bodyPr>
          <a:lstStyle/>
          <a:p>
            <a:r>
              <a:rPr lang="uz-Latn-UZ" sz="3400" dirty="0"/>
              <a:t>XIX </a:t>
            </a:r>
            <a:r>
              <a:rPr lang="uz-Cyrl-UZ" sz="3400" dirty="0"/>
              <a:t>асрнинг 80-йилларидан XX асрнинг 10-йилларигача бўлган давр. Табиий географик комплекс ғоясининг туғилиш даври.</a:t>
            </a:r>
          </a:p>
          <a:p>
            <a:pPr lvl="0"/>
            <a:r>
              <a:rPr lang="uz-Cyrl-UZ" sz="3400" dirty="0"/>
              <a:t>1920-30 йиллар даври. Ландшафт – табиий географик комплекс эканлиги ҳақидаги тушунчанинг оммалашув даври.</a:t>
            </a:r>
          </a:p>
          <a:p>
            <a:pPr lvl="0"/>
            <a:r>
              <a:rPr lang="uz-Cyrl-UZ" sz="3400" dirty="0"/>
              <a:t>1940-йиллардан 60-йилларнинг бошигача бўлган давр. Ландшафт ҳақидаги таълимотнинг назарий асослари ишлаб чиқилган давр. </a:t>
            </a:r>
          </a:p>
          <a:p>
            <a:pPr lvl="0"/>
            <a:r>
              <a:rPr lang="uz-Cyrl-UZ" sz="3400" dirty="0"/>
              <a:t>XX асрнинг 19</a:t>
            </a:r>
            <a:r>
              <a:rPr lang="uz-Latn-UZ" sz="3400" dirty="0"/>
              <a:t>60-</a:t>
            </a:r>
            <a:r>
              <a:rPr lang="uz-Cyrl-UZ" sz="3400" dirty="0"/>
              <a:t>йиллар бошидан 80-йиллар даври. Табиий географик комплекслар геотизимлар эканлиги ҳақидаги тушунчанинг ишлаб чиқилиши ва тарқалиши даври. </a:t>
            </a:r>
          </a:p>
          <a:p>
            <a:r>
              <a:rPr lang="uz-Cyrl-UZ" sz="3400" dirty="0" smtClean="0"/>
              <a:t>Буларга </a:t>
            </a:r>
            <a:r>
              <a:rPr lang="uz-Cyrl-UZ" sz="3400" dirty="0"/>
              <a:t>қўшимча қилиб яна иккита даврни ажратиш мумкин. Булар:</a:t>
            </a:r>
          </a:p>
          <a:p>
            <a:pPr lvl="0"/>
            <a:r>
              <a:rPr lang="uz-Cyrl-UZ" sz="3400" dirty="0"/>
              <a:t>1980- йиллардан 90-йилларгача бўлган давр. </a:t>
            </a:r>
          </a:p>
          <a:p>
            <a:pPr lvl="0"/>
            <a:r>
              <a:rPr lang="uz-Cyrl-UZ" sz="3400" dirty="0"/>
              <a:t>1990-йиллардан ҳозиргача бўлган давр.</a:t>
            </a:r>
          </a:p>
          <a:p>
            <a:pPr marL="0" indent="0">
              <a:buFont typeface="Wingdings" pitchFamily="2" charset="2"/>
              <a:buChar char="Ø"/>
            </a:pPr>
            <a:endParaRPr lang="ru-RU" dirty="0"/>
          </a:p>
        </p:txBody>
      </p:sp>
    </p:spTree>
    <p:extLst>
      <p:ext uri="{BB962C8B-B14F-4D97-AF65-F5344CB8AC3E}">
        <p14:creationId xmlns:p14="http://schemas.microsoft.com/office/powerpoint/2010/main" val="1569343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1520" y="116632"/>
            <a:ext cx="8712968" cy="1440160"/>
          </a:xfrm>
        </p:spPr>
        <p:txBody>
          <a:bodyPr>
            <a:noAutofit/>
          </a:bodyPr>
          <a:lstStyle/>
          <a:p>
            <a:r>
              <a:rPr lang="uz-Cyrl-UZ" sz="3000" b="1" dirty="0" smtClean="0"/>
              <a:t>1-давр. </a:t>
            </a:r>
            <a:r>
              <a:rPr lang="uz-Latn-UZ" sz="3000" dirty="0" smtClean="0"/>
              <a:t>XIX </a:t>
            </a:r>
            <a:r>
              <a:rPr lang="uz-Cyrl-UZ" sz="3000" dirty="0"/>
              <a:t>асрнинг 80-йилларидан XX асрнинг 10-йилларигача бўлган давр. </a:t>
            </a:r>
            <a:r>
              <a:rPr lang="uz-Cyrl-UZ" sz="3000" dirty="0" smtClean="0"/>
              <a:t>(Табиий </a:t>
            </a:r>
            <a:r>
              <a:rPr lang="uz-Cyrl-UZ" sz="3000" dirty="0"/>
              <a:t>географик комплекс ғоясининг туғилиш даври</a:t>
            </a:r>
            <a:r>
              <a:rPr lang="uz-Cyrl-UZ" sz="3000" dirty="0" smtClean="0"/>
              <a:t>).</a:t>
            </a:r>
            <a:endParaRPr lang="uz-Cyrl-UZ" sz="3000" dirty="0"/>
          </a:p>
        </p:txBody>
      </p:sp>
      <p:sp>
        <p:nvSpPr>
          <p:cNvPr id="3" name="Объект 2"/>
          <p:cNvSpPr>
            <a:spLocks noGrp="1"/>
          </p:cNvSpPr>
          <p:nvPr>
            <p:ph idx="1"/>
          </p:nvPr>
        </p:nvSpPr>
        <p:spPr>
          <a:xfrm>
            <a:off x="179512" y="1628800"/>
            <a:ext cx="8856984" cy="5040560"/>
          </a:xfrm>
        </p:spPr>
        <p:txBody>
          <a:bodyPr>
            <a:normAutofit lnSpcReduction="10000"/>
          </a:bodyPr>
          <a:lstStyle/>
          <a:p>
            <a:r>
              <a:rPr lang="uz-Cyrl-UZ" sz="1600" dirty="0"/>
              <a:t>Ландшафт термини илмий адабиётда биринчи бор 1805 йилда немис олими А.Гоммейер томонидан ишлатилди. Лекин, бу терминнинг илмий мазмуни, моҳияти ҳақида фикр билдирилмаган.</a:t>
            </a:r>
          </a:p>
          <a:p>
            <a:r>
              <a:rPr lang="uz-Cyrl-UZ" sz="1600" dirty="0"/>
              <a:t>Ландшафтшуносликка оид энг датлабки фикрлар В.В.Докучаев ва унинг илмий мактабига мансуб табиатшунос олимларнинг ишларида келтирилган. </a:t>
            </a:r>
            <a:endParaRPr lang="uz-Cyrl-UZ" sz="1600" dirty="0" smtClean="0"/>
          </a:p>
          <a:p>
            <a:r>
              <a:rPr lang="uz-Cyrl-UZ" sz="1600" dirty="0" smtClean="0"/>
              <a:t>Докучаев </a:t>
            </a:r>
            <a:r>
              <a:rPr lang="uz-Cyrl-UZ" sz="1600" dirty="0"/>
              <a:t>географик зоналлик қонуниятини биринчи бор илмий асослаб берган. Унинг фикрича, табиий компонентлар ва ҳодисалар алоҳида ҳолда эмас, балки бир бутун комплекс сифатида ўрганилиши керак. Табиат зоналари иқлим, тупроқ, ўсимлик, ҳайвонот дунёси ва бошқалар ўзаро таъсир ва алоқада бўлган мураккаб табиий комплекслардир. Бу </a:t>
            </a:r>
            <a:r>
              <a:rPr lang="uz-Cyrl-UZ" sz="1600" u="sng" dirty="0"/>
              <a:t>табиий географик комплекслар ҳақидаги ғоянинг юзага келиши</a:t>
            </a:r>
            <a:r>
              <a:rPr lang="uz-Cyrl-UZ" sz="1600" dirty="0"/>
              <a:t> эди. Докучаев ландшафт, ландшафтшунослик сўзларини ишлатмаган бўлса ҳам ўз фикрлари билан табиий географик комплекслар ҳақидаги “янги география” нинг дунёга келишига сабабчи бўлди.   </a:t>
            </a:r>
          </a:p>
          <a:p>
            <a:r>
              <a:rPr lang="uz-Cyrl-UZ" sz="1600" dirty="0"/>
              <a:t>Докучаев вафотидан кейин, дастлабки ўн йил ичида унинг шогирдалри томонидан бир қатор илмий мақолалар эълон қилиниб, уларда табиий географик комплекс ёки ландшафт ҳақидаги илмий тасаввурлар шакллана бошлади. (Масалан, В.Г.Висоцкий (1904), А.А.Борзов (1912), Г.Ф.Морозов (1913), И.М.Крашенинников (1913), Л.С.Берг (1913), Р.И.Аболин (1914) кабиларнинг ишлари шулар жумласидандир). </a:t>
            </a:r>
          </a:p>
          <a:p>
            <a:r>
              <a:rPr lang="uz-Cyrl-UZ" sz="1600" i="1" u="sng" dirty="0"/>
              <a:t>1-давр бўйича хулоса</a:t>
            </a:r>
            <a:r>
              <a:rPr lang="uz-Cyrl-UZ" sz="1600" dirty="0"/>
              <a:t> қилиб айтадиган бўлсак, янги табиий географиянинг, шу жумладан ландшафтшуносликнинг юзага келишига аввало В.В.Докучаевнинг (1893-1899) жонли ва жонсиз табиат орасидаги алоқалар ҳақидаги ғояси сабаб бўлди. </a:t>
            </a:r>
            <a:r>
              <a:rPr lang="uz-Latn-UZ" sz="1600" dirty="0"/>
              <a:t>XX асрнинг б</a:t>
            </a:r>
            <a:r>
              <a:rPr lang="uz-Cyrl-UZ" sz="1600" dirty="0"/>
              <a:t>ошларига келиб табиий географик комплекслар ҳақидаги янги фаннинг юзага </a:t>
            </a:r>
            <a:r>
              <a:rPr lang="uz-Cyrl-UZ" sz="1600" dirty="0" smtClean="0"/>
              <a:t>келиши рўй берди.  </a:t>
            </a:r>
            <a:endParaRPr lang="uz-Cyrl-UZ" sz="1600" dirty="0"/>
          </a:p>
          <a:p>
            <a:endParaRPr lang="uz-Cyrl-UZ" sz="1400" dirty="0"/>
          </a:p>
        </p:txBody>
      </p:sp>
    </p:spTree>
    <p:extLst>
      <p:ext uri="{BB962C8B-B14F-4D97-AF65-F5344CB8AC3E}">
        <p14:creationId xmlns:p14="http://schemas.microsoft.com/office/powerpoint/2010/main" val="39279801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7504" y="116632"/>
            <a:ext cx="8928992" cy="1512168"/>
          </a:xfrm>
        </p:spPr>
        <p:txBody>
          <a:bodyPr>
            <a:noAutofit/>
          </a:bodyPr>
          <a:lstStyle/>
          <a:p>
            <a:pPr lvl="0"/>
            <a:r>
              <a:rPr lang="uz-Cyrl-UZ" sz="3000" dirty="0"/>
              <a:t>1920-30 йиллар даври. Ландшафт – табиий географик комплекс эканлиги ҳақидаги тушунчанинг оммалашув даври</a:t>
            </a:r>
            <a:r>
              <a:rPr lang="uz-Cyrl-UZ" sz="3000" dirty="0" smtClean="0"/>
              <a:t>.</a:t>
            </a:r>
            <a:endParaRPr lang="uz-Cyrl-UZ" sz="3000" dirty="0"/>
          </a:p>
        </p:txBody>
      </p:sp>
      <p:sp>
        <p:nvSpPr>
          <p:cNvPr id="3" name="Объект 2"/>
          <p:cNvSpPr>
            <a:spLocks noGrp="1"/>
          </p:cNvSpPr>
          <p:nvPr>
            <p:ph idx="1"/>
          </p:nvPr>
        </p:nvSpPr>
        <p:spPr>
          <a:xfrm>
            <a:off x="179512" y="1700808"/>
            <a:ext cx="8784976" cy="5040560"/>
          </a:xfrm>
        </p:spPr>
        <p:txBody>
          <a:bodyPr>
            <a:normAutofit fontScale="77500" lnSpcReduction="20000"/>
          </a:bodyPr>
          <a:lstStyle/>
          <a:p>
            <a:r>
              <a:rPr lang="uz-Cyrl-UZ" dirty="0" smtClean="0"/>
              <a:t>А.А.Борзов</a:t>
            </a:r>
            <a:r>
              <a:rPr lang="uz-Cyrl-UZ" dirty="0"/>
              <a:t>, Г.Ф.Морозов, Л.С.Берг, Р.Н.Аболин, Б.Б.Полинов, Л.Г.Раменский ва бошқаларнинг илмий изланишлари натижасида ландшафт ҳақидаги таълимот шакллана бошлади. </a:t>
            </a:r>
            <a:endParaRPr lang="uz-Cyrl-UZ" dirty="0" smtClean="0"/>
          </a:p>
          <a:p>
            <a:r>
              <a:rPr lang="uz-Cyrl-UZ" dirty="0" smtClean="0"/>
              <a:t>Йирик </a:t>
            </a:r>
            <a:r>
              <a:rPr lang="uz-Cyrl-UZ" dirty="0"/>
              <a:t>ва ўрта </a:t>
            </a:r>
            <a:r>
              <a:rPr lang="uz-Cyrl-UZ" dirty="0" smtClean="0"/>
              <a:t>масштабли </a:t>
            </a:r>
            <a:r>
              <a:rPr lang="uz-Cyrl-UZ" dirty="0"/>
              <a:t>ландшафт хариталарини яратиш жараёнида каттами-кичикми табиий географик комплекслар мавжуд эканлиги ва уларни хосил қилувчи компонентлари ҳақиқатдан ҳам бир-бири билан чамбарчас боғлиқ ва ўзаро алоқадор эканлиги маълум бўлди.</a:t>
            </a:r>
          </a:p>
          <a:p>
            <a:r>
              <a:rPr lang="uz-Cyrl-UZ" dirty="0" smtClean="0"/>
              <a:t>Ландшафтлар </a:t>
            </a:r>
            <a:r>
              <a:rPr lang="uz-Cyrl-UZ" dirty="0"/>
              <a:t>ўзидан кичик бўлган табиий географик комплекслар - урочише ва фациялар (микроландшафт ёки элементар ландшафт) дан тузилганлиги, уларнинг ўзаро алоқадорлиги, яъни ландшафтларнинг морфологик тузилиши ҳақидаги тушунча шакллана бошлади.</a:t>
            </a:r>
          </a:p>
          <a:p>
            <a:endParaRPr lang="uz-Cyrl-UZ" dirty="0"/>
          </a:p>
        </p:txBody>
      </p:sp>
    </p:spTree>
    <p:extLst>
      <p:ext uri="{BB962C8B-B14F-4D97-AF65-F5344CB8AC3E}">
        <p14:creationId xmlns:p14="http://schemas.microsoft.com/office/powerpoint/2010/main" val="2812958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116632"/>
            <a:ext cx="8784976" cy="1301006"/>
          </a:xfrm>
        </p:spPr>
        <p:txBody>
          <a:bodyPr>
            <a:noAutofit/>
          </a:bodyPr>
          <a:lstStyle/>
          <a:p>
            <a:r>
              <a:rPr lang="uz-Cyrl-UZ" sz="3000" dirty="0"/>
              <a:t>1940-йиллардан 60-йилларнинг бошигача бўлган давр. Ландшафт ҳақидаги таълимотнинг назарий асослари ишлаб чиқилган давр.</a:t>
            </a:r>
          </a:p>
        </p:txBody>
      </p:sp>
      <p:sp>
        <p:nvSpPr>
          <p:cNvPr id="3" name="Объект 2"/>
          <p:cNvSpPr>
            <a:spLocks noGrp="1"/>
          </p:cNvSpPr>
          <p:nvPr>
            <p:ph idx="1"/>
          </p:nvPr>
        </p:nvSpPr>
        <p:spPr>
          <a:xfrm>
            <a:off x="107504" y="1556792"/>
            <a:ext cx="8856984" cy="5184576"/>
          </a:xfrm>
        </p:spPr>
        <p:txBody>
          <a:bodyPr>
            <a:normAutofit fontScale="85000" lnSpcReduction="10000"/>
          </a:bodyPr>
          <a:lstStyle/>
          <a:p>
            <a:r>
              <a:rPr lang="uz-Cyrl-UZ" dirty="0"/>
              <a:t>Бу вақтга келиб географик адабиётда ландшафтшуносликка оид муаммоли илмий назарий масалалар тез-тез муҳокама қилина бошланди. Турли ҳудудларда турли масштабдаги ландшафт изланишлари ўтказила бошланди ва тўпланган аниқ маълумотлар асосида ландшафтларни тадқиқ қилиш услублари ишлаб чиқила бошланди. Олий ўқув юртларида ландшафтшунослик бўйича маҳсус курслар ўқитилиш бошланди. </a:t>
            </a:r>
          </a:p>
          <a:p>
            <a:r>
              <a:rPr lang="uz-Cyrl-UZ" dirty="0" smtClean="0"/>
              <a:t>Н.А.Солнцев, А.Г.Исаченко, Ф.Н.Мильков ва бошқаларнинг ишлари</a:t>
            </a:r>
          </a:p>
          <a:p>
            <a:r>
              <a:rPr lang="uz-Cyrl-UZ" dirty="0" smtClean="0"/>
              <a:t>Ўзбекистонда Н.А.Когай, Л.Н. Бабушкинларнинг ишлари</a:t>
            </a:r>
          </a:p>
          <a:p>
            <a:endParaRPr lang="uz-Cyrl-UZ" dirty="0"/>
          </a:p>
        </p:txBody>
      </p:sp>
    </p:spTree>
    <p:extLst>
      <p:ext uri="{BB962C8B-B14F-4D97-AF65-F5344CB8AC3E}">
        <p14:creationId xmlns:p14="http://schemas.microsoft.com/office/powerpoint/2010/main" val="22653588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7504" y="116632"/>
            <a:ext cx="8928992" cy="1296144"/>
          </a:xfrm>
        </p:spPr>
        <p:txBody>
          <a:bodyPr>
            <a:noAutofit/>
          </a:bodyPr>
          <a:lstStyle/>
          <a:p>
            <a:pPr lvl="0"/>
            <a:r>
              <a:rPr lang="uz-Cyrl-UZ" sz="3000" dirty="0" smtClean="0"/>
              <a:t/>
            </a:r>
            <a:br>
              <a:rPr lang="uz-Cyrl-UZ" sz="3000" dirty="0" smtClean="0"/>
            </a:br>
            <a:r>
              <a:rPr lang="uz-Cyrl-UZ" sz="2700" dirty="0" smtClean="0"/>
              <a:t>XX </a:t>
            </a:r>
            <a:r>
              <a:rPr lang="uz-Cyrl-UZ" sz="2700" dirty="0"/>
              <a:t>асрнинг 19</a:t>
            </a:r>
            <a:r>
              <a:rPr lang="uz-Latn-UZ" sz="2700" dirty="0"/>
              <a:t>60-</a:t>
            </a:r>
            <a:r>
              <a:rPr lang="uz-Cyrl-UZ" sz="2700" dirty="0"/>
              <a:t>йиллар бошидан 80-йиллар даври. Табиий географик комплекслар геотизимлар эканлиги ҳақидаги тушунчанинг ишлаб чиқилиши ва тарқалиши даври. </a:t>
            </a:r>
            <a:br>
              <a:rPr lang="uz-Cyrl-UZ" sz="2700" dirty="0"/>
            </a:br>
            <a:endParaRPr lang="uz-Cyrl-UZ" sz="2700" dirty="0"/>
          </a:p>
        </p:txBody>
      </p:sp>
      <p:sp>
        <p:nvSpPr>
          <p:cNvPr id="3" name="Объект 2"/>
          <p:cNvSpPr>
            <a:spLocks noGrp="1"/>
          </p:cNvSpPr>
          <p:nvPr>
            <p:ph idx="1"/>
          </p:nvPr>
        </p:nvSpPr>
        <p:spPr>
          <a:xfrm>
            <a:off x="179512" y="1556792"/>
            <a:ext cx="8784976" cy="5184576"/>
          </a:xfrm>
        </p:spPr>
        <p:txBody>
          <a:bodyPr>
            <a:normAutofit fontScale="85000" lnSpcReduction="20000"/>
          </a:bodyPr>
          <a:lstStyle/>
          <a:p>
            <a:r>
              <a:rPr lang="uz-Cyrl-UZ" sz="2200" dirty="0"/>
              <a:t>Бу даврда ландшафтшуносликка оид илмий ишлар, китоблар, тўпламлар кўплаб нашрдан чиқарила бошланди. Ландшафтшунослик масалалари географик илмий анжуманларда кенг муҳокама қилина бошланди, кўрилган масалаларнинг аксарияти ландшафтшуносликнинг назарий масалалари, ландшафт тадқиқотлар методикаси, антропоген ва амалий ландшафтшунослик мавзуларига бағишланган эди</a:t>
            </a:r>
            <a:r>
              <a:rPr lang="uz-Cyrl-UZ" sz="2200" dirty="0" smtClean="0"/>
              <a:t>.</a:t>
            </a:r>
          </a:p>
          <a:p>
            <a:r>
              <a:rPr lang="uz-Cyrl-UZ" sz="2200" dirty="0" smtClean="0"/>
              <a:t>1963 йилда акад. В.Б.Сочава геотизим тушунчасини фанга киритди ва унинг таъриф ва тавсифини келтирди. </a:t>
            </a:r>
          </a:p>
          <a:p>
            <a:r>
              <a:rPr lang="uz-Cyrl-UZ" sz="2400" dirty="0"/>
              <a:t>Айни шу даврда Ўзбекистонда ҳам ландшафтшунослик бўйича кўплаб ва катта ҳажмдаги тадқиқотлар бажарилди.  </a:t>
            </a:r>
          </a:p>
          <a:p>
            <a:r>
              <a:rPr lang="uz-Cyrl-UZ" sz="2400" dirty="0"/>
              <a:t>Л.Н.Бабушкин ва Н.А.Когай томонидан Ўзбекистон ҳудудини табиий географик районлаштириш мавзуида илмий тадқиқот ишлари Ўзбекистонда ландшафтшуносликнинг тараққиёт тарихидаги муҳим воқеалардан эди. </a:t>
            </a:r>
            <a:endParaRPr lang="uz-Cyrl-UZ" sz="2400" dirty="0" smtClean="0"/>
          </a:p>
          <a:p>
            <a:r>
              <a:rPr lang="uz-Cyrl-UZ" sz="2400" dirty="0" smtClean="0"/>
              <a:t>Натижада</a:t>
            </a:r>
            <a:r>
              <a:rPr lang="uz-Cyrl-UZ" sz="2400" dirty="0"/>
              <a:t>, тарихда биринчи маротаба Ўзбекистоннинг ландшафт харитаси яратилди ва 1964 йилда нашрдан чиқди. Ҳудди шу йили ушбу муаллифларнинг "Ўзбекистонни табиий географик районлаштириш" деган монографияси ҳам босилиб чиқиб, унда ландшафтларнинг қисқача тавсифлари ҳам берилган эди. Бу монография ландшафтшунослик фанининг ривожланишига катта ҳисса қўшди. </a:t>
            </a:r>
            <a:endParaRPr lang="uz-Cyrl-UZ" sz="2200" dirty="0"/>
          </a:p>
          <a:p>
            <a:endParaRPr lang="uz-Cyrl-UZ" dirty="0"/>
          </a:p>
        </p:txBody>
      </p:sp>
    </p:spTree>
    <p:extLst>
      <p:ext uri="{BB962C8B-B14F-4D97-AF65-F5344CB8AC3E}">
        <p14:creationId xmlns:p14="http://schemas.microsoft.com/office/powerpoint/2010/main" val="15076937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188640"/>
            <a:ext cx="8856984" cy="1228998"/>
          </a:xfrm>
        </p:spPr>
        <p:txBody>
          <a:bodyPr>
            <a:noAutofit/>
          </a:bodyPr>
          <a:lstStyle/>
          <a:p>
            <a:r>
              <a:rPr lang="uz-Cyrl-UZ" sz="3000" b="1" dirty="0" smtClean="0"/>
              <a:t>5-давр. </a:t>
            </a:r>
            <a:r>
              <a:rPr lang="uz-Cyrl-UZ" sz="3000" dirty="0" smtClean="0"/>
              <a:t>1980- </a:t>
            </a:r>
            <a:r>
              <a:rPr lang="uz-Cyrl-UZ" sz="3000" dirty="0"/>
              <a:t>йиллардан 90-йилларгача бўлган </a:t>
            </a:r>
            <a:r>
              <a:rPr lang="uz-Cyrl-UZ" sz="3000" dirty="0" smtClean="0"/>
              <a:t>давр (Ландшафт тадқиқотларининг экологиялашув даври). </a:t>
            </a:r>
            <a:endParaRPr lang="uz-Cyrl-UZ" sz="3000" dirty="0"/>
          </a:p>
        </p:txBody>
      </p:sp>
      <p:sp>
        <p:nvSpPr>
          <p:cNvPr id="3" name="Объект 2"/>
          <p:cNvSpPr>
            <a:spLocks noGrp="1"/>
          </p:cNvSpPr>
          <p:nvPr>
            <p:ph idx="1"/>
          </p:nvPr>
        </p:nvSpPr>
        <p:spPr>
          <a:xfrm>
            <a:off x="251520" y="1700808"/>
            <a:ext cx="8640960" cy="4896544"/>
          </a:xfrm>
        </p:spPr>
        <p:txBody>
          <a:bodyPr>
            <a:normAutofit fontScale="92500" lnSpcReduction="10000"/>
          </a:bodyPr>
          <a:lstStyle/>
          <a:p>
            <a:r>
              <a:rPr lang="uz-Cyrl-UZ" dirty="0" smtClean="0"/>
              <a:t>Бу </a:t>
            </a:r>
            <a:r>
              <a:rPr lang="uz-Cyrl-UZ" dirty="0"/>
              <a:t>даврга келиб Ер юзасидаги барча ландшафтлар ўрганилиб, майда масштабли картага туширилиб бўлинган эди. Энди асосан ўрта ва йирик масштабли тадқиқотларга эътибор берила бошланди.  </a:t>
            </a:r>
            <a:endParaRPr lang="uz-Cyrl-UZ" dirty="0" smtClean="0"/>
          </a:p>
          <a:p>
            <a:r>
              <a:rPr lang="uz-Cyrl-UZ" dirty="0" smtClean="0"/>
              <a:t>Тадқиқотлар </a:t>
            </a:r>
            <a:r>
              <a:rPr lang="uz-Cyrl-UZ" dirty="0"/>
              <a:t>ландшафтларнинг махсус фаолияти, динамикаси барқарорлиги каби масалаларни ўрганишга қаратилди. </a:t>
            </a:r>
            <a:endParaRPr lang="uz-Cyrl-UZ" dirty="0" smtClean="0"/>
          </a:p>
          <a:p>
            <a:r>
              <a:rPr lang="uz-Cyrl-UZ" dirty="0" smtClean="0"/>
              <a:t>Барча </a:t>
            </a:r>
            <a:r>
              <a:rPr lang="uz-Cyrl-UZ" dirty="0"/>
              <a:t>фанларда бўлгани каби ландшафтшуносликда ҳам экологиялашув жараёни рўй берди. </a:t>
            </a:r>
          </a:p>
          <a:p>
            <a:endParaRPr lang="uz-Cyrl-UZ" dirty="0"/>
          </a:p>
        </p:txBody>
      </p:sp>
    </p:spTree>
    <p:extLst>
      <p:ext uri="{BB962C8B-B14F-4D97-AF65-F5344CB8AC3E}">
        <p14:creationId xmlns:p14="http://schemas.microsoft.com/office/powerpoint/2010/main" val="139196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274638"/>
            <a:ext cx="8712968" cy="1143000"/>
          </a:xfrm>
        </p:spPr>
        <p:txBody>
          <a:bodyPr>
            <a:noAutofit/>
          </a:bodyPr>
          <a:lstStyle/>
          <a:p>
            <a:r>
              <a:rPr lang="uz-Cyrl-UZ" sz="3000" b="1" dirty="0" smtClean="0"/>
              <a:t>6-давр. </a:t>
            </a:r>
            <a:r>
              <a:rPr lang="uz-Cyrl-UZ" sz="3000" dirty="0" smtClean="0"/>
              <a:t>1990-йиллардан </a:t>
            </a:r>
            <a:r>
              <a:rPr lang="uz-Cyrl-UZ" sz="3000" dirty="0"/>
              <a:t>ҳозиргача бўлган </a:t>
            </a:r>
            <a:r>
              <a:rPr lang="uz-Cyrl-UZ" sz="3000" dirty="0" smtClean="0"/>
              <a:t>давр. (Ландшафт тадқиқотларининг визуаллашув даври) </a:t>
            </a:r>
            <a:endParaRPr lang="uz-Cyrl-UZ" sz="3000" dirty="0"/>
          </a:p>
        </p:txBody>
      </p:sp>
      <p:sp>
        <p:nvSpPr>
          <p:cNvPr id="3" name="Объект 2"/>
          <p:cNvSpPr>
            <a:spLocks noGrp="1"/>
          </p:cNvSpPr>
          <p:nvPr>
            <p:ph idx="1"/>
          </p:nvPr>
        </p:nvSpPr>
        <p:spPr>
          <a:xfrm>
            <a:off x="251520" y="1600200"/>
            <a:ext cx="8435280" cy="4997152"/>
          </a:xfrm>
        </p:spPr>
        <p:txBody>
          <a:bodyPr>
            <a:normAutofit fontScale="85000" lnSpcReduction="20000"/>
          </a:bodyPr>
          <a:lstStyle/>
          <a:p>
            <a:r>
              <a:rPr lang="uz-Cyrl-UZ" sz="2900" dirty="0" smtClean="0"/>
              <a:t>Бу </a:t>
            </a:r>
            <a:r>
              <a:rPr lang="uz-Cyrl-UZ" sz="2900" dirty="0"/>
              <a:t>даврга келиб ландшафтшунослик фанининг ривожланишидаги ички муаммолари унинг ташқи муаммоларининг кескин ўзгариши билан мос тушиб қолди. </a:t>
            </a:r>
            <a:endParaRPr lang="uz-Cyrl-UZ" sz="2900" dirty="0" smtClean="0"/>
          </a:p>
          <a:p>
            <a:r>
              <a:rPr lang="uz-Cyrl-UZ" sz="2900" dirty="0" smtClean="0"/>
              <a:t>Иттифоқнинг </a:t>
            </a:r>
            <a:r>
              <a:rPr lang="uz-Cyrl-UZ" sz="2900" dirty="0"/>
              <a:t>парчаланиши ва қўшни республикалардаги юзага келган янги сиёсий ва мафкуравий вазият нафақат иқтисодиётни, балки илм-фаннинг ривожланишини ҳам издан чиқарди. </a:t>
            </a:r>
            <a:endParaRPr lang="uz-Cyrl-UZ" sz="2900" dirty="0" smtClean="0"/>
          </a:p>
          <a:p>
            <a:r>
              <a:rPr lang="uz-Cyrl-UZ" sz="2900" dirty="0" smtClean="0"/>
              <a:t>Дала </a:t>
            </a:r>
            <a:r>
              <a:rPr lang="uz-Cyrl-UZ" sz="2900" dirty="0"/>
              <a:t>тадқиқотлари кескин камайиб кетди, деярли олиб борилмаяпти. </a:t>
            </a:r>
            <a:endParaRPr lang="uz-Cyrl-UZ" sz="2900" dirty="0" smtClean="0"/>
          </a:p>
          <a:p>
            <a:r>
              <a:rPr lang="uz-Cyrl-UZ" sz="2900" dirty="0" smtClean="0"/>
              <a:t>Дала-экспедиция </a:t>
            </a:r>
            <a:r>
              <a:rPr lang="uz-Cyrl-UZ" sz="2900" dirty="0"/>
              <a:t>тадқиқотларининг ўрнини компьютер ва космик суратлар орқали визуал ўрганиш эгаллади. Бу эса тадқиқот натижаларига ҳам ижобий </a:t>
            </a:r>
            <a:r>
              <a:rPr lang="uz-Cyrl-UZ" sz="2900" dirty="0" smtClean="0"/>
              <a:t>ҳам салбий </a:t>
            </a:r>
            <a:r>
              <a:rPr lang="uz-Cyrl-UZ" sz="2900" dirty="0"/>
              <a:t>таъсир этмоқда. </a:t>
            </a:r>
          </a:p>
          <a:p>
            <a:endParaRPr lang="uz-Cyrl-UZ" dirty="0"/>
          </a:p>
        </p:txBody>
      </p:sp>
    </p:spTree>
    <p:extLst>
      <p:ext uri="{BB962C8B-B14F-4D97-AF65-F5344CB8AC3E}">
        <p14:creationId xmlns:p14="http://schemas.microsoft.com/office/powerpoint/2010/main" val="174844903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cf2f82b81b0dd8f3a367748dd953723962bdf66"/>
</p:tagLst>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303</TotalTime>
  <Words>958</Words>
  <Application>Microsoft Office PowerPoint</Application>
  <PresentationFormat>Экран (4:3)</PresentationFormat>
  <Paragraphs>44</Paragraphs>
  <Slides>10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10</vt:i4>
      </vt:variant>
    </vt:vector>
  </HeadingPairs>
  <TitlesOfParts>
    <vt:vector size="11" baseType="lpstr">
      <vt:lpstr>Тема Office</vt:lpstr>
      <vt:lpstr>1-мавзу. Ландшафтшуносликнинг юзага келиши ва ривожланиши </vt:lpstr>
      <vt:lpstr>ЛАНДШАФТ ТЕРМИНИ ВА ЛАНДШАФТШУНОСЛИКНИНГ ВУЖУДГА КЕЛИШИ</vt:lpstr>
      <vt:lpstr>Ландшафт термини ва ландшафтшуносликнинг вужудга келиши</vt:lpstr>
      <vt:lpstr>1-давр. XIX асрнинг 80-йилларидан XX асрнинг 10-йилларигача бўлган давр. (Табиий географик комплекс ғоясининг туғилиш даври).</vt:lpstr>
      <vt:lpstr>1920-30 йиллар даври. Ландшафт – табиий географик комплекс эканлиги ҳақидаги тушунчанинг оммалашув даври.</vt:lpstr>
      <vt:lpstr>1940-йиллардан 60-йилларнинг бошигача бўлган давр. Ландшафт ҳақидаги таълимотнинг назарий асослари ишлаб чиқилган давр.</vt:lpstr>
      <vt:lpstr> XX асрнинг 1960-йиллар бошидан 80-йиллар даври. Табиий географик комплекслар геотизимлар эканлиги ҳақидаги тушунчанинг ишлаб чиқилиши ва тарқалиши даври.  </vt:lpstr>
      <vt:lpstr>5-давр. 1980- йиллардан 90-йилларгача бўлган давр (Ландшафт тадқиқотларининг экологиялашув даври). </vt:lpstr>
      <vt:lpstr>6-давр. 1990-йиллардан ҳозиргача бўлган давр. (Ландшафт тадқиқотларининг визуаллашув даври) </vt:lpstr>
      <vt:lpstr>Эътиборингиз учун раҳмат</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ЛАНДШАФТ ТЕРМИНИ ВА ЛАНДШАФТШУНОСЛИКНИНГ ВУЖУДГА КЕЛИШИ</dc:title>
  <dc:creator>Администратор</dc:creator>
  <cp:lastModifiedBy>Shavkat M. Sharipov</cp:lastModifiedBy>
  <cp:revision>36</cp:revision>
  <dcterms:created xsi:type="dcterms:W3CDTF">2009-01-07T08:13:33Z</dcterms:created>
  <dcterms:modified xsi:type="dcterms:W3CDTF">2020-02-10T19:18:37Z</dcterms:modified>
</cp:coreProperties>
</file>