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E4EC6-C818-4CEE-9B38-BA6092729CE9}"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371DE71F-7619-4563-88E4-1C0010556778}">
      <dgm:prSet/>
      <dgm:spPr/>
      <dgm:t>
        <a:bodyPr/>
        <a:lstStyle/>
        <a:p>
          <a:r>
            <a:rPr lang="en-US" b="0" baseline="0" dirty="0"/>
            <a:t>For running the application first, we must go to the frontend at the file named index.html. This file named index.html is the starting point of the application. </a:t>
          </a:r>
          <a:endParaRPr lang="en-US" dirty="0"/>
        </a:p>
      </dgm:t>
    </dgm:pt>
    <dgm:pt modelId="{32CD7444-400D-4463-B136-9510D0D5EEF2}" type="parTrans" cxnId="{551D7946-BC44-4485-921F-644C12DCD67B}">
      <dgm:prSet/>
      <dgm:spPr/>
      <dgm:t>
        <a:bodyPr/>
        <a:lstStyle/>
        <a:p>
          <a:endParaRPr lang="en-US"/>
        </a:p>
      </dgm:t>
    </dgm:pt>
    <dgm:pt modelId="{66DBF38E-4525-4C32-9867-06497FCA5E6B}" type="sibTrans" cxnId="{551D7946-BC44-4485-921F-644C12DCD67B}">
      <dgm:prSet/>
      <dgm:spPr/>
      <dgm:t>
        <a:bodyPr/>
        <a:lstStyle/>
        <a:p>
          <a:endParaRPr lang="en-US"/>
        </a:p>
      </dgm:t>
    </dgm:pt>
    <dgm:pt modelId="{F3291A21-D94B-42AC-9220-2E5CF7696FFC}">
      <dgm:prSet/>
      <dgm:spPr/>
      <dgm:t>
        <a:bodyPr/>
        <a:lstStyle/>
        <a:p>
          <a:r>
            <a:rPr lang="en-US" b="0" baseline="0" dirty="0"/>
            <a:t>Then we must go to the backend folder and run the command “</a:t>
          </a:r>
          <a:r>
            <a:rPr lang="en-US" b="0" baseline="0" dirty="0" err="1"/>
            <a:t>npm</a:t>
          </a:r>
          <a:r>
            <a:rPr lang="en-US" b="0" baseline="0" dirty="0"/>
            <a:t> run starts”. Application will be started at the port 3000. It is important that you have mongodB installed in your system with all the required files.</a:t>
          </a:r>
          <a:endParaRPr lang="en-US" dirty="0"/>
        </a:p>
      </dgm:t>
    </dgm:pt>
    <dgm:pt modelId="{2AC77AEB-426E-4492-85D1-D74FD38EE4CD}" type="parTrans" cxnId="{644C6F1B-A5E1-4BDE-914D-D02D20941FF7}">
      <dgm:prSet/>
      <dgm:spPr/>
      <dgm:t>
        <a:bodyPr/>
        <a:lstStyle/>
        <a:p>
          <a:endParaRPr lang="en-US"/>
        </a:p>
      </dgm:t>
    </dgm:pt>
    <dgm:pt modelId="{399A7AB9-6AE5-40C9-BD53-CAC52BAAD627}" type="sibTrans" cxnId="{644C6F1B-A5E1-4BDE-914D-D02D20941FF7}">
      <dgm:prSet/>
      <dgm:spPr/>
      <dgm:t>
        <a:bodyPr/>
        <a:lstStyle/>
        <a:p>
          <a:endParaRPr lang="en-US"/>
        </a:p>
      </dgm:t>
    </dgm:pt>
    <dgm:pt modelId="{57AAAE50-B385-40CD-A5D4-DD23003B267E}" type="pres">
      <dgm:prSet presAssocID="{B88E4EC6-C818-4CEE-9B38-BA6092729CE9}" presName="hierChild1" presStyleCnt="0">
        <dgm:presLayoutVars>
          <dgm:chPref val="1"/>
          <dgm:dir/>
          <dgm:animOne val="branch"/>
          <dgm:animLvl val="lvl"/>
          <dgm:resizeHandles/>
        </dgm:presLayoutVars>
      </dgm:prSet>
      <dgm:spPr/>
    </dgm:pt>
    <dgm:pt modelId="{29A11CB5-4CA7-4E18-8F3D-1B4200996843}" type="pres">
      <dgm:prSet presAssocID="{371DE71F-7619-4563-88E4-1C0010556778}" presName="hierRoot1" presStyleCnt="0"/>
      <dgm:spPr/>
    </dgm:pt>
    <dgm:pt modelId="{B2C64B84-4871-40CA-B461-62E2B14775BA}" type="pres">
      <dgm:prSet presAssocID="{371DE71F-7619-4563-88E4-1C0010556778}" presName="composite" presStyleCnt="0"/>
      <dgm:spPr/>
    </dgm:pt>
    <dgm:pt modelId="{F277E49C-F4D5-4B64-A4E8-F7F8F3AA0034}" type="pres">
      <dgm:prSet presAssocID="{371DE71F-7619-4563-88E4-1C0010556778}" presName="background" presStyleLbl="node0" presStyleIdx="0" presStyleCnt="2"/>
      <dgm:spPr/>
    </dgm:pt>
    <dgm:pt modelId="{DD1F2986-9DAC-4E4F-B22A-C18FE61E76B2}" type="pres">
      <dgm:prSet presAssocID="{371DE71F-7619-4563-88E4-1C0010556778}" presName="text" presStyleLbl="fgAcc0" presStyleIdx="0" presStyleCnt="2">
        <dgm:presLayoutVars>
          <dgm:chPref val="3"/>
        </dgm:presLayoutVars>
      </dgm:prSet>
      <dgm:spPr/>
    </dgm:pt>
    <dgm:pt modelId="{5F1C0D5A-C0AE-439F-8CB9-1C9222424870}" type="pres">
      <dgm:prSet presAssocID="{371DE71F-7619-4563-88E4-1C0010556778}" presName="hierChild2" presStyleCnt="0"/>
      <dgm:spPr/>
    </dgm:pt>
    <dgm:pt modelId="{DD1FE8A8-728A-4CE2-A339-3D7A900ECE08}" type="pres">
      <dgm:prSet presAssocID="{F3291A21-D94B-42AC-9220-2E5CF7696FFC}" presName="hierRoot1" presStyleCnt="0"/>
      <dgm:spPr/>
    </dgm:pt>
    <dgm:pt modelId="{F829330E-DE27-4516-A66D-4AC9A9F1DF59}" type="pres">
      <dgm:prSet presAssocID="{F3291A21-D94B-42AC-9220-2E5CF7696FFC}" presName="composite" presStyleCnt="0"/>
      <dgm:spPr/>
    </dgm:pt>
    <dgm:pt modelId="{B4A32223-8A70-4EE1-8C03-7341869D2C5D}" type="pres">
      <dgm:prSet presAssocID="{F3291A21-D94B-42AC-9220-2E5CF7696FFC}" presName="background" presStyleLbl="node0" presStyleIdx="1" presStyleCnt="2"/>
      <dgm:spPr/>
    </dgm:pt>
    <dgm:pt modelId="{A961E29A-6334-443C-8510-38F82BA94EB7}" type="pres">
      <dgm:prSet presAssocID="{F3291A21-D94B-42AC-9220-2E5CF7696FFC}" presName="text" presStyleLbl="fgAcc0" presStyleIdx="1" presStyleCnt="2">
        <dgm:presLayoutVars>
          <dgm:chPref val="3"/>
        </dgm:presLayoutVars>
      </dgm:prSet>
      <dgm:spPr/>
    </dgm:pt>
    <dgm:pt modelId="{DCEF507D-9976-4F4C-AD84-E7746EE6248D}" type="pres">
      <dgm:prSet presAssocID="{F3291A21-D94B-42AC-9220-2E5CF7696FFC}" presName="hierChild2" presStyleCnt="0"/>
      <dgm:spPr/>
    </dgm:pt>
  </dgm:ptLst>
  <dgm:cxnLst>
    <dgm:cxn modelId="{EB6F4D04-C7E9-494C-8E3C-78BC2F5D5C2D}" type="presOf" srcId="{B88E4EC6-C818-4CEE-9B38-BA6092729CE9}" destId="{57AAAE50-B385-40CD-A5D4-DD23003B267E}" srcOrd="0" destOrd="0" presId="urn:microsoft.com/office/officeart/2005/8/layout/hierarchy1"/>
    <dgm:cxn modelId="{A4F7B108-142F-46FD-819D-599E74634749}" type="presOf" srcId="{371DE71F-7619-4563-88E4-1C0010556778}" destId="{DD1F2986-9DAC-4E4F-B22A-C18FE61E76B2}" srcOrd="0" destOrd="0" presId="urn:microsoft.com/office/officeart/2005/8/layout/hierarchy1"/>
    <dgm:cxn modelId="{644C6F1B-A5E1-4BDE-914D-D02D20941FF7}" srcId="{B88E4EC6-C818-4CEE-9B38-BA6092729CE9}" destId="{F3291A21-D94B-42AC-9220-2E5CF7696FFC}" srcOrd="1" destOrd="0" parTransId="{2AC77AEB-426E-4492-85D1-D74FD38EE4CD}" sibTransId="{399A7AB9-6AE5-40C9-BD53-CAC52BAAD627}"/>
    <dgm:cxn modelId="{551D7946-BC44-4485-921F-644C12DCD67B}" srcId="{B88E4EC6-C818-4CEE-9B38-BA6092729CE9}" destId="{371DE71F-7619-4563-88E4-1C0010556778}" srcOrd="0" destOrd="0" parTransId="{32CD7444-400D-4463-B136-9510D0D5EEF2}" sibTransId="{66DBF38E-4525-4C32-9867-06497FCA5E6B}"/>
    <dgm:cxn modelId="{79A8E9CC-99C0-41C2-8494-A457C3C6AEDF}" type="presOf" srcId="{F3291A21-D94B-42AC-9220-2E5CF7696FFC}" destId="{A961E29A-6334-443C-8510-38F82BA94EB7}" srcOrd="0" destOrd="0" presId="urn:microsoft.com/office/officeart/2005/8/layout/hierarchy1"/>
    <dgm:cxn modelId="{48AE882A-141C-4F0B-982A-700BDEB83FE5}" type="presParOf" srcId="{57AAAE50-B385-40CD-A5D4-DD23003B267E}" destId="{29A11CB5-4CA7-4E18-8F3D-1B4200996843}" srcOrd="0" destOrd="0" presId="urn:microsoft.com/office/officeart/2005/8/layout/hierarchy1"/>
    <dgm:cxn modelId="{A08F7C54-0D48-4049-8B96-125B3EF51CBE}" type="presParOf" srcId="{29A11CB5-4CA7-4E18-8F3D-1B4200996843}" destId="{B2C64B84-4871-40CA-B461-62E2B14775BA}" srcOrd="0" destOrd="0" presId="urn:microsoft.com/office/officeart/2005/8/layout/hierarchy1"/>
    <dgm:cxn modelId="{C78B992A-25BD-4135-9EAC-A142EACC8C58}" type="presParOf" srcId="{B2C64B84-4871-40CA-B461-62E2B14775BA}" destId="{F277E49C-F4D5-4B64-A4E8-F7F8F3AA0034}" srcOrd="0" destOrd="0" presId="urn:microsoft.com/office/officeart/2005/8/layout/hierarchy1"/>
    <dgm:cxn modelId="{87DC8F1B-5B57-4753-9165-72552D82B82C}" type="presParOf" srcId="{B2C64B84-4871-40CA-B461-62E2B14775BA}" destId="{DD1F2986-9DAC-4E4F-B22A-C18FE61E76B2}" srcOrd="1" destOrd="0" presId="urn:microsoft.com/office/officeart/2005/8/layout/hierarchy1"/>
    <dgm:cxn modelId="{0560CB8E-8DC0-45BB-9387-958CE78E713E}" type="presParOf" srcId="{29A11CB5-4CA7-4E18-8F3D-1B4200996843}" destId="{5F1C0D5A-C0AE-439F-8CB9-1C9222424870}" srcOrd="1" destOrd="0" presId="urn:microsoft.com/office/officeart/2005/8/layout/hierarchy1"/>
    <dgm:cxn modelId="{091CF1D6-4167-4A4A-8506-B0EBA6C94C3F}" type="presParOf" srcId="{57AAAE50-B385-40CD-A5D4-DD23003B267E}" destId="{DD1FE8A8-728A-4CE2-A339-3D7A900ECE08}" srcOrd="1" destOrd="0" presId="urn:microsoft.com/office/officeart/2005/8/layout/hierarchy1"/>
    <dgm:cxn modelId="{20A3224F-9F34-421D-ADBA-7CF1F22F6467}" type="presParOf" srcId="{DD1FE8A8-728A-4CE2-A339-3D7A900ECE08}" destId="{F829330E-DE27-4516-A66D-4AC9A9F1DF59}" srcOrd="0" destOrd="0" presId="urn:microsoft.com/office/officeart/2005/8/layout/hierarchy1"/>
    <dgm:cxn modelId="{BAD163F0-3622-4CA8-A047-F015BCC49D9C}" type="presParOf" srcId="{F829330E-DE27-4516-A66D-4AC9A9F1DF59}" destId="{B4A32223-8A70-4EE1-8C03-7341869D2C5D}" srcOrd="0" destOrd="0" presId="urn:microsoft.com/office/officeart/2005/8/layout/hierarchy1"/>
    <dgm:cxn modelId="{DE579DB8-1EB6-4E73-8C87-ADA38C18BF6D}" type="presParOf" srcId="{F829330E-DE27-4516-A66D-4AC9A9F1DF59}" destId="{A961E29A-6334-443C-8510-38F82BA94EB7}" srcOrd="1" destOrd="0" presId="urn:microsoft.com/office/officeart/2005/8/layout/hierarchy1"/>
    <dgm:cxn modelId="{132F0095-E4F3-46E1-B1DF-61F3B8151763}" type="presParOf" srcId="{DD1FE8A8-728A-4CE2-A339-3D7A900ECE08}" destId="{DCEF507D-9976-4F4C-AD84-E7746EE6248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153C2B-7881-429E-B52F-D384C1998B26}"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9B630C70-FCFF-419D-AA8C-349A27EA7254}">
      <dgm:prSet/>
      <dgm:spPr/>
      <dgm:t>
        <a:bodyPr/>
        <a:lstStyle/>
        <a:p>
          <a:r>
            <a:rPr lang="en-US"/>
            <a:t>For the pros:</a:t>
          </a:r>
        </a:p>
      </dgm:t>
    </dgm:pt>
    <dgm:pt modelId="{17BD7602-DC59-43D7-B2CC-DDD1DDAF1468}" type="parTrans" cxnId="{A9C83EE1-3EF0-4E3E-8A3A-C801E19D30B0}">
      <dgm:prSet/>
      <dgm:spPr/>
      <dgm:t>
        <a:bodyPr/>
        <a:lstStyle/>
        <a:p>
          <a:endParaRPr lang="en-US"/>
        </a:p>
      </dgm:t>
    </dgm:pt>
    <dgm:pt modelId="{BF2CEF12-AE54-4AAE-8841-D6828F94765E}" type="sibTrans" cxnId="{A9C83EE1-3EF0-4E3E-8A3A-C801E19D30B0}">
      <dgm:prSet/>
      <dgm:spPr/>
      <dgm:t>
        <a:bodyPr/>
        <a:lstStyle/>
        <a:p>
          <a:endParaRPr lang="en-US"/>
        </a:p>
      </dgm:t>
    </dgm:pt>
    <dgm:pt modelId="{81829F77-BCC3-42DC-9214-C404076E69D2}">
      <dgm:prSet/>
      <dgm:spPr/>
      <dgm:t>
        <a:bodyPr/>
        <a:lstStyle/>
        <a:p>
          <a:r>
            <a:rPr lang="en-US"/>
            <a:t>Easier to adopt and easier to start working.</a:t>
          </a:r>
        </a:p>
      </dgm:t>
    </dgm:pt>
    <dgm:pt modelId="{BB994E1F-F9E3-4295-9FEF-67BAB497931D}" type="parTrans" cxnId="{D9EB434A-45E3-4CD0-B78E-7D5B23D673C1}">
      <dgm:prSet/>
      <dgm:spPr/>
      <dgm:t>
        <a:bodyPr/>
        <a:lstStyle/>
        <a:p>
          <a:endParaRPr lang="en-US"/>
        </a:p>
      </dgm:t>
    </dgm:pt>
    <dgm:pt modelId="{CE2D2F5E-935A-4948-9C3A-149F527C2C9E}" type="sibTrans" cxnId="{D9EB434A-45E3-4CD0-B78E-7D5B23D673C1}">
      <dgm:prSet/>
      <dgm:spPr/>
      <dgm:t>
        <a:bodyPr/>
        <a:lstStyle/>
        <a:p>
          <a:endParaRPr lang="en-US"/>
        </a:p>
      </dgm:t>
    </dgm:pt>
    <dgm:pt modelId="{7B37B55E-4DD4-45F6-AD22-F5F0ECB812D1}">
      <dgm:prSet/>
      <dgm:spPr/>
      <dgm:t>
        <a:bodyPr/>
        <a:lstStyle/>
        <a:p>
          <a:r>
            <a:rPr lang="en-US"/>
            <a:t>Supports multiple frameworks on the backend.</a:t>
          </a:r>
        </a:p>
      </dgm:t>
    </dgm:pt>
    <dgm:pt modelId="{A50B30A0-923F-4EA7-8285-9257A570EEEF}" type="parTrans" cxnId="{AAC798AA-BA8B-4361-9B1D-37BDD453F8D5}">
      <dgm:prSet/>
      <dgm:spPr/>
      <dgm:t>
        <a:bodyPr/>
        <a:lstStyle/>
        <a:p>
          <a:endParaRPr lang="en-US"/>
        </a:p>
      </dgm:t>
    </dgm:pt>
    <dgm:pt modelId="{AFA151CA-BC7F-4B4C-9698-80084939CE56}" type="sibTrans" cxnId="{AAC798AA-BA8B-4361-9B1D-37BDD453F8D5}">
      <dgm:prSet/>
      <dgm:spPr/>
      <dgm:t>
        <a:bodyPr/>
        <a:lstStyle/>
        <a:p>
          <a:endParaRPr lang="en-US"/>
        </a:p>
      </dgm:t>
    </dgm:pt>
    <dgm:pt modelId="{34FF70AF-F385-4719-AD03-3E70D2CC4EEC}">
      <dgm:prSet/>
      <dgm:spPr/>
      <dgm:t>
        <a:bodyPr/>
        <a:lstStyle/>
        <a:p>
          <a:r>
            <a:rPr lang="en-US"/>
            <a:t>Easier to enable it to work with the backend.</a:t>
          </a:r>
        </a:p>
      </dgm:t>
    </dgm:pt>
    <dgm:pt modelId="{BC458C06-A55F-4E0A-A277-78C456B67D3C}" type="parTrans" cxnId="{DC436676-1AF7-4ED4-A342-DA8F029CF073}">
      <dgm:prSet/>
      <dgm:spPr/>
      <dgm:t>
        <a:bodyPr/>
        <a:lstStyle/>
        <a:p>
          <a:endParaRPr lang="en-US"/>
        </a:p>
      </dgm:t>
    </dgm:pt>
    <dgm:pt modelId="{F21DB6C1-B2F5-48BB-9B4A-B3F8EAAE4711}" type="sibTrans" cxnId="{DC436676-1AF7-4ED4-A342-DA8F029CF073}">
      <dgm:prSet/>
      <dgm:spPr/>
      <dgm:t>
        <a:bodyPr/>
        <a:lstStyle/>
        <a:p>
          <a:endParaRPr lang="en-US"/>
        </a:p>
      </dgm:t>
    </dgm:pt>
    <dgm:pt modelId="{88CB5916-841A-4CD2-98FC-27D48F4A260D}">
      <dgm:prSet/>
      <dgm:spPr/>
      <dgm:t>
        <a:bodyPr/>
        <a:lstStyle/>
        <a:p>
          <a:r>
            <a:rPr lang="en-US"/>
            <a:t>For the cons:</a:t>
          </a:r>
        </a:p>
      </dgm:t>
    </dgm:pt>
    <dgm:pt modelId="{C6181D15-A1D7-40A5-83F9-3FE68C9E7F2B}" type="parTrans" cxnId="{8808DC0A-74C5-469E-9DF9-592A3AE4E87B}">
      <dgm:prSet/>
      <dgm:spPr/>
      <dgm:t>
        <a:bodyPr/>
        <a:lstStyle/>
        <a:p>
          <a:endParaRPr lang="en-US"/>
        </a:p>
      </dgm:t>
    </dgm:pt>
    <dgm:pt modelId="{FF92EF3E-DF48-4F10-9BB0-63DB5C7E049A}" type="sibTrans" cxnId="{8808DC0A-74C5-469E-9DF9-592A3AE4E87B}">
      <dgm:prSet/>
      <dgm:spPr/>
      <dgm:t>
        <a:bodyPr/>
        <a:lstStyle/>
        <a:p>
          <a:endParaRPr lang="en-US"/>
        </a:p>
      </dgm:t>
    </dgm:pt>
    <dgm:pt modelId="{0A8F3B81-D0C4-456A-9522-F2DF8120DDC2}">
      <dgm:prSet/>
      <dgm:spPr/>
      <dgm:t>
        <a:bodyPr/>
        <a:lstStyle/>
        <a:p>
          <a:r>
            <a:rPr lang="en-US" dirty="0"/>
            <a:t>Must write JavaScript at the very basic level on the frontend.</a:t>
          </a:r>
        </a:p>
      </dgm:t>
    </dgm:pt>
    <dgm:pt modelId="{15EC8F1F-0DB1-476D-AB9D-D8521BBE72ED}" type="parTrans" cxnId="{F19ABDD1-39D7-4ECE-80D6-462EA6EBD0BE}">
      <dgm:prSet/>
      <dgm:spPr/>
      <dgm:t>
        <a:bodyPr/>
        <a:lstStyle/>
        <a:p>
          <a:endParaRPr lang="en-US"/>
        </a:p>
      </dgm:t>
    </dgm:pt>
    <dgm:pt modelId="{9BDCAFC7-F7D7-459E-B690-1234568FC7BF}" type="sibTrans" cxnId="{F19ABDD1-39D7-4ECE-80D6-462EA6EBD0BE}">
      <dgm:prSet/>
      <dgm:spPr/>
      <dgm:t>
        <a:bodyPr/>
        <a:lstStyle/>
        <a:p>
          <a:endParaRPr lang="en-US"/>
        </a:p>
      </dgm:t>
    </dgm:pt>
    <dgm:pt modelId="{510607DA-E861-4C1F-927B-1C2D23624A4B}">
      <dgm:prSet/>
      <dgm:spPr/>
      <dgm:t>
        <a:bodyPr/>
        <a:lstStyle/>
        <a:p>
          <a:r>
            <a:rPr lang="en-US"/>
            <a:t>For small functionality we must write code well. </a:t>
          </a:r>
        </a:p>
      </dgm:t>
    </dgm:pt>
    <dgm:pt modelId="{7EE7B03F-0CB4-41AB-A7DB-00F1AA6E8BE4}" type="parTrans" cxnId="{D18F58A2-0D5F-4774-AD26-3C0AF0704FB3}">
      <dgm:prSet/>
      <dgm:spPr/>
      <dgm:t>
        <a:bodyPr/>
        <a:lstStyle/>
        <a:p>
          <a:endParaRPr lang="en-US"/>
        </a:p>
      </dgm:t>
    </dgm:pt>
    <dgm:pt modelId="{E6C66EBC-7307-420B-A623-2779E91F4347}" type="sibTrans" cxnId="{D18F58A2-0D5F-4774-AD26-3C0AF0704FB3}">
      <dgm:prSet/>
      <dgm:spPr/>
      <dgm:t>
        <a:bodyPr/>
        <a:lstStyle/>
        <a:p>
          <a:endParaRPr lang="en-US"/>
        </a:p>
      </dgm:t>
    </dgm:pt>
    <dgm:pt modelId="{DFF37902-3458-4C20-91A6-767D7FC1630E}">
      <dgm:prSet/>
      <dgm:spPr/>
      <dgm:t>
        <a:bodyPr/>
        <a:lstStyle/>
        <a:p>
          <a:r>
            <a:rPr lang="en-US"/>
            <a:t>For taking it might not exactly be a single page application.</a:t>
          </a:r>
        </a:p>
      </dgm:t>
    </dgm:pt>
    <dgm:pt modelId="{1708FEC3-1504-4E7E-B869-339028444361}" type="parTrans" cxnId="{4074600E-6A47-4979-939B-59FD5BC1A646}">
      <dgm:prSet/>
      <dgm:spPr/>
      <dgm:t>
        <a:bodyPr/>
        <a:lstStyle/>
        <a:p>
          <a:endParaRPr lang="en-US"/>
        </a:p>
      </dgm:t>
    </dgm:pt>
    <dgm:pt modelId="{3DF961F6-5084-4B22-9042-1881187C9EB6}" type="sibTrans" cxnId="{4074600E-6A47-4979-939B-59FD5BC1A646}">
      <dgm:prSet/>
      <dgm:spPr/>
      <dgm:t>
        <a:bodyPr/>
        <a:lstStyle/>
        <a:p>
          <a:endParaRPr lang="en-US"/>
        </a:p>
      </dgm:t>
    </dgm:pt>
    <dgm:pt modelId="{D075604C-80C6-4D41-8464-9D1601FB43CF}" type="pres">
      <dgm:prSet presAssocID="{06153C2B-7881-429E-B52F-D384C1998B26}" presName="Name0" presStyleCnt="0">
        <dgm:presLayoutVars>
          <dgm:dir/>
          <dgm:animLvl val="lvl"/>
          <dgm:resizeHandles val="exact"/>
        </dgm:presLayoutVars>
      </dgm:prSet>
      <dgm:spPr/>
    </dgm:pt>
    <dgm:pt modelId="{E51FB330-F001-4AE5-AA11-0C2A6FEEF091}" type="pres">
      <dgm:prSet presAssocID="{9B630C70-FCFF-419D-AA8C-349A27EA7254}" presName="composite" presStyleCnt="0"/>
      <dgm:spPr/>
    </dgm:pt>
    <dgm:pt modelId="{5F40EFB3-716D-4394-88AF-FAD5B9DACCA0}" type="pres">
      <dgm:prSet presAssocID="{9B630C70-FCFF-419D-AA8C-349A27EA7254}" presName="parTx" presStyleLbl="alignNode1" presStyleIdx="0" presStyleCnt="2">
        <dgm:presLayoutVars>
          <dgm:chMax val="0"/>
          <dgm:chPref val="0"/>
          <dgm:bulletEnabled val="1"/>
        </dgm:presLayoutVars>
      </dgm:prSet>
      <dgm:spPr/>
    </dgm:pt>
    <dgm:pt modelId="{21CFDF59-8F81-4ACE-9C2A-7690F09AD1EE}" type="pres">
      <dgm:prSet presAssocID="{9B630C70-FCFF-419D-AA8C-349A27EA7254}" presName="desTx" presStyleLbl="alignAccFollowNode1" presStyleIdx="0" presStyleCnt="2">
        <dgm:presLayoutVars>
          <dgm:bulletEnabled val="1"/>
        </dgm:presLayoutVars>
      </dgm:prSet>
      <dgm:spPr/>
    </dgm:pt>
    <dgm:pt modelId="{D445877D-2AE8-45A7-9933-109FD28C137F}" type="pres">
      <dgm:prSet presAssocID="{BF2CEF12-AE54-4AAE-8841-D6828F94765E}" presName="space" presStyleCnt="0"/>
      <dgm:spPr/>
    </dgm:pt>
    <dgm:pt modelId="{0D0FF788-B8D2-4CBF-A867-B4803C247B83}" type="pres">
      <dgm:prSet presAssocID="{88CB5916-841A-4CD2-98FC-27D48F4A260D}" presName="composite" presStyleCnt="0"/>
      <dgm:spPr/>
    </dgm:pt>
    <dgm:pt modelId="{027F1CAF-E1A0-47A8-A51E-F6ED0557B222}" type="pres">
      <dgm:prSet presAssocID="{88CB5916-841A-4CD2-98FC-27D48F4A260D}" presName="parTx" presStyleLbl="alignNode1" presStyleIdx="1" presStyleCnt="2">
        <dgm:presLayoutVars>
          <dgm:chMax val="0"/>
          <dgm:chPref val="0"/>
          <dgm:bulletEnabled val="1"/>
        </dgm:presLayoutVars>
      </dgm:prSet>
      <dgm:spPr/>
    </dgm:pt>
    <dgm:pt modelId="{7DDEF559-18F3-45E8-8E8F-D2D6737933CE}" type="pres">
      <dgm:prSet presAssocID="{88CB5916-841A-4CD2-98FC-27D48F4A260D}" presName="desTx" presStyleLbl="alignAccFollowNode1" presStyleIdx="1" presStyleCnt="2">
        <dgm:presLayoutVars>
          <dgm:bulletEnabled val="1"/>
        </dgm:presLayoutVars>
      </dgm:prSet>
      <dgm:spPr/>
    </dgm:pt>
  </dgm:ptLst>
  <dgm:cxnLst>
    <dgm:cxn modelId="{8808DC0A-74C5-469E-9DF9-592A3AE4E87B}" srcId="{06153C2B-7881-429E-B52F-D384C1998B26}" destId="{88CB5916-841A-4CD2-98FC-27D48F4A260D}" srcOrd="1" destOrd="0" parTransId="{C6181D15-A1D7-40A5-83F9-3FE68C9E7F2B}" sibTransId="{FF92EF3E-DF48-4F10-9BB0-63DB5C7E049A}"/>
    <dgm:cxn modelId="{4074600E-6A47-4979-939B-59FD5BC1A646}" srcId="{88CB5916-841A-4CD2-98FC-27D48F4A260D}" destId="{DFF37902-3458-4C20-91A6-767D7FC1630E}" srcOrd="2" destOrd="0" parTransId="{1708FEC3-1504-4E7E-B869-339028444361}" sibTransId="{3DF961F6-5084-4B22-9042-1881187C9EB6}"/>
    <dgm:cxn modelId="{B50A411C-9BF6-4B64-B69A-0EC818EB8BFB}" type="presOf" srcId="{06153C2B-7881-429E-B52F-D384C1998B26}" destId="{D075604C-80C6-4D41-8464-9D1601FB43CF}" srcOrd="0" destOrd="0" presId="urn:microsoft.com/office/officeart/2005/8/layout/hList1"/>
    <dgm:cxn modelId="{955B3324-63C5-438C-811C-220A9239EE11}" type="presOf" srcId="{9B630C70-FCFF-419D-AA8C-349A27EA7254}" destId="{5F40EFB3-716D-4394-88AF-FAD5B9DACCA0}" srcOrd="0" destOrd="0" presId="urn:microsoft.com/office/officeart/2005/8/layout/hList1"/>
    <dgm:cxn modelId="{1208E42A-F8A3-436D-ADA4-033B9001E416}" type="presOf" srcId="{81829F77-BCC3-42DC-9214-C404076E69D2}" destId="{21CFDF59-8F81-4ACE-9C2A-7690F09AD1EE}" srcOrd="0" destOrd="0" presId="urn:microsoft.com/office/officeart/2005/8/layout/hList1"/>
    <dgm:cxn modelId="{D30FB32C-EC9C-421D-B75F-7729206367A7}" type="presOf" srcId="{88CB5916-841A-4CD2-98FC-27D48F4A260D}" destId="{027F1CAF-E1A0-47A8-A51E-F6ED0557B222}" srcOrd="0" destOrd="0" presId="urn:microsoft.com/office/officeart/2005/8/layout/hList1"/>
    <dgm:cxn modelId="{C44D673D-14A2-4107-8B22-0C69F940F239}" type="presOf" srcId="{510607DA-E861-4C1F-927B-1C2D23624A4B}" destId="{7DDEF559-18F3-45E8-8E8F-D2D6737933CE}" srcOrd="0" destOrd="1" presId="urn:microsoft.com/office/officeart/2005/8/layout/hList1"/>
    <dgm:cxn modelId="{5CEE4E43-6474-4FBB-A799-B16BB0DCD2CF}" type="presOf" srcId="{0A8F3B81-D0C4-456A-9522-F2DF8120DDC2}" destId="{7DDEF559-18F3-45E8-8E8F-D2D6737933CE}" srcOrd="0" destOrd="0" presId="urn:microsoft.com/office/officeart/2005/8/layout/hList1"/>
    <dgm:cxn modelId="{32518C44-C075-4ACB-BA46-3EA404A5F3D6}" type="presOf" srcId="{DFF37902-3458-4C20-91A6-767D7FC1630E}" destId="{7DDEF559-18F3-45E8-8E8F-D2D6737933CE}" srcOrd="0" destOrd="2" presId="urn:microsoft.com/office/officeart/2005/8/layout/hList1"/>
    <dgm:cxn modelId="{D9EB434A-45E3-4CD0-B78E-7D5B23D673C1}" srcId="{9B630C70-FCFF-419D-AA8C-349A27EA7254}" destId="{81829F77-BCC3-42DC-9214-C404076E69D2}" srcOrd="0" destOrd="0" parTransId="{BB994E1F-F9E3-4295-9FEF-67BAB497931D}" sibTransId="{CE2D2F5E-935A-4948-9C3A-149F527C2C9E}"/>
    <dgm:cxn modelId="{DC436676-1AF7-4ED4-A342-DA8F029CF073}" srcId="{9B630C70-FCFF-419D-AA8C-349A27EA7254}" destId="{34FF70AF-F385-4719-AD03-3E70D2CC4EEC}" srcOrd="2" destOrd="0" parTransId="{BC458C06-A55F-4E0A-A277-78C456B67D3C}" sibTransId="{F21DB6C1-B2F5-48BB-9B4A-B3F8EAAE4711}"/>
    <dgm:cxn modelId="{D18F58A2-0D5F-4774-AD26-3C0AF0704FB3}" srcId="{88CB5916-841A-4CD2-98FC-27D48F4A260D}" destId="{510607DA-E861-4C1F-927B-1C2D23624A4B}" srcOrd="1" destOrd="0" parTransId="{7EE7B03F-0CB4-41AB-A7DB-00F1AA6E8BE4}" sibTransId="{E6C66EBC-7307-420B-A623-2779E91F4347}"/>
    <dgm:cxn modelId="{AAC798AA-BA8B-4361-9B1D-37BDD453F8D5}" srcId="{9B630C70-FCFF-419D-AA8C-349A27EA7254}" destId="{7B37B55E-4DD4-45F6-AD22-F5F0ECB812D1}" srcOrd="1" destOrd="0" parTransId="{A50B30A0-923F-4EA7-8285-9257A570EEEF}" sibTransId="{AFA151CA-BC7F-4B4C-9698-80084939CE56}"/>
    <dgm:cxn modelId="{B558A0B3-19E7-4464-B366-2D13F59DC4DF}" type="presOf" srcId="{7B37B55E-4DD4-45F6-AD22-F5F0ECB812D1}" destId="{21CFDF59-8F81-4ACE-9C2A-7690F09AD1EE}" srcOrd="0" destOrd="1" presId="urn:microsoft.com/office/officeart/2005/8/layout/hList1"/>
    <dgm:cxn modelId="{F19ABDD1-39D7-4ECE-80D6-462EA6EBD0BE}" srcId="{88CB5916-841A-4CD2-98FC-27D48F4A260D}" destId="{0A8F3B81-D0C4-456A-9522-F2DF8120DDC2}" srcOrd="0" destOrd="0" parTransId="{15EC8F1F-0DB1-476D-AB9D-D8521BBE72ED}" sibTransId="{9BDCAFC7-F7D7-459E-B690-1234568FC7BF}"/>
    <dgm:cxn modelId="{D2D87BD3-D570-47D1-B256-9BEA8AE095A2}" type="presOf" srcId="{34FF70AF-F385-4719-AD03-3E70D2CC4EEC}" destId="{21CFDF59-8F81-4ACE-9C2A-7690F09AD1EE}" srcOrd="0" destOrd="2" presId="urn:microsoft.com/office/officeart/2005/8/layout/hList1"/>
    <dgm:cxn modelId="{A9C83EE1-3EF0-4E3E-8A3A-C801E19D30B0}" srcId="{06153C2B-7881-429E-B52F-D384C1998B26}" destId="{9B630C70-FCFF-419D-AA8C-349A27EA7254}" srcOrd="0" destOrd="0" parTransId="{17BD7602-DC59-43D7-B2CC-DDD1DDAF1468}" sibTransId="{BF2CEF12-AE54-4AAE-8841-D6828F94765E}"/>
    <dgm:cxn modelId="{90C39911-9239-4D6B-AB87-274497397946}" type="presParOf" srcId="{D075604C-80C6-4D41-8464-9D1601FB43CF}" destId="{E51FB330-F001-4AE5-AA11-0C2A6FEEF091}" srcOrd="0" destOrd="0" presId="urn:microsoft.com/office/officeart/2005/8/layout/hList1"/>
    <dgm:cxn modelId="{903A3AA3-7C11-4788-863F-090289B99220}" type="presParOf" srcId="{E51FB330-F001-4AE5-AA11-0C2A6FEEF091}" destId="{5F40EFB3-716D-4394-88AF-FAD5B9DACCA0}" srcOrd="0" destOrd="0" presId="urn:microsoft.com/office/officeart/2005/8/layout/hList1"/>
    <dgm:cxn modelId="{1CCF3C20-16D5-4285-8884-8FDA4BD83085}" type="presParOf" srcId="{E51FB330-F001-4AE5-AA11-0C2A6FEEF091}" destId="{21CFDF59-8F81-4ACE-9C2A-7690F09AD1EE}" srcOrd="1" destOrd="0" presId="urn:microsoft.com/office/officeart/2005/8/layout/hList1"/>
    <dgm:cxn modelId="{078A14AF-BB76-43B2-8FBA-5FABCF689D04}" type="presParOf" srcId="{D075604C-80C6-4D41-8464-9D1601FB43CF}" destId="{D445877D-2AE8-45A7-9933-109FD28C137F}" srcOrd="1" destOrd="0" presId="urn:microsoft.com/office/officeart/2005/8/layout/hList1"/>
    <dgm:cxn modelId="{78D996A2-181D-4CA3-8310-481E01238517}" type="presParOf" srcId="{D075604C-80C6-4D41-8464-9D1601FB43CF}" destId="{0D0FF788-B8D2-4CBF-A867-B4803C247B83}" srcOrd="2" destOrd="0" presId="urn:microsoft.com/office/officeart/2005/8/layout/hList1"/>
    <dgm:cxn modelId="{B55B3D61-8F53-41EB-AE64-AEA447DADF87}" type="presParOf" srcId="{0D0FF788-B8D2-4CBF-A867-B4803C247B83}" destId="{027F1CAF-E1A0-47A8-A51E-F6ED0557B222}" srcOrd="0" destOrd="0" presId="urn:microsoft.com/office/officeart/2005/8/layout/hList1"/>
    <dgm:cxn modelId="{83D1DE67-64AC-40C9-B95F-17D3007B3E9F}" type="presParOf" srcId="{0D0FF788-B8D2-4CBF-A867-B4803C247B83}" destId="{7DDEF559-18F3-45E8-8E8F-D2D6737933C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7E49C-F4D5-4B64-A4E8-F7F8F3AA0034}">
      <dsp:nvSpPr>
        <dsp:cNvPr id="0" name=""/>
        <dsp:cNvSpPr/>
      </dsp:nvSpPr>
      <dsp:spPr>
        <a:xfrm>
          <a:off x="1070" y="253537"/>
          <a:ext cx="3757375" cy="238593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1F2986-9DAC-4E4F-B22A-C18FE61E76B2}">
      <dsp:nvSpPr>
        <dsp:cNvPr id="0" name=""/>
        <dsp:cNvSpPr/>
      </dsp:nvSpPr>
      <dsp:spPr>
        <a:xfrm>
          <a:off x="418556" y="650149"/>
          <a:ext cx="3757375" cy="238593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baseline="0" dirty="0"/>
            <a:t>For running the application first, we must go to the frontend at the file named index.html. This file named index.html is the starting point of the application. </a:t>
          </a:r>
          <a:endParaRPr lang="en-US" sz="1500" kern="1200" dirty="0"/>
        </a:p>
      </dsp:txBody>
      <dsp:txXfrm>
        <a:off x="488438" y="720031"/>
        <a:ext cx="3617611" cy="2246169"/>
      </dsp:txXfrm>
    </dsp:sp>
    <dsp:sp modelId="{B4A32223-8A70-4EE1-8C03-7341869D2C5D}">
      <dsp:nvSpPr>
        <dsp:cNvPr id="0" name=""/>
        <dsp:cNvSpPr/>
      </dsp:nvSpPr>
      <dsp:spPr>
        <a:xfrm>
          <a:off x="4593418" y="253537"/>
          <a:ext cx="3757375" cy="238593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61E29A-6334-443C-8510-38F82BA94EB7}">
      <dsp:nvSpPr>
        <dsp:cNvPr id="0" name=""/>
        <dsp:cNvSpPr/>
      </dsp:nvSpPr>
      <dsp:spPr>
        <a:xfrm>
          <a:off x="5010904" y="650149"/>
          <a:ext cx="3757375" cy="238593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baseline="0" dirty="0"/>
            <a:t>Then we must go to the backend folder and run the command “</a:t>
          </a:r>
          <a:r>
            <a:rPr lang="en-US" sz="1500" b="0" kern="1200" baseline="0" dirty="0" err="1"/>
            <a:t>npm</a:t>
          </a:r>
          <a:r>
            <a:rPr lang="en-US" sz="1500" b="0" kern="1200" baseline="0" dirty="0"/>
            <a:t> run starts”. Application will be started at the port 3000. It is important that you have mongodB installed in your system with all the required files.</a:t>
          </a:r>
          <a:endParaRPr lang="en-US" sz="1500" kern="1200" dirty="0"/>
        </a:p>
      </dsp:txBody>
      <dsp:txXfrm>
        <a:off x="5080786" y="720031"/>
        <a:ext cx="3617611" cy="2246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0EFB3-716D-4394-88AF-FAD5B9DACCA0}">
      <dsp:nvSpPr>
        <dsp:cNvPr id="0" name=""/>
        <dsp:cNvSpPr/>
      </dsp:nvSpPr>
      <dsp:spPr>
        <a:xfrm>
          <a:off x="40" y="97760"/>
          <a:ext cx="3884441" cy="55611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For the pros:</a:t>
          </a:r>
        </a:p>
      </dsp:txBody>
      <dsp:txXfrm>
        <a:off x="40" y="97760"/>
        <a:ext cx="3884441" cy="556111"/>
      </dsp:txXfrm>
    </dsp:sp>
    <dsp:sp modelId="{21CFDF59-8F81-4ACE-9C2A-7690F09AD1EE}">
      <dsp:nvSpPr>
        <dsp:cNvPr id="0" name=""/>
        <dsp:cNvSpPr/>
      </dsp:nvSpPr>
      <dsp:spPr>
        <a:xfrm>
          <a:off x="40" y="653871"/>
          <a:ext cx="3884441" cy="265990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Easier to adopt and easier to start working.</a:t>
          </a:r>
        </a:p>
        <a:p>
          <a:pPr marL="171450" lvl="1" indent="-171450" algn="l" defTabSz="755650">
            <a:lnSpc>
              <a:spcPct val="90000"/>
            </a:lnSpc>
            <a:spcBef>
              <a:spcPct val="0"/>
            </a:spcBef>
            <a:spcAft>
              <a:spcPct val="15000"/>
            </a:spcAft>
            <a:buChar char="•"/>
          </a:pPr>
          <a:r>
            <a:rPr lang="en-US" sz="1700" kern="1200"/>
            <a:t>Supports multiple frameworks on the backend.</a:t>
          </a:r>
        </a:p>
        <a:p>
          <a:pPr marL="171450" lvl="1" indent="-171450" algn="l" defTabSz="755650">
            <a:lnSpc>
              <a:spcPct val="90000"/>
            </a:lnSpc>
            <a:spcBef>
              <a:spcPct val="0"/>
            </a:spcBef>
            <a:spcAft>
              <a:spcPct val="15000"/>
            </a:spcAft>
            <a:buChar char="•"/>
          </a:pPr>
          <a:r>
            <a:rPr lang="en-US" sz="1700" kern="1200"/>
            <a:t>Easier to enable it to work with the backend.</a:t>
          </a:r>
        </a:p>
      </dsp:txBody>
      <dsp:txXfrm>
        <a:off x="40" y="653871"/>
        <a:ext cx="3884441" cy="2659905"/>
      </dsp:txXfrm>
    </dsp:sp>
    <dsp:sp modelId="{027F1CAF-E1A0-47A8-A51E-F6ED0557B222}">
      <dsp:nvSpPr>
        <dsp:cNvPr id="0" name=""/>
        <dsp:cNvSpPr/>
      </dsp:nvSpPr>
      <dsp:spPr>
        <a:xfrm>
          <a:off x="4428303" y="97760"/>
          <a:ext cx="3884441" cy="556111"/>
        </a:xfrm>
        <a:prstGeom prst="rect">
          <a:avLst/>
        </a:prstGeom>
        <a:solidFill>
          <a:schemeClr val="accent5">
            <a:hueOff val="1484714"/>
            <a:satOff val="9289"/>
            <a:lumOff val="-1961"/>
            <a:alphaOff val="0"/>
          </a:schemeClr>
        </a:solidFill>
        <a:ln w="12700" cap="flat" cmpd="sng" algn="ctr">
          <a:solidFill>
            <a:schemeClr val="accent5">
              <a:hueOff val="1484714"/>
              <a:satOff val="9289"/>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For the cons:</a:t>
          </a:r>
        </a:p>
      </dsp:txBody>
      <dsp:txXfrm>
        <a:off x="4428303" y="97760"/>
        <a:ext cx="3884441" cy="556111"/>
      </dsp:txXfrm>
    </dsp:sp>
    <dsp:sp modelId="{7DDEF559-18F3-45E8-8E8F-D2D6737933CE}">
      <dsp:nvSpPr>
        <dsp:cNvPr id="0" name=""/>
        <dsp:cNvSpPr/>
      </dsp:nvSpPr>
      <dsp:spPr>
        <a:xfrm>
          <a:off x="4428303" y="653871"/>
          <a:ext cx="3884441" cy="2659905"/>
        </a:xfrm>
        <a:prstGeom prst="rect">
          <a:avLst/>
        </a:prstGeom>
        <a:solidFill>
          <a:schemeClr val="accent5">
            <a:tint val="40000"/>
            <a:alpha val="90000"/>
            <a:hueOff val="2230237"/>
            <a:satOff val="1598"/>
            <a:lumOff val="-23"/>
            <a:alphaOff val="0"/>
          </a:schemeClr>
        </a:solidFill>
        <a:ln w="12700" cap="flat" cmpd="sng" algn="ctr">
          <a:solidFill>
            <a:schemeClr val="accent5">
              <a:tint val="40000"/>
              <a:alpha val="90000"/>
              <a:hueOff val="2230237"/>
              <a:satOff val="1598"/>
              <a:lumOff val="-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Must write JavaScript at the very basic level on the frontend.</a:t>
          </a:r>
        </a:p>
        <a:p>
          <a:pPr marL="171450" lvl="1" indent="-171450" algn="l" defTabSz="755650">
            <a:lnSpc>
              <a:spcPct val="90000"/>
            </a:lnSpc>
            <a:spcBef>
              <a:spcPct val="0"/>
            </a:spcBef>
            <a:spcAft>
              <a:spcPct val="15000"/>
            </a:spcAft>
            <a:buChar char="•"/>
          </a:pPr>
          <a:r>
            <a:rPr lang="en-US" sz="1700" kern="1200"/>
            <a:t>For small functionality we must write code well. </a:t>
          </a:r>
        </a:p>
        <a:p>
          <a:pPr marL="171450" lvl="1" indent="-171450" algn="l" defTabSz="755650">
            <a:lnSpc>
              <a:spcPct val="90000"/>
            </a:lnSpc>
            <a:spcBef>
              <a:spcPct val="0"/>
            </a:spcBef>
            <a:spcAft>
              <a:spcPct val="15000"/>
            </a:spcAft>
            <a:buChar char="•"/>
          </a:pPr>
          <a:r>
            <a:rPr lang="en-US" sz="1700" kern="1200"/>
            <a:t>For taking it might not exactly be a single page application.</a:t>
          </a:r>
        </a:p>
      </dsp:txBody>
      <dsp:txXfrm>
        <a:off x="4428303" y="653871"/>
        <a:ext cx="3884441" cy="26599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12/19/2022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19290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12/19/2022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5964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12/19/2022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68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12/19/2022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2221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12/19/2022</a:t>
            </a:fld>
            <a:endParaRPr lang="en-US" dirty="0"/>
          </a:p>
        </p:txBody>
      </p:sp>
    </p:spTree>
    <p:extLst>
      <p:ext uri="{BB962C8B-B14F-4D97-AF65-F5344CB8AC3E}">
        <p14:creationId xmlns:p14="http://schemas.microsoft.com/office/powerpoint/2010/main" val="250418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12/19/2022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89385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12/19/2022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269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12/19/2022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240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12/19/2022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944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12/19/2022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9958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12/19/2022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0609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12/19/2022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6343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 colorful light bulb with business icons">
            <a:extLst>
              <a:ext uri="{FF2B5EF4-FFF2-40B4-BE49-F238E27FC236}">
                <a16:creationId xmlns:a16="http://schemas.microsoft.com/office/drawing/2014/main" id="{2E395B75-6B18-0EF4-FE68-444BAFC40D27}"/>
              </a:ext>
            </a:extLst>
          </p:cNvPr>
          <p:cNvPicPr>
            <a:picLocks noChangeAspect="1"/>
          </p:cNvPicPr>
          <p:nvPr/>
        </p:nvPicPr>
        <p:blipFill rotWithShape="1">
          <a:blip r:embed="rId2"/>
          <a:srcRect t="11455" r="-1" b="8167"/>
          <a:stretch/>
        </p:blipFill>
        <p:spPr>
          <a:xfrm>
            <a:off x="1524" y="10"/>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6F9F87C-8564-EF5E-ED8E-7180964ABA47}"/>
              </a:ext>
            </a:extLst>
          </p:cNvPr>
          <p:cNvSpPr>
            <a:spLocks noGrp="1"/>
          </p:cNvSpPr>
          <p:nvPr>
            <p:ph type="ctrTitle"/>
          </p:nvPr>
        </p:nvSpPr>
        <p:spPr>
          <a:xfrm>
            <a:off x="1471463" y="1685677"/>
            <a:ext cx="4181444" cy="2362673"/>
          </a:xfrm>
        </p:spPr>
        <p:txBody>
          <a:bodyPr anchor="b">
            <a:normAutofit/>
          </a:bodyPr>
          <a:lstStyle/>
          <a:p>
            <a:pPr algn="ctr"/>
            <a:r>
              <a:rPr lang="en-US" sz="4800" dirty="0">
                <a:solidFill>
                  <a:schemeClr val="tx1">
                    <a:lumMod val="75000"/>
                    <a:lumOff val="25000"/>
                  </a:schemeClr>
                </a:solidFill>
              </a:rPr>
              <a:t>Blog App</a:t>
            </a:r>
          </a:p>
        </p:txBody>
      </p:sp>
      <p:sp>
        <p:nvSpPr>
          <p:cNvPr id="3" name="Subtitle 2">
            <a:extLst>
              <a:ext uri="{FF2B5EF4-FFF2-40B4-BE49-F238E27FC236}">
                <a16:creationId xmlns:a16="http://schemas.microsoft.com/office/drawing/2014/main" id="{886B1539-6550-CE99-83BF-4E54F043EFC2}"/>
              </a:ext>
            </a:extLst>
          </p:cNvPr>
          <p:cNvSpPr>
            <a:spLocks noGrp="1"/>
          </p:cNvSpPr>
          <p:nvPr>
            <p:ph type="subTitle" idx="1"/>
          </p:nvPr>
        </p:nvSpPr>
        <p:spPr>
          <a:xfrm>
            <a:off x="1920240" y="4048350"/>
            <a:ext cx="3283888" cy="816301"/>
          </a:xfrm>
        </p:spPr>
        <p:txBody>
          <a:bodyPr anchor="t">
            <a:normAutofit/>
          </a:bodyPr>
          <a:lstStyle/>
          <a:p>
            <a:pPr algn="ctr"/>
            <a:r>
              <a:rPr lang="en-US" sz="2000" dirty="0">
                <a:solidFill>
                  <a:schemeClr val="tx1">
                    <a:lumMod val="75000"/>
                    <a:lumOff val="25000"/>
                  </a:schemeClr>
                </a:solidFill>
              </a:rPr>
              <a:t>Backer Yousif</a:t>
            </a:r>
          </a:p>
        </p:txBody>
      </p:sp>
    </p:spTree>
    <p:extLst>
      <p:ext uri="{BB962C8B-B14F-4D97-AF65-F5344CB8AC3E}">
        <p14:creationId xmlns:p14="http://schemas.microsoft.com/office/powerpoint/2010/main" val="102438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C61C5EA-19E3-D07B-A9E0-546568449CFC}"/>
              </a:ext>
            </a:extLst>
          </p:cNvPr>
          <p:cNvSpPr>
            <a:spLocks noGrp="1"/>
          </p:cNvSpPr>
          <p:nvPr>
            <p:ph type="title"/>
          </p:nvPr>
        </p:nvSpPr>
        <p:spPr>
          <a:xfrm>
            <a:off x="2377440" y="442220"/>
            <a:ext cx="8397987" cy="1345269"/>
          </a:xfrm>
        </p:spPr>
        <p:txBody>
          <a:bodyPr anchor="b">
            <a:normAutofit/>
          </a:bodyPr>
          <a:lstStyle/>
          <a:p>
            <a:r>
              <a:rPr lang="en-US" dirty="0"/>
              <a:t>Pros &amp; Cons</a:t>
            </a:r>
          </a:p>
        </p:txBody>
      </p:sp>
      <p:graphicFrame>
        <p:nvGraphicFramePr>
          <p:cNvPr id="5" name="Content Placeholder 2">
            <a:extLst>
              <a:ext uri="{FF2B5EF4-FFF2-40B4-BE49-F238E27FC236}">
                <a16:creationId xmlns:a16="http://schemas.microsoft.com/office/drawing/2014/main" id="{669E82DC-1D2E-A616-066A-BE806ADF4BA9}"/>
              </a:ext>
            </a:extLst>
          </p:cNvPr>
          <p:cNvGraphicFramePr>
            <a:graphicFrameLocks noGrp="1"/>
          </p:cNvGraphicFramePr>
          <p:nvPr>
            <p:ph idx="1"/>
            <p:extLst>
              <p:ext uri="{D42A27DB-BD31-4B8C-83A1-F6EECF244321}">
                <p14:modId xmlns:p14="http://schemas.microsoft.com/office/powerpoint/2010/main" val="2899960076"/>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1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C9A2D41-DBEB-565A-5CCD-E0838F8D8FA4}"/>
              </a:ext>
            </a:extLst>
          </p:cNvPr>
          <p:cNvSpPr>
            <a:spLocks noGrp="1"/>
          </p:cNvSpPr>
          <p:nvPr>
            <p:ph type="title"/>
          </p:nvPr>
        </p:nvSpPr>
        <p:spPr>
          <a:xfrm>
            <a:off x="1920875" y="3539152"/>
            <a:ext cx="8769350" cy="873824"/>
          </a:xfrm>
        </p:spPr>
        <p:txBody>
          <a:bodyPr anchor="b">
            <a:normAutofit/>
          </a:bodyPr>
          <a:lstStyle/>
          <a:p>
            <a:pPr algn="ctr"/>
            <a:r>
              <a:rPr lang="en-US" dirty="0"/>
              <a:t>Thank you</a:t>
            </a:r>
          </a:p>
        </p:txBody>
      </p:sp>
      <p:sp>
        <p:nvSpPr>
          <p:cNvPr id="18" name="Freeform: Shape 11">
            <a:extLst>
              <a:ext uri="{FF2B5EF4-FFF2-40B4-BE49-F238E27FC236}">
                <a16:creationId xmlns:a16="http://schemas.microsoft.com/office/drawing/2014/main" id="{6719801E-A6E2-4F88-BB91-2A71DBC47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17831" y="502276"/>
            <a:ext cx="3607800" cy="295708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3">
            <a:extLst>
              <a:ext uri="{FF2B5EF4-FFF2-40B4-BE49-F238E27FC236}">
                <a16:creationId xmlns:a16="http://schemas.microsoft.com/office/drawing/2014/main" id="{284FA090-1E51-4E96-AE7C-430E378B5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4077" y="421418"/>
            <a:ext cx="3943847" cy="311773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689869E-ECC4-4D30-B2DF-C7DC3DD85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0566" y="341627"/>
            <a:ext cx="4205424" cy="330404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Smiling Face with No Fill">
            <a:extLst>
              <a:ext uri="{FF2B5EF4-FFF2-40B4-BE49-F238E27FC236}">
                <a16:creationId xmlns:a16="http://schemas.microsoft.com/office/drawing/2014/main" id="{AF5EA87B-F303-2053-CE2D-E9AE4EEB7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84948" y="1149748"/>
            <a:ext cx="1622104" cy="1622104"/>
          </a:xfrm>
          <a:prstGeom prst="rect">
            <a:avLst/>
          </a:prstGeom>
        </p:spPr>
      </p:pic>
    </p:spTree>
    <p:extLst>
      <p:ext uri="{BB962C8B-B14F-4D97-AF65-F5344CB8AC3E}">
        <p14:creationId xmlns:p14="http://schemas.microsoft.com/office/powerpoint/2010/main" val="41837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F75A3E7-3977-BF25-BCCA-62D388FA5DD1}"/>
              </a:ext>
            </a:extLst>
          </p:cNvPr>
          <p:cNvSpPr>
            <a:spLocks noGrp="1"/>
          </p:cNvSpPr>
          <p:nvPr>
            <p:ph type="title"/>
          </p:nvPr>
        </p:nvSpPr>
        <p:spPr>
          <a:xfrm>
            <a:off x="992518" y="442913"/>
            <a:ext cx="5271804" cy="1639888"/>
          </a:xfrm>
        </p:spPr>
        <p:txBody>
          <a:bodyPr anchor="b">
            <a:normAutofit/>
          </a:bodyPr>
          <a:lstStyle/>
          <a:p>
            <a:r>
              <a:rPr lang="en-US" dirty="0"/>
              <a:t>Framework/library</a:t>
            </a:r>
          </a:p>
        </p:txBody>
      </p:sp>
      <p:sp>
        <p:nvSpPr>
          <p:cNvPr id="3" name="Content Placeholder 2">
            <a:extLst>
              <a:ext uri="{FF2B5EF4-FFF2-40B4-BE49-F238E27FC236}">
                <a16:creationId xmlns:a16="http://schemas.microsoft.com/office/drawing/2014/main" id="{FB0030C5-93E5-C8DC-1CBA-C575CDE4B292}"/>
              </a:ext>
            </a:extLst>
          </p:cNvPr>
          <p:cNvSpPr>
            <a:spLocks noGrp="1"/>
          </p:cNvSpPr>
          <p:nvPr>
            <p:ph idx="1"/>
          </p:nvPr>
        </p:nvSpPr>
        <p:spPr>
          <a:xfrm>
            <a:off x="992519" y="2312988"/>
            <a:ext cx="5271804" cy="3651250"/>
          </a:xfrm>
        </p:spPr>
        <p:txBody>
          <a:bodyPr>
            <a:normAutofit/>
          </a:bodyPr>
          <a:lstStyle/>
          <a:p>
            <a:pPr>
              <a:lnSpc>
                <a:spcPct val="130000"/>
              </a:lnSpc>
            </a:pPr>
            <a:r>
              <a:rPr lang="en-US" sz="1700" dirty="0"/>
              <a:t>For developing this application there were multiple options to start with. But, to make the application look attractive while keeping it simple I have used the following technologies.</a:t>
            </a:r>
          </a:p>
          <a:p>
            <a:pPr>
              <a:lnSpc>
                <a:spcPct val="130000"/>
              </a:lnSpc>
            </a:pPr>
            <a:r>
              <a:rPr lang="en-US" sz="1700" dirty="0"/>
              <a:t>1.	Front end (Html, CSS and JavaScript). With some fonts 		imported from google. </a:t>
            </a:r>
          </a:p>
          <a:p>
            <a:pPr>
              <a:lnSpc>
                <a:spcPct val="130000"/>
              </a:lnSpc>
            </a:pPr>
            <a:r>
              <a:rPr lang="en-US" sz="1700" dirty="0"/>
              <a:t>2.	Backend (Nodejs and mongodB). </a:t>
            </a:r>
          </a:p>
          <a:p>
            <a:pPr>
              <a:lnSpc>
                <a:spcPct val="130000"/>
              </a:lnSpc>
            </a:pPr>
            <a:endParaRPr lang="en-US" sz="1700"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Many question marks on black background">
            <a:extLst>
              <a:ext uri="{FF2B5EF4-FFF2-40B4-BE49-F238E27FC236}">
                <a16:creationId xmlns:a16="http://schemas.microsoft.com/office/drawing/2014/main" id="{F413C0DA-B2CD-417B-6289-7966BD344E60}"/>
              </a:ext>
            </a:extLst>
          </p:cNvPr>
          <p:cNvPicPr>
            <a:picLocks noChangeAspect="1"/>
          </p:cNvPicPr>
          <p:nvPr/>
        </p:nvPicPr>
        <p:blipFill rotWithShape="1">
          <a:blip r:embed="rId2"/>
          <a:srcRect l="55631" r="2" b="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24054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F50393E-8719-01CB-51B2-EB2FDF372AB8}"/>
              </a:ext>
            </a:extLst>
          </p:cNvPr>
          <p:cNvSpPr>
            <a:spLocks noGrp="1"/>
          </p:cNvSpPr>
          <p:nvPr>
            <p:ph type="title"/>
          </p:nvPr>
        </p:nvSpPr>
        <p:spPr>
          <a:xfrm>
            <a:off x="1920875" y="442913"/>
            <a:ext cx="6857365" cy="1344612"/>
          </a:xfrm>
        </p:spPr>
        <p:txBody>
          <a:bodyPr anchor="b">
            <a:normAutofit/>
          </a:bodyPr>
          <a:lstStyle/>
          <a:p>
            <a:r>
              <a:rPr lang="en-US" sz="3000" dirty="0"/>
              <a:t>Overview Framework/library</a:t>
            </a:r>
          </a:p>
        </p:txBody>
      </p:sp>
      <p:sp>
        <p:nvSpPr>
          <p:cNvPr id="3" name="Content Placeholder 2">
            <a:extLst>
              <a:ext uri="{FF2B5EF4-FFF2-40B4-BE49-F238E27FC236}">
                <a16:creationId xmlns:a16="http://schemas.microsoft.com/office/drawing/2014/main" id="{E7457CD3-B7BE-E1B7-B4E7-47B459AADCD7}"/>
              </a:ext>
            </a:extLst>
          </p:cNvPr>
          <p:cNvSpPr>
            <a:spLocks noGrp="1"/>
          </p:cNvSpPr>
          <p:nvPr>
            <p:ph idx="1"/>
          </p:nvPr>
        </p:nvSpPr>
        <p:spPr>
          <a:xfrm>
            <a:off x="1920875" y="2312988"/>
            <a:ext cx="6857365" cy="3651250"/>
          </a:xfrm>
        </p:spPr>
        <p:txBody>
          <a:bodyPr>
            <a:normAutofit/>
          </a:bodyPr>
          <a:lstStyle/>
          <a:p>
            <a:pPr>
              <a:lnSpc>
                <a:spcPct val="130000"/>
              </a:lnSpc>
            </a:pPr>
            <a:r>
              <a:rPr lang="en-US" sz="1500" dirty="0"/>
              <a:t>If we consider the front end, then there is html in accordance with CSS and JavaScript. Html is used for making the frontend page while CSS is used for styling and making it more attractive. JavaScript on the other hand is used to control the response to the actions of the user. On the backend, upon the actions of the user on the frontend, we need some logic that can handle the action. So, Nodejs exposing the APIs with the database as mongodB is used. For each NodeJS API operation it is recorded in the database known as mongodB.</a:t>
            </a:r>
          </a:p>
        </p:txBody>
      </p:sp>
    </p:spTree>
    <p:extLst>
      <p:ext uri="{BB962C8B-B14F-4D97-AF65-F5344CB8AC3E}">
        <p14:creationId xmlns:p14="http://schemas.microsoft.com/office/powerpoint/2010/main" val="379728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BA6F221-623D-0C1C-133E-4323C8786572}"/>
              </a:ext>
            </a:extLst>
          </p:cNvPr>
          <p:cNvSpPr>
            <a:spLocks noGrp="1"/>
          </p:cNvSpPr>
          <p:nvPr>
            <p:ph type="title"/>
          </p:nvPr>
        </p:nvSpPr>
        <p:spPr>
          <a:xfrm>
            <a:off x="992518" y="442913"/>
            <a:ext cx="5271804" cy="1639888"/>
          </a:xfrm>
        </p:spPr>
        <p:txBody>
          <a:bodyPr anchor="b">
            <a:normAutofit/>
          </a:bodyPr>
          <a:lstStyle/>
          <a:p>
            <a:r>
              <a:rPr lang="en-US" dirty="0"/>
              <a:t>Reason to use Framework/library?</a:t>
            </a:r>
          </a:p>
        </p:txBody>
      </p:sp>
      <p:sp>
        <p:nvSpPr>
          <p:cNvPr id="3" name="Content Placeholder 2">
            <a:extLst>
              <a:ext uri="{FF2B5EF4-FFF2-40B4-BE49-F238E27FC236}">
                <a16:creationId xmlns:a16="http://schemas.microsoft.com/office/drawing/2014/main" id="{9279601B-BF82-6479-0B08-0991975F230E}"/>
              </a:ext>
            </a:extLst>
          </p:cNvPr>
          <p:cNvSpPr>
            <a:spLocks noGrp="1"/>
          </p:cNvSpPr>
          <p:nvPr>
            <p:ph idx="1"/>
          </p:nvPr>
        </p:nvSpPr>
        <p:spPr>
          <a:xfrm>
            <a:off x="992519" y="2312988"/>
            <a:ext cx="5271804" cy="3651250"/>
          </a:xfrm>
        </p:spPr>
        <p:txBody>
          <a:bodyPr>
            <a:normAutofit/>
          </a:bodyPr>
          <a:lstStyle/>
          <a:p>
            <a:r>
              <a:rPr lang="en-US" dirty="0"/>
              <a:t>The specific reason for using these frameworks or libraries is that these frameworks are widely adopted and accepted and being the easiest to start with. For beginners like us we can easily adapt with it. Also, the acceptability and readability of these frameworks are way easier than any other framework.</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bstract blurred public library with bookshelves">
            <a:extLst>
              <a:ext uri="{FF2B5EF4-FFF2-40B4-BE49-F238E27FC236}">
                <a16:creationId xmlns:a16="http://schemas.microsoft.com/office/drawing/2014/main" id="{B0C0444A-47BF-05A9-B109-C63082D0367B}"/>
              </a:ext>
            </a:extLst>
          </p:cNvPr>
          <p:cNvPicPr>
            <a:picLocks noChangeAspect="1"/>
          </p:cNvPicPr>
          <p:nvPr/>
        </p:nvPicPr>
        <p:blipFill rotWithShape="1">
          <a:blip r:embed="rId2"/>
          <a:srcRect l="14555" r="36894"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41895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F289761-CE5C-9ACD-B722-FBD8F0948F41}"/>
              </a:ext>
            </a:extLst>
          </p:cNvPr>
          <p:cNvSpPr>
            <a:spLocks noGrp="1"/>
          </p:cNvSpPr>
          <p:nvPr>
            <p:ph type="title"/>
          </p:nvPr>
        </p:nvSpPr>
        <p:spPr>
          <a:xfrm>
            <a:off x="1217944" y="543687"/>
            <a:ext cx="9756112" cy="1046868"/>
          </a:xfrm>
        </p:spPr>
        <p:txBody>
          <a:bodyPr anchor="ctr">
            <a:normAutofit/>
          </a:bodyPr>
          <a:lstStyle/>
          <a:p>
            <a:pPr algn="ctr"/>
            <a:r>
              <a:rPr lang="en-US" dirty="0"/>
              <a:t>How does it work?</a:t>
            </a:r>
            <a:endParaRPr lang="en-US"/>
          </a:p>
        </p:txBody>
      </p:sp>
      <p:sp>
        <p:nvSpPr>
          <p:cNvPr id="26" name="Freeform: Shape 25">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5" name="Content Placeholder 2">
            <a:extLst>
              <a:ext uri="{FF2B5EF4-FFF2-40B4-BE49-F238E27FC236}">
                <a16:creationId xmlns:a16="http://schemas.microsoft.com/office/drawing/2014/main" id="{1C31251D-4A22-7FA2-7F0B-7DFE830F0419}"/>
              </a:ext>
            </a:extLst>
          </p:cNvPr>
          <p:cNvGraphicFramePr>
            <a:graphicFrameLocks noGrp="1"/>
          </p:cNvGraphicFramePr>
          <p:nvPr>
            <p:ph idx="1"/>
            <p:extLst>
              <p:ext uri="{D42A27DB-BD31-4B8C-83A1-F6EECF244321}">
                <p14:modId xmlns:p14="http://schemas.microsoft.com/office/powerpoint/2010/main" val="196193477"/>
              </p:ext>
            </p:extLst>
          </p:nvPr>
        </p:nvGraphicFramePr>
        <p:xfrm>
          <a:off x="1920875" y="2812010"/>
          <a:ext cx="8769350" cy="328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77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82A8C6-2146-90F8-532D-D8F2E8074931}"/>
              </a:ext>
            </a:extLst>
          </p:cNvPr>
          <p:cNvSpPr>
            <a:spLocks noGrp="1"/>
          </p:cNvSpPr>
          <p:nvPr>
            <p:ph type="title"/>
          </p:nvPr>
        </p:nvSpPr>
        <p:spPr>
          <a:xfrm>
            <a:off x="7430501" y="1847596"/>
            <a:ext cx="3459760" cy="2186393"/>
          </a:xfrm>
        </p:spPr>
        <p:txBody>
          <a:bodyPr vert="horz" lIns="109728" tIns="109728" rIns="109728" bIns="91440" rtlCol="0" anchor="b">
            <a:normAutofit/>
          </a:bodyPr>
          <a:lstStyle/>
          <a:p>
            <a:pPr algn="ctr">
              <a:lnSpc>
                <a:spcPct val="120000"/>
              </a:lnSpc>
            </a:pPr>
            <a:r>
              <a:rPr lang="en-US" sz="3600"/>
              <a:t>Front-End</a:t>
            </a:r>
          </a:p>
        </p:txBody>
      </p:sp>
      <p:pic>
        <p:nvPicPr>
          <p:cNvPr id="5" name="Picture 4" descr="Text&#10;&#10;Description automatically generated">
            <a:extLst>
              <a:ext uri="{FF2B5EF4-FFF2-40B4-BE49-F238E27FC236}">
                <a16:creationId xmlns:a16="http://schemas.microsoft.com/office/drawing/2014/main" id="{44E7F6FC-3B3C-69A5-CC63-234451AC8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73" y="1045489"/>
            <a:ext cx="6301898" cy="5529916"/>
          </a:xfrm>
          <a:prstGeom prst="rect">
            <a:avLst/>
          </a:prstGeom>
        </p:spPr>
      </p:pic>
    </p:spTree>
    <p:extLst>
      <p:ext uri="{BB962C8B-B14F-4D97-AF65-F5344CB8AC3E}">
        <p14:creationId xmlns:p14="http://schemas.microsoft.com/office/powerpoint/2010/main" val="26600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6B986F2-6E63-B392-61B5-01AD51665CCC}"/>
              </a:ext>
            </a:extLst>
          </p:cNvPr>
          <p:cNvSpPr>
            <a:spLocks noGrp="1"/>
          </p:cNvSpPr>
          <p:nvPr>
            <p:ph type="title"/>
          </p:nvPr>
        </p:nvSpPr>
        <p:spPr>
          <a:xfrm>
            <a:off x="7430501" y="1847596"/>
            <a:ext cx="3459760" cy="2186393"/>
          </a:xfrm>
        </p:spPr>
        <p:txBody>
          <a:bodyPr vert="horz" lIns="109728" tIns="109728" rIns="109728" bIns="91440" rtlCol="0" anchor="b">
            <a:normAutofit/>
          </a:bodyPr>
          <a:lstStyle/>
          <a:p>
            <a:pPr algn="ctr">
              <a:lnSpc>
                <a:spcPct val="120000"/>
              </a:lnSpc>
            </a:pPr>
            <a:r>
              <a:rPr lang="en-US" sz="3600"/>
              <a:t>Back-End</a:t>
            </a:r>
          </a:p>
        </p:txBody>
      </p:sp>
      <p:pic>
        <p:nvPicPr>
          <p:cNvPr id="5" name="Picture 4" descr="Text&#10;&#10;Description automatically generated">
            <a:extLst>
              <a:ext uri="{FF2B5EF4-FFF2-40B4-BE49-F238E27FC236}">
                <a16:creationId xmlns:a16="http://schemas.microsoft.com/office/drawing/2014/main" id="{C7CC667B-603A-A389-3F86-1AC7F7B0D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20" y="516135"/>
            <a:ext cx="6100240" cy="5825729"/>
          </a:xfrm>
          <a:prstGeom prst="rect">
            <a:avLst/>
          </a:prstGeom>
        </p:spPr>
      </p:pic>
    </p:spTree>
    <p:extLst>
      <p:ext uri="{BB962C8B-B14F-4D97-AF65-F5344CB8AC3E}">
        <p14:creationId xmlns:p14="http://schemas.microsoft.com/office/powerpoint/2010/main" val="64182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8" name="Rectangle 27">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67847" y="1391478"/>
            <a:ext cx="4578827" cy="416561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566412"/>
            <a:ext cx="4244110" cy="38404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650490" y="1105100"/>
            <a:ext cx="4908132" cy="468844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0B071A-DE22-3B19-4ACA-71900336D0AD}"/>
              </a:ext>
            </a:extLst>
          </p:cNvPr>
          <p:cNvSpPr>
            <a:spLocks noGrp="1"/>
          </p:cNvSpPr>
          <p:nvPr>
            <p:ph type="title"/>
          </p:nvPr>
        </p:nvSpPr>
        <p:spPr>
          <a:xfrm>
            <a:off x="7350991" y="1929615"/>
            <a:ext cx="3459760" cy="2186393"/>
          </a:xfrm>
        </p:spPr>
        <p:txBody>
          <a:bodyPr vert="horz" lIns="109728" tIns="109728" rIns="109728" bIns="91440" rtlCol="0" anchor="b">
            <a:normAutofit/>
          </a:bodyPr>
          <a:lstStyle/>
          <a:p>
            <a:pPr algn="ctr">
              <a:lnSpc>
                <a:spcPct val="110000"/>
              </a:lnSpc>
            </a:pPr>
            <a:r>
              <a:rPr lang="en-US" sz="1400" dirty="0">
                <a:effectLst/>
              </a:rPr>
              <a:t>As you can see. The application starts running at the port 3000 which is the backend. The frontend is running with the live server.</a:t>
            </a:r>
            <a:br>
              <a:rPr lang="en-US" sz="1400" dirty="0">
                <a:effectLst/>
              </a:rPr>
            </a:br>
            <a:endParaRPr lang="en-US" sz="1400" dirty="0"/>
          </a:p>
        </p:txBody>
      </p:sp>
      <p:pic>
        <p:nvPicPr>
          <p:cNvPr id="5" name="Picture 4" descr="A screenshot of a computer&#10;&#10;Description automatically generated">
            <a:extLst>
              <a:ext uri="{FF2B5EF4-FFF2-40B4-BE49-F238E27FC236}">
                <a16:creationId xmlns:a16="http://schemas.microsoft.com/office/drawing/2014/main" id="{A7DD5785-7302-B585-2EBB-7EB5E0F03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90" y="122210"/>
            <a:ext cx="5103952" cy="3177211"/>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2B27AE8-10BE-4A04-095D-C26B4D00C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2" y="3486652"/>
            <a:ext cx="4252387" cy="3199922"/>
          </a:xfrm>
          <a:prstGeom prst="rect">
            <a:avLst/>
          </a:prstGeom>
        </p:spPr>
      </p:pic>
    </p:spTree>
    <p:extLst>
      <p:ext uri="{BB962C8B-B14F-4D97-AF65-F5344CB8AC3E}">
        <p14:creationId xmlns:p14="http://schemas.microsoft.com/office/powerpoint/2010/main" val="64677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E133EFF-EF8F-6152-3FBC-9BCF9402545F}"/>
              </a:ext>
            </a:extLst>
          </p:cNvPr>
          <p:cNvSpPr>
            <a:spLocks noGrp="1"/>
          </p:cNvSpPr>
          <p:nvPr>
            <p:ph type="title"/>
          </p:nvPr>
        </p:nvSpPr>
        <p:spPr>
          <a:xfrm>
            <a:off x="1188340" y="1105232"/>
            <a:ext cx="3013545" cy="4277802"/>
          </a:xfrm>
        </p:spPr>
        <p:txBody>
          <a:bodyPr anchor="ctr">
            <a:normAutofit/>
          </a:bodyPr>
          <a:lstStyle/>
          <a:p>
            <a:r>
              <a:rPr lang="en-US" dirty="0"/>
              <a:t>Alternative Libraries</a:t>
            </a:r>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764FFD1-87B5-CE71-E376-0ED9435E9C8F}"/>
              </a:ext>
            </a:extLst>
          </p:cNvPr>
          <p:cNvSpPr>
            <a:spLocks noGrp="1"/>
          </p:cNvSpPr>
          <p:nvPr>
            <p:ph idx="1"/>
          </p:nvPr>
        </p:nvSpPr>
        <p:spPr>
          <a:xfrm>
            <a:off x="6096000" y="1105232"/>
            <a:ext cx="5176298" cy="4277802"/>
          </a:xfrm>
        </p:spPr>
        <p:txBody>
          <a:bodyPr anchor="ctr">
            <a:normAutofit/>
          </a:bodyPr>
          <a:lstStyle/>
          <a:p>
            <a:r>
              <a:rPr lang="en-US" dirty="0">
                <a:effectLst/>
                <a:latin typeface="Times New Roman" panose="02020603050405020304" pitchFamily="18" charset="0"/>
                <a:ea typeface="Times New Roman" panose="02020603050405020304" pitchFamily="18" charset="0"/>
              </a:rPr>
              <a:t>For the alternative we can use the React at the frontend. Backend might remain the same. The reason why react can be chosen is that it is one of the advanced framework on the frontend. </a:t>
            </a:r>
            <a:endParaRPr lang="en-US"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134216005"/>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30</TotalTime>
  <Words>466</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Meiryo</vt:lpstr>
      <vt:lpstr>Arial</vt:lpstr>
      <vt:lpstr>Corbel</vt:lpstr>
      <vt:lpstr>Times New Roman</vt:lpstr>
      <vt:lpstr>SketchLinesVTI</vt:lpstr>
      <vt:lpstr>Blog App</vt:lpstr>
      <vt:lpstr>Framework/library</vt:lpstr>
      <vt:lpstr>Overview Framework/library</vt:lpstr>
      <vt:lpstr>Reason to use Framework/library?</vt:lpstr>
      <vt:lpstr>How does it work?</vt:lpstr>
      <vt:lpstr>Front-End</vt:lpstr>
      <vt:lpstr>Back-End</vt:lpstr>
      <vt:lpstr>As you can see. The application starts running at the port 3000 which is the backend. The frontend is running with the live server. </vt:lpstr>
      <vt:lpstr>Alternative Libraries</vt:lpstr>
      <vt:lpstr>Pros &amp; Cons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 App</dc:title>
  <dc:creator>Yousif, Backer</dc:creator>
  <cp:lastModifiedBy>Yousif, Backer</cp:lastModifiedBy>
  <cp:revision>1</cp:revision>
  <dcterms:created xsi:type="dcterms:W3CDTF">2022-12-19T08:22:38Z</dcterms:created>
  <dcterms:modified xsi:type="dcterms:W3CDTF">2022-12-19T08:53:16Z</dcterms:modified>
</cp:coreProperties>
</file>