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60" r:id="rId3"/>
    <p:sldId id="258" r:id="rId4"/>
    <p:sldId id="261" r:id="rId5"/>
    <p:sldId id="262" r:id="rId6"/>
    <p:sldId id="264" r:id="rId7"/>
    <p:sldId id="263" r:id="rId8"/>
    <p:sldId id="265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02"/>
    <p:restoredTop sz="94719"/>
  </p:normalViewPr>
  <p:slideViewPr>
    <p:cSldViewPr snapToGrid="0" snapToObjects="1">
      <p:cViewPr varScale="1">
        <p:scale>
          <a:sx n="60" d="100"/>
          <a:sy n="60" d="100"/>
        </p:scale>
        <p:origin x="208" y="1472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3.xml"/><Relationship Id="rId1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0604F2-8EB7-F146-999F-2FE2A1B67336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16A209-3741-404A-AF52-D1F9A2D74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111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16A209-3741-404A-AF52-D1F9A2D7404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606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16A209-3741-404A-AF52-D1F9A2D7404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7934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16A209-3741-404A-AF52-D1F9A2D7404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190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9F4EB-6436-ED4A-BB2F-1F98CD214C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242135-DB35-CC44-9D7B-CCFE92A6F7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F1F02-F3AA-6F4C-81C4-DFEC98C93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12ABD-EEFC-B048-B289-94406E60398D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77CED-8FDC-0F45-9DDD-60E88D62E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74ABC-768B-5248-B3C6-FF8D9E696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EB268-04EA-0D41-BB7F-501182559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46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C536C-7EA4-B54F-9100-FA1D0E869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79A5F3-F2E6-B04A-B861-0426F7CE1C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32E77-FC77-3447-A851-5DD28186B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12ABD-EEFC-B048-B289-94406E60398D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6D3FF-0A2F-2348-9BEC-8D31A301F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46639-4BDF-0440-89E3-104A5430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EB268-04EA-0D41-BB7F-501182559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477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3C079A-9722-2A4A-9AEF-B3849D0EDE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83FAE6-3BE5-9942-8351-0F636C4645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A548D-D396-A94C-BC4B-65EE60CC3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12ABD-EEFC-B048-B289-94406E60398D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EEC867-6B2B-FF4C-AB79-9F184250B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1D35A9-0523-AE47-9295-853CEE751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EB268-04EA-0D41-BB7F-501182559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816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C5998-7066-1348-9642-188E379B7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0F0F2-89C0-724E-87E9-340F9DD75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E34D6-0784-414A-A2F0-569F682D1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12ABD-EEFC-B048-B289-94406E60398D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675B6-EB82-2047-BB59-C6777F8B4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1C8F5A-3579-D64C-9321-6700B0B3B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EB268-04EA-0D41-BB7F-501182559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60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C47A4-6702-7D45-B621-65910830D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A160A-0B1C-9A46-97B5-B113B40E4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7FC3C1-EB12-964D-8A42-062724AE7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12ABD-EEFC-B048-B289-94406E60398D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29E88-3A38-CD48-9387-2FB97EAFE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4D0D4C-1FDE-754A-85BA-6681AEFFF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EB268-04EA-0D41-BB7F-501182559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011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26772-23BA-064F-AFBB-D92A19280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90540-10ED-A149-A405-23AB22AABB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3AA930-32EC-5E47-9BBF-678D01A22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A8DCE9-F381-C947-A394-16B37C57A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12ABD-EEFC-B048-B289-94406E60398D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C01D75-0819-414F-9EE7-DE0FBCC4E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863F0F-BC1C-C84C-929D-C72AE21D2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EB268-04EA-0D41-BB7F-501182559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321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49C33-7A99-3846-9C2D-157F0E7DB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580BF8-DC18-EF42-9203-0EC64366CA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374195-7DEB-3144-B5C4-413F5EFEC0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9D0438-70A4-CC4A-9C32-7D59CF1AFA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D679AE-A94A-3E4C-A143-A21F042251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CFEF94-B7D3-144F-AEE0-12C590DAF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12ABD-EEFC-B048-B289-94406E60398D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321517-5203-E34F-9792-A5788A2AC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E7A1B4-A727-EE46-A2A9-BAE056684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EB268-04EA-0D41-BB7F-501182559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067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690CA-B30F-6D42-B6A6-780ABE2E0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07AA90-E504-A14B-8AB6-39960420D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12ABD-EEFC-B048-B289-94406E60398D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C3839C-275D-894F-92F5-57E82DE56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7E49B4-4B94-0C4B-BBB4-3036BAB01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EB268-04EA-0D41-BB7F-501182559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941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6C541F-009F-C447-A901-D33054692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12ABD-EEFC-B048-B289-94406E60398D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AB3F74-9D7A-D045-A88F-668507CE7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E78EFB-85A9-7845-B3AD-AAAA2E32C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EB268-04EA-0D41-BB7F-501182559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055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37BE9-7EE4-1341-B059-D4744FEC9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9310A-585A-3240-B121-2316E8273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747DA3-9192-FF4F-9EF3-8849A26427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6F4E06-DA2D-B040-B706-E421955A0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12ABD-EEFC-B048-B289-94406E60398D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A6B31D-BAF3-BE4E-B506-CB5825FCB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0A3FF8-4C39-5547-82E4-E20642572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EB268-04EA-0D41-BB7F-501182559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830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8D84F-A945-6344-9048-BE59147E4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0BE589-2E64-E94E-A0EE-F7F6B86884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BC694C-FA03-7844-87BB-0DF084BA7E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DA26A9-9EB2-3A46-9324-72BBDB1ED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12ABD-EEFC-B048-B289-94406E60398D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7FD939-CD42-0E4F-ACEA-05517C4AC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338271-75A7-A343-A8A7-137C912F3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EB268-04EA-0D41-BB7F-501182559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504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F1AE13-7274-7444-AF42-73A7B028C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0263E-9028-2B46-8243-6FF955BC7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7DF78-E038-7B49-9BF8-AD2A3DA25B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112ABD-EEFC-B048-B289-94406E60398D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A3ED7-152E-014C-A01F-20D4D2A6DB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07AA23-2398-1B4D-88BB-56BAF056C1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0EB268-04EA-0D41-BB7F-501182559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526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331E0-8914-4E40-B62F-F6A3C17FFC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Project BDA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9ADAE6-7D91-834C-BB72-A97E69A5E5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380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B5521-4CB4-6240-95FE-5BFE71DC4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Data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61ACC-4666-E741-8236-2C2C45BFE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1900">
                <a:solidFill>
                  <a:schemeClr val="bg1"/>
                </a:solidFill>
              </a:rPr>
              <a:t>Now, we take a look at the correlation between each parameter</a:t>
            </a:r>
          </a:p>
          <a:p>
            <a:pPr lvl="1"/>
            <a:r>
              <a:rPr lang="en-US" sz="1900">
                <a:solidFill>
                  <a:schemeClr val="bg1"/>
                </a:solidFill>
              </a:rPr>
              <a:t>Correlation allows us to see which parameters are redundant and save us from overparameterizing the model</a:t>
            </a:r>
          </a:p>
          <a:p>
            <a:pPr lvl="1"/>
            <a:r>
              <a:rPr lang="en-US" sz="1900">
                <a:solidFill>
                  <a:schemeClr val="bg1"/>
                </a:solidFill>
              </a:rPr>
              <a:t>Symmetric matrix with 1’s across the diameter is expected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3A650A7-6FE8-1A4B-88E6-547A2B0740E3}"/>
              </a:ext>
            </a:extLst>
          </p:cNvPr>
          <p:cNvGrpSpPr/>
          <p:nvPr/>
        </p:nvGrpSpPr>
        <p:grpSpPr>
          <a:xfrm>
            <a:off x="5094481" y="44387"/>
            <a:ext cx="6561899" cy="6786980"/>
            <a:chOff x="6022508" y="643467"/>
            <a:chExt cx="5526024" cy="6070993"/>
          </a:xfrm>
        </p:grpSpPr>
        <p:pic>
          <p:nvPicPr>
            <p:cNvPr id="4" name="Picture 3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F7B52273-8B1B-8043-8E4A-C1501A7223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22508" y="643467"/>
              <a:ext cx="5526024" cy="2168963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DD564FA-E18A-2840-BB94-4896FDD7A0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22508" y="2696251"/>
              <a:ext cx="5526024" cy="40182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51610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F1D2D7-6436-7E42-9757-4816DA9E6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Data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2D113-0706-344A-9984-6FD83CABC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Taking a closer look correlation</a:t>
            </a:r>
          </a:p>
          <a:p>
            <a:r>
              <a:rPr lang="en-US" sz="2000" dirty="0">
                <a:solidFill>
                  <a:schemeClr val="bg1"/>
                </a:solidFill>
              </a:rPr>
              <a:t>A high correlation shows pairs that would cause the model to be over parameterized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4" name="Picture 3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68DEB698-8E69-1C45-9ACF-59BAD1812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699803"/>
            <a:ext cx="6250769" cy="5297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273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A8702C-F962-F54F-BFAE-85A8EAB9C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Data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E1CDE-A706-9E43-9FBB-D20A1FBA5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Taking a few parameters and plotting them with respect to each other and SalePrice</a:t>
            </a:r>
          </a:p>
          <a:p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4" name="Picture 3" descr="A screenshot of a social media post&#13;&#10;&#13;&#10;Description automatically generated">
            <a:extLst>
              <a:ext uri="{FF2B5EF4-FFF2-40B4-BE49-F238E27FC236}">
                <a16:creationId xmlns:a16="http://schemas.microsoft.com/office/drawing/2014/main" id="{92505265-7ED2-394B-B59E-F215FD1B0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012341"/>
            <a:ext cx="6250769" cy="467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892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CC05ED-816C-5249-8C9D-E547AA5FC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First Shot at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1FDFE-FE89-4442-A737-2C2977C4A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Now that we’ve analyzed our data and removed parameters that don’t help us, we put together our first regression</a:t>
            </a:r>
          </a:p>
          <a:p>
            <a:r>
              <a:rPr lang="en-US" sz="2000" dirty="0">
                <a:solidFill>
                  <a:schemeClr val="bg1"/>
                </a:solidFill>
              </a:rPr>
              <a:t>This model reduces our Root </a:t>
            </a:r>
            <a:r>
              <a:rPr lang="en-US" sz="2000">
                <a:solidFill>
                  <a:schemeClr val="bg1"/>
                </a:solidFill>
              </a:rPr>
              <a:t>Mean Square Error to $54,293,117.86</a:t>
            </a:r>
          </a:p>
          <a:p>
            <a:endParaRPr lang="en-US" sz="2000">
              <a:solidFill>
                <a:schemeClr val="bg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BC18DE6-ED40-FF48-9A08-A3CB9FAEA7D6}"/>
              </a:ext>
            </a:extLst>
          </p:cNvPr>
          <p:cNvGrpSpPr/>
          <p:nvPr/>
        </p:nvGrpSpPr>
        <p:grpSpPr>
          <a:xfrm>
            <a:off x="5424762" y="284345"/>
            <a:ext cx="5887689" cy="6289310"/>
            <a:chOff x="5424762" y="424385"/>
            <a:chExt cx="5887689" cy="6289310"/>
          </a:xfrm>
        </p:grpSpPr>
        <p:pic>
          <p:nvPicPr>
            <p:cNvPr id="4" name="Picture 3" descr="A screenshot of a social media post&#13;&#10;&#13;&#10;Description automatically generated">
              <a:extLst>
                <a:ext uri="{FF2B5EF4-FFF2-40B4-BE49-F238E27FC236}">
                  <a16:creationId xmlns:a16="http://schemas.microsoft.com/office/drawing/2014/main" id="{E5632850-6BB9-2940-89F7-6023E65861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24764" y="424385"/>
              <a:ext cx="5887687" cy="3841714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0DA537A-02AC-0949-A6D2-ACCC120934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24762" y="4266099"/>
              <a:ext cx="5887689" cy="24475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30594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E32B0F-5604-A143-BEE7-5C9ECD343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4813B-263A-2244-BA98-75B7A3036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First thing we need to do is get Python to read our data</a:t>
            </a:r>
          </a:p>
          <a:p>
            <a:r>
              <a:rPr lang="en-US" sz="2000" dirty="0">
                <a:solidFill>
                  <a:schemeClr val="bg1"/>
                </a:solidFill>
              </a:rPr>
              <a:t>Using pandas to grab the data from the cvs files and place them into the pandas dataframes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A6300C-3CFD-F743-919D-4AD75CADDA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7763" y="2240782"/>
            <a:ext cx="6250769" cy="8438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437B1D5-72CC-E64E-B713-E93A247C78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7763" y="3571856"/>
            <a:ext cx="6250769" cy="1148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635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E32B0F-5604-A143-BEE7-5C9ECD343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4813B-263A-2244-BA98-75B7A3036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An example of a pandas dataframe structure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8D6BBAA4-86DC-2443-9899-078D36B884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7763" y="1582724"/>
            <a:ext cx="6250769" cy="3531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782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0D45A0-4E04-3A45-81ED-26B2C7D03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A829C-53C4-F345-8AD1-A27AE7269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Displaying datatypes will help split the data into quantitative and categorical parameters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27C6E12F-B454-A145-B426-D61D5A917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727505"/>
            <a:ext cx="6250769" cy="22033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DC50553-6E41-8D4C-8676-33049FBF58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7762" y="4345855"/>
            <a:ext cx="6250769" cy="1132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8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8F3937-6F16-8749-82C5-2C89BD572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A Quick Look at the Target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511B7-4782-EB44-B4A8-020CC5162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Our main objective is predicting housing price </a:t>
            </a:r>
          </a:p>
          <a:p>
            <a:r>
              <a:rPr lang="en-US" sz="2000">
                <a:solidFill>
                  <a:schemeClr val="bg1"/>
                </a:solidFill>
              </a:rPr>
              <a:t>Average, standard deviation, minimum and maximum give an insight into how Sale Price is distributed</a:t>
            </a:r>
          </a:p>
          <a:p>
            <a:r>
              <a:rPr lang="en-US" sz="2000">
                <a:solidFill>
                  <a:schemeClr val="bg1"/>
                </a:solidFill>
              </a:rPr>
              <a:t>The density curve shows actual distribution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B52988F-836B-0143-A60A-EBC310B90F7B}"/>
              </a:ext>
            </a:extLst>
          </p:cNvPr>
          <p:cNvGrpSpPr/>
          <p:nvPr/>
        </p:nvGrpSpPr>
        <p:grpSpPr>
          <a:xfrm>
            <a:off x="6313763" y="706099"/>
            <a:ext cx="4204884" cy="4756583"/>
            <a:chOff x="6313763" y="706099"/>
            <a:chExt cx="4204884" cy="4756583"/>
          </a:xfrm>
        </p:grpSpPr>
        <p:pic>
          <p:nvPicPr>
            <p:cNvPr id="7" name="Picture 6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7FC17123-776E-5545-8B2A-B9F9EA78F1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13763" y="706099"/>
              <a:ext cx="4204884" cy="2522929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763B247-DADF-5C43-B94A-4C7889416C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13763" y="3229028"/>
              <a:ext cx="4204884" cy="22336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81228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90B25-0593-9C41-8CE1-1A1D5F93C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A Quick Look at the Target Response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6B25E-11E5-DA44-A16E-4429AC583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Alternate slide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2993A6E-5826-4549-A53F-C48792008D87}"/>
              </a:ext>
            </a:extLst>
          </p:cNvPr>
          <p:cNvGrpSpPr/>
          <p:nvPr/>
        </p:nvGrpSpPr>
        <p:grpSpPr>
          <a:xfrm>
            <a:off x="6096000" y="506432"/>
            <a:ext cx="4890778" cy="5845136"/>
            <a:chOff x="6096000" y="506432"/>
            <a:chExt cx="4890778" cy="5845136"/>
          </a:xfrm>
        </p:grpSpPr>
        <p:pic>
          <p:nvPicPr>
            <p:cNvPr id="4" name="Picture 3" descr="A screenshot of a social media post&#10;&#10;Description automatically generated">
              <a:extLst>
                <a:ext uri="{FF2B5EF4-FFF2-40B4-BE49-F238E27FC236}">
                  <a16:creationId xmlns:a16="http://schemas.microsoft.com/office/drawing/2014/main" id="{87D170AB-5B53-7849-A364-CBF0A427AB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6000" y="506432"/>
              <a:ext cx="4890778" cy="3068963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CD69C9F-D650-6141-8F56-93502DA379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96000" y="3459022"/>
              <a:ext cx="4890778" cy="28925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21504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A9D7A2-C213-504C-8852-B8BA80D8A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A Quick Look at Target Variable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940A40-9030-B149-9864-2753131913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3468" y="2638044"/>
                <a:ext cx="3363974" cy="3415622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</a:rPr>
                  <a:t>Using the error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0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0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1459</m:t>
                        </m:r>
                      </m:sup>
                      <m:e>
                        <m:sSup>
                          <m:sSupPr>
                            <m:ctrlPr>
                              <a:rPr lang="en-US" sz="2000" b="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b="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000" b="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sz="2000" b="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US" sz="2000" b="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000" b="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sz="2000" b="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000" b="0" dirty="0">
                    <a:solidFill>
                      <a:schemeClr val="bg1"/>
                    </a:solidFill>
                  </a:rPr>
                  <a:t> to give error just based on using mean as the predictor</a:t>
                </a:r>
              </a:p>
              <a:p>
                <a:r>
                  <a:rPr lang="en-US" sz="2000" b="0" dirty="0">
                    <a:solidFill>
                      <a:schemeClr val="bg1"/>
                    </a:solidFill>
                  </a:rPr>
                  <a:t>Then using Mean Absolute Error Function</a:t>
                </a:r>
                <a:r>
                  <a:rPr lang="en-US" sz="2000" dirty="0">
                    <a:solidFill>
                      <a:schemeClr val="bg1"/>
                    </a:solidFill>
                  </a:rPr>
                  <a:t>: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8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1460</m:t>
                        </m:r>
                      </m:den>
                    </m:f>
                    <m:rad>
                      <m:radPr>
                        <m:degHide m:val="on"/>
                        <m:ctrlPr>
                          <a:rPr lang="en-US" sz="18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ctrlPr>
                              <a:rPr lang="en-US" sz="1800" b="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800" b="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1800" b="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1459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1800" b="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1800" b="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1800" b="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800" b="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US" sz="1800" b="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  <m:r>
                                      <a:rPr lang="en-US" sz="1800" b="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1800" b="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800" b="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sz="1800" b="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r>
                  <a:rPr lang="en-US" sz="1800" b="0" dirty="0">
                    <a:solidFill>
                      <a:schemeClr val="bg1"/>
                    </a:solidFill>
                  </a:rPr>
                  <a:t> </a:t>
                </a:r>
                <a:endParaRPr lang="en-US" sz="2000" b="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940A40-9030-B149-9864-2753131913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3468" y="2638044"/>
                <a:ext cx="3363974" cy="3415622"/>
              </a:xfrm>
              <a:blipFill>
                <a:blip r:embed="rId2"/>
                <a:stretch>
                  <a:fillRect l="-1504" t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00187109-0711-1049-8A37-D860A83B31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7763" y="2668796"/>
            <a:ext cx="6250769" cy="1359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343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2B53A5-D89F-2747-BAB3-67E177C31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8E849-03D2-5C49-8F1E-CC7EE2DA6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 fontScale="92500"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With over 80 parameters there is an overabundance of parameters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Because of this we can focus on only the quantitative parameters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We achieve this by only including ‘float64’ and ‘int64’</a:t>
            </a:r>
          </a:p>
          <a:p>
            <a:r>
              <a:rPr lang="en-US" sz="2400" dirty="0">
                <a:solidFill>
                  <a:schemeClr val="bg1"/>
                </a:solidFill>
              </a:rPr>
              <a:t>Also removed any subjects with </a:t>
            </a:r>
            <a:r>
              <a:rPr lang="en-US" sz="2400" dirty="0" err="1">
                <a:solidFill>
                  <a:schemeClr val="bg1"/>
                </a:solidFill>
              </a:rPr>
              <a:t>NaN</a:t>
            </a:r>
            <a:r>
              <a:rPr lang="en-US" sz="2400" dirty="0">
                <a:solidFill>
                  <a:schemeClr val="bg1"/>
                </a:solidFill>
              </a:rPr>
              <a:t> values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2F1B4932-8D50-594E-8473-0567A3E2D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643467"/>
            <a:ext cx="6250769" cy="9532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A31224-1CC7-BD48-9514-7A4F3F33E5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7762" y="1596709"/>
            <a:ext cx="6250769" cy="35986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F3525A6-48B1-5A4B-99F1-B570855835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7761" y="5195366"/>
            <a:ext cx="6250770" cy="1080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470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C64F09-EF13-744B-A8F1-8D4A4C7F4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Data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DB144-030D-534A-BD9E-C0111FFCC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After removals, our reduced model has 35 parameters</a:t>
            </a:r>
          </a:p>
          <a:p>
            <a:r>
              <a:rPr lang="en-US" sz="2000">
                <a:solidFill>
                  <a:schemeClr val="bg1"/>
                </a:solidFill>
              </a:rPr>
              <a:t>Here are the histograms of each parameter, showing distribution </a:t>
            </a: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93A6C040-8261-524C-A665-5DC11C2ADE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9592" y="772357"/>
            <a:ext cx="7548190" cy="5113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72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318</Words>
  <Application>Microsoft Macintosh PowerPoint</Application>
  <PresentationFormat>Widescreen</PresentationFormat>
  <Paragraphs>41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Final Project BDA</vt:lpstr>
      <vt:lpstr>Data Preparation</vt:lpstr>
      <vt:lpstr>Data Preparation</vt:lpstr>
      <vt:lpstr>Data Preparation</vt:lpstr>
      <vt:lpstr>A Quick Look at the Target Variable</vt:lpstr>
      <vt:lpstr>A Quick Look at the Target Response</vt:lpstr>
      <vt:lpstr>A Quick Look at Target Variable </vt:lpstr>
      <vt:lpstr>Data Cleaning</vt:lpstr>
      <vt:lpstr>Data Exploration</vt:lpstr>
      <vt:lpstr>Data Exploration</vt:lpstr>
      <vt:lpstr>Data Exploration</vt:lpstr>
      <vt:lpstr>Data Exploration</vt:lpstr>
      <vt:lpstr>First Shot at Regression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BDA</dc:title>
  <dc:creator>wyatt@carterhd.com</dc:creator>
  <cp:lastModifiedBy>wyatt@carterhd.com</cp:lastModifiedBy>
  <cp:revision>1</cp:revision>
  <dcterms:created xsi:type="dcterms:W3CDTF">2018-12-13T05:24:54Z</dcterms:created>
  <dcterms:modified xsi:type="dcterms:W3CDTF">2018-12-13T05:30:07Z</dcterms:modified>
</cp:coreProperties>
</file>