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73" r:id="rId8"/>
    <p:sldId id="262" r:id="rId9"/>
    <p:sldId id="263" r:id="rId10"/>
    <p:sldId id="264" r:id="rId11"/>
    <p:sldId id="265" r:id="rId12"/>
    <p:sldId id="274" r:id="rId13"/>
    <p:sldId id="266" r:id="rId14"/>
    <p:sldId id="267" r:id="rId15"/>
    <p:sldId id="269" r:id="rId16"/>
    <p:sldId id="275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59F6-AB7D-4EC5-B89F-D89ADF27E89C}" type="datetimeFigureOut">
              <a:rPr kumimoji="1" lang="ja-JP" altLang="en-US" smtClean="0"/>
              <a:t>2018/2/18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F7CC-E83E-4AF0-ABE4-0B3A4F3FA15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874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59F6-AB7D-4EC5-B89F-D89ADF27E89C}" type="datetimeFigureOut">
              <a:rPr kumimoji="1" lang="ja-JP" altLang="en-US" smtClean="0"/>
              <a:t>2018/2/18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F7CC-E83E-4AF0-ABE4-0B3A4F3FA15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5904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59F6-AB7D-4EC5-B89F-D89ADF27E89C}" type="datetimeFigureOut">
              <a:rPr kumimoji="1" lang="ja-JP" altLang="en-US" smtClean="0"/>
              <a:t>2018/2/18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F7CC-E83E-4AF0-ABE4-0B3A4F3FA15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2872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59F6-AB7D-4EC5-B89F-D89ADF27E89C}" type="datetimeFigureOut">
              <a:rPr kumimoji="1" lang="ja-JP" altLang="en-US" smtClean="0"/>
              <a:t>2018/2/18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F7CC-E83E-4AF0-ABE4-0B3A4F3FA15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9939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59F6-AB7D-4EC5-B89F-D89ADF27E89C}" type="datetimeFigureOut">
              <a:rPr kumimoji="1" lang="ja-JP" altLang="en-US" smtClean="0"/>
              <a:t>2018/2/18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F7CC-E83E-4AF0-ABE4-0B3A4F3FA15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732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59F6-AB7D-4EC5-B89F-D89ADF27E89C}" type="datetimeFigureOut">
              <a:rPr kumimoji="1" lang="ja-JP" altLang="en-US" smtClean="0"/>
              <a:t>2018/2/18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F7CC-E83E-4AF0-ABE4-0B3A4F3FA15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373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59F6-AB7D-4EC5-B89F-D89ADF27E89C}" type="datetimeFigureOut">
              <a:rPr kumimoji="1" lang="ja-JP" altLang="en-US" smtClean="0"/>
              <a:t>2018/2/18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F7CC-E83E-4AF0-ABE4-0B3A4F3FA15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5583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59F6-AB7D-4EC5-B89F-D89ADF27E89C}" type="datetimeFigureOut">
              <a:rPr kumimoji="1" lang="ja-JP" altLang="en-US" smtClean="0"/>
              <a:t>2018/2/18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F7CC-E83E-4AF0-ABE4-0B3A4F3FA15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33133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59F6-AB7D-4EC5-B89F-D89ADF27E89C}" type="datetimeFigureOut">
              <a:rPr kumimoji="1" lang="ja-JP" altLang="en-US" smtClean="0"/>
              <a:t>2018/2/18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F7CC-E83E-4AF0-ABE4-0B3A4F3FA15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0528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59F6-AB7D-4EC5-B89F-D89ADF27E89C}" type="datetimeFigureOut">
              <a:rPr kumimoji="1" lang="ja-JP" altLang="en-US" smtClean="0"/>
              <a:t>2018/2/18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F7CC-E83E-4AF0-ABE4-0B3A4F3FA15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756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59F6-AB7D-4EC5-B89F-D89ADF27E89C}" type="datetimeFigureOut">
              <a:rPr kumimoji="1" lang="ja-JP" altLang="en-US" smtClean="0"/>
              <a:t>2018/2/18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F7CC-E83E-4AF0-ABE4-0B3A4F3FA15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9877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59F6-AB7D-4EC5-B89F-D89ADF27E89C}" type="datetimeFigureOut">
              <a:rPr kumimoji="1" lang="ja-JP" altLang="en-US" smtClean="0"/>
              <a:t>2018/2/18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F7CC-E83E-4AF0-ABE4-0B3A4F3FA15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23225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59F6-AB7D-4EC5-B89F-D89ADF27E89C}" type="datetimeFigureOut">
              <a:rPr kumimoji="1" lang="ja-JP" altLang="en-US" smtClean="0"/>
              <a:t>2018/2/18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F7CC-E83E-4AF0-ABE4-0B3A4F3FA15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4076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59F6-AB7D-4EC5-B89F-D89ADF27E89C}" type="datetimeFigureOut">
              <a:rPr kumimoji="1" lang="ja-JP" altLang="en-US" smtClean="0"/>
              <a:t>2018/2/18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F7CC-E83E-4AF0-ABE4-0B3A4F3FA15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672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59F6-AB7D-4EC5-B89F-D89ADF27E89C}" type="datetimeFigureOut">
              <a:rPr kumimoji="1" lang="ja-JP" altLang="en-US" smtClean="0"/>
              <a:t>2018/2/18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F7CC-E83E-4AF0-ABE4-0B3A4F3FA15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4640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dirty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59F6-AB7D-4EC5-B89F-D89ADF27E89C}" type="datetimeFigureOut">
              <a:rPr kumimoji="1" lang="ja-JP" altLang="en-US" smtClean="0"/>
              <a:t>2018/2/18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F7CC-E83E-4AF0-ABE4-0B3A4F3FA15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9980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259F6-AB7D-4EC5-B89F-D89ADF27E89C}" type="datetimeFigureOut">
              <a:rPr kumimoji="1" lang="ja-JP" altLang="en-US" smtClean="0"/>
              <a:t>2018/2/18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EB5F7CC-E83E-4AF0-ABE4-0B3A4F3FA15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3119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570FA4-9255-4519-AA8B-B84A14580D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猫でもわかる</a:t>
            </a:r>
            <a:r>
              <a:rPr kumimoji="1" lang="en-US" altLang="ja-JP" dirty="0"/>
              <a:t>Kaggle</a:t>
            </a:r>
            <a:endParaRPr kumimoji="1" lang="ja-JP" altLang="en-US" dirty="0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DF30D311-1767-4522-AEFC-48ABE940B7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プログラマーから見た機械学習</a:t>
            </a:r>
          </a:p>
        </p:txBody>
      </p:sp>
    </p:spTree>
    <p:extLst>
      <p:ext uri="{BB962C8B-B14F-4D97-AF65-F5344CB8AC3E}">
        <p14:creationId xmlns:p14="http://schemas.microsoft.com/office/powerpoint/2010/main" val="3511608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BF4CE2-4D90-47D2-A31D-D1E20A49B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kumimoji="1" lang="ja-JP" altLang="en-US" dirty="0"/>
              <a:t>その引数なに？</a:t>
            </a: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DC9169F0-AB6C-413C-ABDE-D4B831B57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180540"/>
              </p:ext>
            </p:extLst>
          </p:nvPr>
        </p:nvGraphicFramePr>
        <p:xfrm>
          <a:off x="829332" y="2657179"/>
          <a:ext cx="6280308" cy="1543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718">
                  <a:extLst>
                    <a:ext uri="{9D8B030D-6E8A-4147-A177-3AD203B41FA5}">
                      <a16:colId xmlns:a16="http://schemas.microsoft.com/office/drawing/2014/main" val="3472953002"/>
                    </a:ext>
                  </a:extLst>
                </a:gridCol>
                <a:gridCol w="1046718">
                  <a:extLst>
                    <a:ext uri="{9D8B030D-6E8A-4147-A177-3AD203B41FA5}">
                      <a16:colId xmlns:a16="http://schemas.microsoft.com/office/drawing/2014/main" val="1567616906"/>
                    </a:ext>
                  </a:extLst>
                </a:gridCol>
                <a:gridCol w="1046718">
                  <a:extLst>
                    <a:ext uri="{9D8B030D-6E8A-4147-A177-3AD203B41FA5}">
                      <a16:colId xmlns:a16="http://schemas.microsoft.com/office/drawing/2014/main" val="3216724867"/>
                    </a:ext>
                  </a:extLst>
                </a:gridCol>
                <a:gridCol w="1046718">
                  <a:extLst>
                    <a:ext uri="{9D8B030D-6E8A-4147-A177-3AD203B41FA5}">
                      <a16:colId xmlns:a16="http://schemas.microsoft.com/office/drawing/2014/main" val="659707241"/>
                    </a:ext>
                  </a:extLst>
                </a:gridCol>
                <a:gridCol w="1046718">
                  <a:extLst>
                    <a:ext uri="{9D8B030D-6E8A-4147-A177-3AD203B41FA5}">
                      <a16:colId xmlns:a16="http://schemas.microsoft.com/office/drawing/2014/main" val="2288569116"/>
                    </a:ext>
                  </a:extLst>
                </a:gridCol>
                <a:gridCol w="1046718">
                  <a:extLst>
                    <a:ext uri="{9D8B030D-6E8A-4147-A177-3AD203B41FA5}">
                      <a16:colId xmlns:a16="http://schemas.microsoft.com/office/drawing/2014/main" val="2439958870"/>
                    </a:ext>
                  </a:extLst>
                </a:gridCol>
              </a:tblGrid>
              <a:tr h="294885">
                <a:tc>
                  <a:txBody>
                    <a:bodyPr/>
                    <a:lstStyle/>
                    <a:p>
                      <a:r>
                        <a:rPr kumimoji="1" lang="ja-JP" altLang="en-US" sz="1100" baseline="0" dirty="0"/>
                        <a:t>日付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店名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ジャンル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場所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予約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来客数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452345"/>
                  </a:ext>
                </a:extLst>
              </a:tr>
              <a:tr h="312189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2016/01/01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A</a:t>
                      </a:r>
                      <a:r>
                        <a:rPr kumimoji="1" lang="ja-JP" altLang="en-US" sz="11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焼き肉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東京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10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806074"/>
                  </a:ext>
                </a:extLst>
              </a:tr>
              <a:tr h="312189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2016/01/01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B</a:t>
                      </a:r>
                      <a:r>
                        <a:rPr kumimoji="1" lang="ja-JP" altLang="en-US" sz="11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そば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福岡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3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554097"/>
                  </a:ext>
                </a:extLst>
              </a:tr>
              <a:tr h="312189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2016/01/02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A</a:t>
                      </a:r>
                      <a:r>
                        <a:rPr kumimoji="1" lang="ja-JP" altLang="en-US" sz="11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焼き肉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東京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30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497724"/>
                  </a:ext>
                </a:extLst>
              </a:tr>
              <a:tr h="312189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2016/01/02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B</a:t>
                      </a:r>
                      <a:r>
                        <a:rPr kumimoji="1" lang="ja-JP" altLang="en-US" sz="11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そば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福岡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3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5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262606"/>
                  </a:ext>
                </a:extLst>
              </a:tr>
            </a:tbl>
          </a:graphicData>
        </a:graphic>
      </p:graphicFrame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8986CC0F-438D-4A55-A750-5772FE569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698130"/>
              </p:ext>
            </p:extLst>
          </p:nvPr>
        </p:nvGraphicFramePr>
        <p:xfrm>
          <a:off x="828728" y="4791170"/>
          <a:ext cx="6280308" cy="154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718">
                  <a:extLst>
                    <a:ext uri="{9D8B030D-6E8A-4147-A177-3AD203B41FA5}">
                      <a16:colId xmlns:a16="http://schemas.microsoft.com/office/drawing/2014/main" val="3472953002"/>
                    </a:ext>
                  </a:extLst>
                </a:gridCol>
                <a:gridCol w="1046718">
                  <a:extLst>
                    <a:ext uri="{9D8B030D-6E8A-4147-A177-3AD203B41FA5}">
                      <a16:colId xmlns:a16="http://schemas.microsoft.com/office/drawing/2014/main" val="1567616906"/>
                    </a:ext>
                  </a:extLst>
                </a:gridCol>
                <a:gridCol w="1046718">
                  <a:extLst>
                    <a:ext uri="{9D8B030D-6E8A-4147-A177-3AD203B41FA5}">
                      <a16:colId xmlns:a16="http://schemas.microsoft.com/office/drawing/2014/main" val="3216724867"/>
                    </a:ext>
                  </a:extLst>
                </a:gridCol>
                <a:gridCol w="1046718">
                  <a:extLst>
                    <a:ext uri="{9D8B030D-6E8A-4147-A177-3AD203B41FA5}">
                      <a16:colId xmlns:a16="http://schemas.microsoft.com/office/drawing/2014/main" val="659707241"/>
                    </a:ext>
                  </a:extLst>
                </a:gridCol>
                <a:gridCol w="1046718">
                  <a:extLst>
                    <a:ext uri="{9D8B030D-6E8A-4147-A177-3AD203B41FA5}">
                      <a16:colId xmlns:a16="http://schemas.microsoft.com/office/drawing/2014/main" val="2288569116"/>
                    </a:ext>
                  </a:extLst>
                </a:gridCol>
                <a:gridCol w="1046718">
                  <a:extLst>
                    <a:ext uri="{9D8B030D-6E8A-4147-A177-3AD203B41FA5}">
                      <a16:colId xmlns:a16="http://schemas.microsoft.com/office/drawing/2014/main" val="2439958870"/>
                    </a:ext>
                  </a:extLst>
                </a:gridCol>
              </a:tblGrid>
              <a:tr h="308728">
                <a:tc>
                  <a:txBody>
                    <a:bodyPr/>
                    <a:lstStyle/>
                    <a:p>
                      <a:r>
                        <a:rPr kumimoji="1" lang="ja-JP" altLang="en-US" sz="1200" baseline="0" dirty="0"/>
                        <a:t>日付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店名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ジャンル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場所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予約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来客数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452345"/>
                  </a:ext>
                </a:extLst>
              </a:tr>
              <a:tr h="30872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2017/04/23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A</a:t>
                      </a:r>
                      <a:r>
                        <a:rPr kumimoji="1" lang="ja-JP" altLang="en-US" sz="12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焼き肉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東京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10</a:t>
                      </a:r>
                      <a:r>
                        <a:rPr kumimoji="1" lang="ja-JP" altLang="en-US" sz="12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806074"/>
                  </a:ext>
                </a:extLst>
              </a:tr>
              <a:tr h="30872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2017/04/23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B</a:t>
                      </a:r>
                      <a:r>
                        <a:rPr kumimoji="1" lang="ja-JP" altLang="en-US" sz="12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そば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福岡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3</a:t>
                      </a:r>
                      <a:r>
                        <a:rPr kumimoji="1" lang="ja-JP" altLang="en-US" sz="12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554097"/>
                  </a:ext>
                </a:extLst>
              </a:tr>
              <a:tr h="30872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2017/04/24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A</a:t>
                      </a:r>
                      <a:r>
                        <a:rPr kumimoji="1" lang="ja-JP" altLang="en-US" sz="12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焼き肉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東京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</a:t>
                      </a:r>
                      <a:r>
                        <a:rPr kumimoji="1" lang="ja-JP" altLang="en-US" sz="12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497724"/>
                  </a:ext>
                </a:extLst>
              </a:tr>
              <a:tr h="30872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2017/04/24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B</a:t>
                      </a:r>
                      <a:r>
                        <a:rPr kumimoji="1" lang="ja-JP" altLang="en-US" sz="12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そば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福岡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3</a:t>
                      </a:r>
                      <a:r>
                        <a:rPr kumimoji="1" lang="ja-JP" altLang="en-US" sz="12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262606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65856C7-043D-45A1-9E26-832266389F77}"/>
              </a:ext>
            </a:extLst>
          </p:cNvPr>
          <p:cNvSpPr/>
          <p:nvPr/>
        </p:nvSpPr>
        <p:spPr>
          <a:xfrm>
            <a:off x="6076446" y="5096734"/>
            <a:ext cx="1031986" cy="1238076"/>
          </a:xfrm>
          <a:prstGeom prst="rect">
            <a:avLst/>
          </a:prstGeom>
          <a:noFill/>
          <a:ln w="508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87736A7-40AC-4A62-B792-33CE0C03BFAF}"/>
              </a:ext>
            </a:extLst>
          </p:cNvPr>
          <p:cNvSpPr/>
          <p:nvPr/>
        </p:nvSpPr>
        <p:spPr>
          <a:xfrm>
            <a:off x="828727" y="5096734"/>
            <a:ext cx="5183403" cy="1238076"/>
          </a:xfrm>
          <a:prstGeom prst="rect">
            <a:avLst/>
          </a:prstGeom>
          <a:noFill/>
          <a:ln w="508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680962F-1FA9-4E93-B290-C9AB9216DCFE}"/>
              </a:ext>
            </a:extLst>
          </p:cNvPr>
          <p:cNvSpPr/>
          <p:nvPr/>
        </p:nvSpPr>
        <p:spPr>
          <a:xfrm>
            <a:off x="829331" y="2962744"/>
            <a:ext cx="5183403" cy="1238076"/>
          </a:xfrm>
          <a:prstGeom prst="rect">
            <a:avLst/>
          </a:prstGeom>
          <a:noFill/>
          <a:ln w="508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A1E2602-DF3F-43EA-94B0-E3FC77C47057}"/>
              </a:ext>
            </a:extLst>
          </p:cNvPr>
          <p:cNvSpPr/>
          <p:nvPr/>
        </p:nvSpPr>
        <p:spPr>
          <a:xfrm>
            <a:off x="6077050" y="2962744"/>
            <a:ext cx="1031986" cy="1238076"/>
          </a:xfrm>
          <a:prstGeom prst="rect">
            <a:avLst/>
          </a:prstGeom>
          <a:noFill/>
          <a:ln w="508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F88322A-0C78-4218-9FD8-B2A6AA6E9630}"/>
              </a:ext>
            </a:extLst>
          </p:cNvPr>
          <p:cNvSpPr txBox="1"/>
          <p:nvPr/>
        </p:nvSpPr>
        <p:spPr>
          <a:xfrm>
            <a:off x="829331" y="2272742"/>
            <a:ext cx="117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train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D21D5FA-A6F5-43DC-B4AF-46E424482870}"/>
              </a:ext>
            </a:extLst>
          </p:cNvPr>
          <p:cNvSpPr txBox="1"/>
          <p:nvPr/>
        </p:nvSpPr>
        <p:spPr>
          <a:xfrm>
            <a:off x="828727" y="4409613"/>
            <a:ext cx="117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predict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2D42549-4D1B-4F09-879B-36D7618E781F}"/>
              </a:ext>
            </a:extLst>
          </p:cNvPr>
          <p:cNvSpPr txBox="1"/>
          <p:nvPr/>
        </p:nvSpPr>
        <p:spPr>
          <a:xfrm>
            <a:off x="523538" y="2782050"/>
            <a:ext cx="117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A9EC6E6-A465-42F1-B55B-C324458A67C1}"/>
              </a:ext>
            </a:extLst>
          </p:cNvPr>
          <p:cNvSpPr txBox="1"/>
          <p:nvPr/>
        </p:nvSpPr>
        <p:spPr>
          <a:xfrm>
            <a:off x="541312" y="4908804"/>
            <a:ext cx="117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EB063D1-9C0C-420B-B1AD-FC28EAB51F4D}"/>
              </a:ext>
            </a:extLst>
          </p:cNvPr>
          <p:cNvSpPr txBox="1"/>
          <p:nvPr/>
        </p:nvSpPr>
        <p:spPr>
          <a:xfrm>
            <a:off x="7173352" y="2827369"/>
            <a:ext cx="117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83CAE5E-69BE-4F50-B6E6-51D3B01FF007}"/>
              </a:ext>
            </a:extLst>
          </p:cNvPr>
          <p:cNvSpPr txBox="1"/>
          <p:nvPr/>
        </p:nvSpPr>
        <p:spPr>
          <a:xfrm>
            <a:off x="7173352" y="4873271"/>
            <a:ext cx="117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36BA588-4C5E-4DE9-A904-C5D1F7DDB03F}"/>
              </a:ext>
            </a:extLst>
          </p:cNvPr>
          <p:cNvSpPr txBox="1"/>
          <p:nvPr/>
        </p:nvSpPr>
        <p:spPr>
          <a:xfrm>
            <a:off x="677334" y="1376828"/>
            <a:ext cx="4938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model.fit(</a:t>
            </a:r>
            <a:r>
              <a:rPr kumimoji="1" lang="en-US" altLang="ja-JP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train_X</a:t>
            </a:r>
            <a:r>
              <a:rPr kumimoji="1" lang="en-US" altLang="ja-JP" dirty="0"/>
              <a:t>, </a:t>
            </a:r>
            <a:r>
              <a:rPr kumimoji="1" lang="en-US" altLang="ja-JP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train_y</a:t>
            </a:r>
            <a:r>
              <a:rPr kumimoji="1" lang="en-US" altLang="ja-JP" dirty="0"/>
              <a:t>)</a:t>
            </a:r>
          </a:p>
          <a:p>
            <a:r>
              <a:rPr kumimoji="1" lang="en-US" altLang="ja-JP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pred_y </a:t>
            </a:r>
            <a:r>
              <a:rPr kumimoji="1" lang="en-US" altLang="ja-JP" dirty="0"/>
              <a:t>= model.predict(</a:t>
            </a:r>
            <a:r>
              <a:rPr kumimoji="1" lang="en-US" altLang="ja-JP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pred_X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3882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FF0FF6-1AEA-455D-89CE-6192B9C72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え？それだけ？どこで差がつくの？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949C892-762A-4EE2-9DDB-315094C35181}"/>
              </a:ext>
            </a:extLst>
          </p:cNvPr>
          <p:cNvSpPr txBox="1"/>
          <p:nvPr/>
        </p:nvSpPr>
        <p:spPr>
          <a:xfrm>
            <a:off x="4975668" y="1270932"/>
            <a:ext cx="39756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endParaRPr kumimoji="1" lang="ja-JP" altLang="en-US" sz="1200" dirty="0"/>
          </a:p>
        </p:txBody>
      </p:sp>
      <p:pic>
        <p:nvPicPr>
          <p:cNvPr id="4" name="グラフィックス 3" descr="驚いた顔 (塗りつぶしなし)">
            <a:extLst>
              <a:ext uri="{FF2B5EF4-FFF2-40B4-BE49-F238E27FC236}">
                <a16:creationId xmlns:a16="http://schemas.microsoft.com/office/drawing/2014/main" id="{E11F482B-F810-490F-8E97-7A76089C0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9698" y="3612871"/>
            <a:ext cx="914400" cy="914400"/>
          </a:xfrm>
          <a:prstGeom prst="rect">
            <a:avLst/>
          </a:prstGeom>
        </p:spPr>
      </p:pic>
      <p:sp>
        <p:nvSpPr>
          <p:cNvPr id="5" name="思考の吹き出し: 雲形 4">
            <a:extLst>
              <a:ext uri="{FF2B5EF4-FFF2-40B4-BE49-F238E27FC236}">
                <a16:creationId xmlns:a16="http://schemas.microsoft.com/office/drawing/2014/main" id="{C04DE98D-D1C1-4360-989A-D4811A70530A}"/>
              </a:ext>
            </a:extLst>
          </p:cNvPr>
          <p:cNvSpPr/>
          <p:nvPr/>
        </p:nvSpPr>
        <p:spPr>
          <a:xfrm>
            <a:off x="1631034" y="1725887"/>
            <a:ext cx="5541553" cy="1520750"/>
          </a:xfrm>
          <a:prstGeom prst="cloudCallout">
            <a:avLst>
              <a:gd name="adj1" fmla="val -37850"/>
              <a:gd name="adj2" fmla="val 812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/>
              <a:t>たしか、誤差を少なくしたいんですよね？</a:t>
            </a:r>
            <a:endParaRPr kumimoji="1"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1789593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80397A-140C-44BE-8A43-5DFDF9FC1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627DE24-5E37-45F7-88D8-4AE6C424AD6E}"/>
              </a:ext>
            </a:extLst>
          </p:cNvPr>
          <p:cNvSpPr txBox="1"/>
          <p:nvPr/>
        </p:nvSpPr>
        <p:spPr>
          <a:xfrm>
            <a:off x="838200" y="1874728"/>
            <a:ext cx="10083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・</a:t>
            </a:r>
            <a:r>
              <a:rPr kumimoji="1" lang="en-US" altLang="ja-JP" sz="2800" dirty="0"/>
              <a:t>Kaggle</a:t>
            </a:r>
            <a:r>
              <a:rPr kumimoji="1" lang="ja-JP" altLang="en-US" sz="2800" dirty="0"/>
              <a:t>概要</a:t>
            </a:r>
            <a:endParaRPr kumimoji="1" lang="en-US" altLang="ja-JP" sz="2800" dirty="0"/>
          </a:p>
          <a:p>
            <a:endParaRPr kumimoji="1" lang="en-US" altLang="ja-JP" sz="2800" dirty="0"/>
          </a:p>
          <a:p>
            <a:r>
              <a:rPr lang="ja-JP" altLang="en-US" sz="2800" dirty="0"/>
              <a:t>・どう予測するか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kumimoji="1" lang="ja-JP" alt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・ライバルに差をつけろ</a:t>
            </a:r>
            <a:endParaRPr kumimoji="1" lang="en-US" altLang="ja-JP" sz="2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kumimoji="1" lang="en-US" altLang="ja-JP" sz="2800" dirty="0"/>
          </a:p>
          <a:p>
            <a:r>
              <a:rPr lang="ja-JP" altLang="en-US" sz="2800" dirty="0"/>
              <a:t>・結論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4076453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67FD24-35B9-4E70-9647-710ED5717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精度</a:t>
            </a:r>
            <a:r>
              <a:rPr kumimoji="1" lang="ja-JP" altLang="en-US" dirty="0"/>
              <a:t>を上げるには？</a:t>
            </a: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0C7688D1-CE6E-47EB-8DA5-765AAD4BE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355807"/>
              </p:ext>
            </p:extLst>
          </p:nvPr>
        </p:nvGraphicFramePr>
        <p:xfrm>
          <a:off x="829332" y="2657179"/>
          <a:ext cx="6280308" cy="1543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718">
                  <a:extLst>
                    <a:ext uri="{9D8B030D-6E8A-4147-A177-3AD203B41FA5}">
                      <a16:colId xmlns:a16="http://schemas.microsoft.com/office/drawing/2014/main" val="3472953002"/>
                    </a:ext>
                  </a:extLst>
                </a:gridCol>
                <a:gridCol w="1046718">
                  <a:extLst>
                    <a:ext uri="{9D8B030D-6E8A-4147-A177-3AD203B41FA5}">
                      <a16:colId xmlns:a16="http://schemas.microsoft.com/office/drawing/2014/main" val="1567616906"/>
                    </a:ext>
                  </a:extLst>
                </a:gridCol>
                <a:gridCol w="1046718">
                  <a:extLst>
                    <a:ext uri="{9D8B030D-6E8A-4147-A177-3AD203B41FA5}">
                      <a16:colId xmlns:a16="http://schemas.microsoft.com/office/drawing/2014/main" val="3216724867"/>
                    </a:ext>
                  </a:extLst>
                </a:gridCol>
                <a:gridCol w="1046718">
                  <a:extLst>
                    <a:ext uri="{9D8B030D-6E8A-4147-A177-3AD203B41FA5}">
                      <a16:colId xmlns:a16="http://schemas.microsoft.com/office/drawing/2014/main" val="659707241"/>
                    </a:ext>
                  </a:extLst>
                </a:gridCol>
                <a:gridCol w="1046718">
                  <a:extLst>
                    <a:ext uri="{9D8B030D-6E8A-4147-A177-3AD203B41FA5}">
                      <a16:colId xmlns:a16="http://schemas.microsoft.com/office/drawing/2014/main" val="2288569116"/>
                    </a:ext>
                  </a:extLst>
                </a:gridCol>
                <a:gridCol w="1046718">
                  <a:extLst>
                    <a:ext uri="{9D8B030D-6E8A-4147-A177-3AD203B41FA5}">
                      <a16:colId xmlns:a16="http://schemas.microsoft.com/office/drawing/2014/main" val="2439958870"/>
                    </a:ext>
                  </a:extLst>
                </a:gridCol>
              </a:tblGrid>
              <a:tr h="294885">
                <a:tc>
                  <a:txBody>
                    <a:bodyPr/>
                    <a:lstStyle/>
                    <a:p>
                      <a:r>
                        <a:rPr kumimoji="1" lang="ja-JP" altLang="en-US" sz="1100" baseline="0" dirty="0"/>
                        <a:t>日付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店名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ジャンル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場所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予約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来客数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452345"/>
                  </a:ext>
                </a:extLst>
              </a:tr>
              <a:tr h="312189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2016/01/01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A</a:t>
                      </a:r>
                      <a:r>
                        <a:rPr kumimoji="1" lang="ja-JP" altLang="en-US" sz="11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焼き肉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東京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10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806074"/>
                  </a:ext>
                </a:extLst>
              </a:tr>
              <a:tr h="312189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2016/01/01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B</a:t>
                      </a:r>
                      <a:r>
                        <a:rPr kumimoji="1" lang="ja-JP" altLang="en-US" sz="11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そば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福岡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3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554097"/>
                  </a:ext>
                </a:extLst>
              </a:tr>
              <a:tr h="312189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2016/01/02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A</a:t>
                      </a:r>
                      <a:r>
                        <a:rPr kumimoji="1" lang="ja-JP" altLang="en-US" sz="11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焼き肉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東京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30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497724"/>
                  </a:ext>
                </a:extLst>
              </a:tr>
              <a:tr h="312189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2016/01/02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B</a:t>
                      </a:r>
                      <a:r>
                        <a:rPr kumimoji="1" lang="ja-JP" altLang="en-US" sz="11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そば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福岡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3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5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262606"/>
                  </a:ext>
                </a:extLst>
              </a:tr>
            </a:tbl>
          </a:graphicData>
        </a:graphic>
      </p:graphicFrame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22853BF-93B6-494E-956D-3F2E3560B2C2}"/>
              </a:ext>
            </a:extLst>
          </p:cNvPr>
          <p:cNvSpPr/>
          <p:nvPr/>
        </p:nvSpPr>
        <p:spPr>
          <a:xfrm>
            <a:off x="829331" y="2962744"/>
            <a:ext cx="5183403" cy="1238076"/>
          </a:xfrm>
          <a:prstGeom prst="rect">
            <a:avLst/>
          </a:prstGeom>
          <a:noFill/>
          <a:ln w="508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94A7750-3A6A-40ED-98E4-BE64A73E371B}"/>
              </a:ext>
            </a:extLst>
          </p:cNvPr>
          <p:cNvSpPr/>
          <p:nvPr/>
        </p:nvSpPr>
        <p:spPr>
          <a:xfrm>
            <a:off x="6077050" y="2962744"/>
            <a:ext cx="1031986" cy="1238076"/>
          </a:xfrm>
          <a:prstGeom prst="rect">
            <a:avLst/>
          </a:prstGeom>
          <a:noFill/>
          <a:ln w="508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CD2E3752-D439-415C-8F11-98739039C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226347"/>
              </p:ext>
            </p:extLst>
          </p:nvPr>
        </p:nvGraphicFramePr>
        <p:xfrm>
          <a:off x="828728" y="4506385"/>
          <a:ext cx="7392480" cy="1543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060">
                  <a:extLst>
                    <a:ext uri="{9D8B030D-6E8A-4147-A177-3AD203B41FA5}">
                      <a16:colId xmlns:a16="http://schemas.microsoft.com/office/drawing/2014/main" val="3472953002"/>
                    </a:ext>
                  </a:extLst>
                </a:gridCol>
                <a:gridCol w="924060">
                  <a:extLst>
                    <a:ext uri="{9D8B030D-6E8A-4147-A177-3AD203B41FA5}">
                      <a16:colId xmlns:a16="http://schemas.microsoft.com/office/drawing/2014/main" val="1567616906"/>
                    </a:ext>
                  </a:extLst>
                </a:gridCol>
                <a:gridCol w="924060">
                  <a:extLst>
                    <a:ext uri="{9D8B030D-6E8A-4147-A177-3AD203B41FA5}">
                      <a16:colId xmlns:a16="http://schemas.microsoft.com/office/drawing/2014/main" val="3216724867"/>
                    </a:ext>
                  </a:extLst>
                </a:gridCol>
                <a:gridCol w="924060">
                  <a:extLst>
                    <a:ext uri="{9D8B030D-6E8A-4147-A177-3AD203B41FA5}">
                      <a16:colId xmlns:a16="http://schemas.microsoft.com/office/drawing/2014/main" val="659707241"/>
                    </a:ext>
                  </a:extLst>
                </a:gridCol>
                <a:gridCol w="924060">
                  <a:extLst>
                    <a:ext uri="{9D8B030D-6E8A-4147-A177-3AD203B41FA5}">
                      <a16:colId xmlns:a16="http://schemas.microsoft.com/office/drawing/2014/main" val="2288569116"/>
                    </a:ext>
                  </a:extLst>
                </a:gridCol>
                <a:gridCol w="924060">
                  <a:extLst>
                    <a:ext uri="{9D8B030D-6E8A-4147-A177-3AD203B41FA5}">
                      <a16:colId xmlns:a16="http://schemas.microsoft.com/office/drawing/2014/main" val="2607653866"/>
                    </a:ext>
                  </a:extLst>
                </a:gridCol>
                <a:gridCol w="924060">
                  <a:extLst>
                    <a:ext uri="{9D8B030D-6E8A-4147-A177-3AD203B41FA5}">
                      <a16:colId xmlns:a16="http://schemas.microsoft.com/office/drawing/2014/main" val="1264872593"/>
                    </a:ext>
                  </a:extLst>
                </a:gridCol>
                <a:gridCol w="924060">
                  <a:extLst>
                    <a:ext uri="{9D8B030D-6E8A-4147-A177-3AD203B41FA5}">
                      <a16:colId xmlns:a16="http://schemas.microsoft.com/office/drawing/2014/main" val="2439958870"/>
                    </a:ext>
                  </a:extLst>
                </a:gridCol>
              </a:tblGrid>
              <a:tr h="294885">
                <a:tc>
                  <a:txBody>
                    <a:bodyPr/>
                    <a:lstStyle/>
                    <a:p>
                      <a:r>
                        <a:rPr kumimoji="1" lang="ja-JP" altLang="en-US" sz="1100" baseline="0" dirty="0"/>
                        <a:t>日付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店名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ジャンル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場所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予約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曜日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先週来客数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来客数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452345"/>
                  </a:ext>
                </a:extLst>
              </a:tr>
              <a:tr h="312189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2016/01/01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A</a:t>
                      </a:r>
                      <a:r>
                        <a:rPr kumimoji="1" lang="ja-JP" altLang="en-US" sz="11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焼き肉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東京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10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金曜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806074"/>
                  </a:ext>
                </a:extLst>
              </a:tr>
              <a:tr h="312189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2016/01/01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B</a:t>
                      </a:r>
                      <a:r>
                        <a:rPr kumimoji="1" lang="ja-JP" altLang="en-US" sz="11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そば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福岡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3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金曜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3.4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554097"/>
                  </a:ext>
                </a:extLst>
              </a:tr>
              <a:tr h="312189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2016/01/02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A</a:t>
                      </a:r>
                      <a:r>
                        <a:rPr kumimoji="1" lang="ja-JP" altLang="en-US" sz="11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焼き肉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東京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土曜</a:t>
                      </a:r>
                      <a:endParaRPr kumimoji="1" lang="en-US" altLang="ja-JP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23.7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30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497724"/>
                  </a:ext>
                </a:extLst>
              </a:tr>
              <a:tr h="312189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2016/01/02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B</a:t>
                      </a:r>
                      <a:r>
                        <a:rPr kumimoji="1" lang="ja-JP" altLang="en-US" sz="11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そば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福岡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3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土曜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3.4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5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262606"/>
                  </a:ext>
                </a:extLst>
              </a:tr>
            </a:tbl>
          </a:graphicData>
        </a:graphic>
      </p:graphicFrame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9DBD90A-829C-4946-803A-CC1A2EFD6BD4}"/>
              </a:ext>
            </a:extLst>
          </p:cNvPr>
          <p:cNvSpPr/>
          <p:nvPr/>
        </p:nvSpPr>
        <p:spPr>
          <a:xfrm>
            <a:off x="828728" y="4811950"/>
            <a:ext cx="6472511" cy="1238076"/>
          </a:xfrm>
          <a:prstGeom prst="rect">
            <a:avLst/>
          </a:prstGeom>
          <a:noFill/>
          <a:ln w="508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9D4775C-F12D-4FD0-AD94-15D3543C97B4}"/>
              </a:ext>
            </a:extLst>
          </p:cNvPr>
          <p:cNvSpPr/>
          <p:nvPr/>
        </p:nvSpPr>
        <p:spPr>
          <a:xfrm>
            <a:off x="7301239" y="4811950"/>
            <a:ext cx="919969" cy="1238076"/>
          </a:xfrm>
          <a:prstGeom prst="rect">
            <a:avLst/>
          </a:prstGeom>
          <a:noFill/>
          <a:ln w="508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8CAC668-5F54-42FE-9F4B-D4E9A06BF129}"/>
              </a:ext>
            </a:extLst>
          </p:cNvPr>
          <p:cNvSpPr txBox="1"/>
          <p:nvPr/>
        </p:nvSpPr>
        <p:spPr>
          <a:xfrm>
            <a:off x="751464" y="1456850"/>
            <a:ext cx="7469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情報を追加。</a:t>
            </a:r>
            <a:endParaRPr kumimoji="1" lang="en-US" altLang="ja-JP" dirty="0"/>
          </a:p>
          <a:p>
            <a:r>
              <a:rPr kumimoji="1" lang="ja-JP" altLang="en-US" dirty="0"/>
              <a:t>ライブラリは、一行ずつ、赤枠（</a:t>
            </a:r>
            <a:r>
              <a:rPr kumimoji="1" lang="en-US" altLang="ja-JP" dirty="0"/>
              <a:t>X)</a:t>
            </a:r>
            <a:r>
              <a:rPr kumimoji="1" lang="ja-JP" altLang="en-US" dirty="0"/>
              <a:t>から黄枠（</a:t>
            </a:r>
            <a:r>
              <a:rPr kumimoji="1" lang="en-US" altLang="ja-JP" dirty="0"/>
              <a:t>y</a:t>
            </a:r>
            <a:r>
              <a:rPr kumimoji="1" lang="ja-JP" altLang="en-US" dirty="0"/>
              <a:t>）を予測する。</a:t>
            </a:r>
            <a:endParaRPr kumimoji="1" lang="en-US" altLang="ja-JP" dirty="0"/>
          </a:p>
          <a:p>
            <a:r>
              <a:rPr kumimoji="1" lang="ja-JP" altLang="en-US" dirty="0"/>
              <a:t>例えば、先週の直近の来客数を教えてあげると、予想しやすくなる。</a:t>
            </a:r>
            <a:endParaRPr kumimoji="1" lang="en-US" altLang="ja-JP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FD93FAC-AF2E-4DE6-8C52-F75414203005}"/>
              </a:ext>
            </a:extLst>
          </p:cNvPr>
          <p:cNvSpPr txBox="1"/>
          <p:nvPr/>
        </p:nvSpPr>
        <p:spPr>
          <a:xfrm>
            <a:off x="677334" y="6437071"/>
            <a:ext cx="4431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※</a:t>
            </a:r>
            <a:r>
              <a:rPr kumimoji="1" lang="ja-JP" altLang="en-US" sz="1200" dirty="0"/>
              <a:t>ググりたい人向け：特徴量追加</a:t>
            </a:r>
            <a:r>
              <a:rPr kumimoji="1" lang="en-US" altLang="ja-JP" sz="1200" dirty="0"/>
              <a:t>(Feature Engineering)</a:t>
            </a:r>
          </a:p>
        </p:txBody>
      </p:sp>
    </p:spTree>
    <p:extLst>
      <p:ext uri="{BB962C8B-B14F-4D97-AF65-F5344CB8AC3E}">
        <p14:creationId xmlns:p14="http://schemas.microsoft.com/office/powerpoint/2010/main" val="1581099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368366-7555-47D0-9E82-2B18E2107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本当</a:t>
            </a:r>
            <a:r>
              <a:rPr kumimoji="1" lang="ja-JP" altLang="en-US" dirty="0"/>
              <a:t>に精度、上がってるの？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F55E3B8-1ED4-4429-B05A-A6A9B0E210B6}"/>
              </a:ext>
            </a:extLst>
          </p:cNvPr>
          <p:cNvSpPr txBox="1"/>
          <p:nvPr/>
        </p:nvSpPr>
        <p:spPr>
          <a:xfrm>
            <a:off x="751464" y="1456850"/>
            <a:ext cx="7469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手元で精度を比較する。</a:t>
            </a:r>
            <a:endParaRPr kumimoji="1" lang="en-US" altLang="ja-JP" dirty="0"/>
          </a:p>
          <a:p>
            <a:r>
              <a:rPr kumimoji="1" lang="ja-JP" altLang="en-US" dirty="0"/>
              <a:t>最終的な精度（スコア）は、コンペが終わるまで公開されないため、</a:t>
            </a:r>
            <a:endParaRPr kumimoji="1" lang="en-US" altLang="ja-JP" dirty="0"/>
          </a:p>
          <a:p>
            <a:r>
              <a:rPr kumimoji="1" lang="ja-JP" altLang="en-US" dirty="0"/>
              <a:t>手元での評価が生死を分ける。</a:t>
            </a:r>
            <a:endParaRPr kumimoji="1" lang="en-US" altLang="ja-JP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735885DF-E61B-4B42-84B1-66324F04D1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585389"/>
              </p:ext>
            </p:extLst>
          </p:nvPr>
        </p:nvGraphicFramePr>
        <p:xfrm>
          <a:off x="751464" y="3109475"/>
          <a:ext cx="6280308" cy="1543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718">
                  <a:extLst>
                    <a:ext uri="{9D8B030D-6E8A-4147-A177-3AD203B41FA5}">
                      <a16:colId xmlns:a16="http://schemas.microsoft.com/office/drawing/2014/main" val="3472953002"/>
                    </a:ext>
                  </a:extLst>
                </a:gridCol>
                <a:gridCol w="1046718">
                  <a:extLst>
                    <a:ext uri="{9D8B030D-6E8A-4147-A177-3AD203B41FA5}">
                      <a16:colId xmlns:a16="http://schemas.microsoft.com/office/drawing/2014/main" val="1567616906"/>
                    </a:ext>
                  </a:extLst>
                </a:gridCol>
                <a:gridCol w="1046718">
                  <a:extLst>
                    <a:ext uri="{9D8B030D-6E8A-4147-A177-3AD203B41FA5}">
                      <a16:colId xmlns:a16="http://schemas.microsoft.com/office/drawing/2014/main" val="3216724867"/>
                    </a:ext>
                  </a:extLst>
                </a:gridCol>
                <a:gridCol w="1046718">
                  <a:extLst>
                    <a:ext uri="{9D8B030D-6E8A-4147-A177-3AD203B41FA5}">
                      <a16:colId xmlns:a16="http://schemas.microsoft.com/office/drawing/2014/main" val="659707241"/>
                    </a:ext>
                  </a:extLst>
                </a:gridCol>
                <a:gridCol w="1046718">
                  <a:extLst>
                    <a:ext uri="{9D8B030D-6E8A-4147-A177-3AD203B41FA5}">
                      <a16:colId xmlns:a16="http://schemas.microsoft.com/office/drawing/2014/main" val="2288569116"/>
                    </a:ext>
                  </a:extLst>
                </a:gridCol>
                <a:gridCol w="1046718">
                  <a:extLst>
                    <a:ext uri="{9D8B030D-6E8A-4147-A177-3AD203B41FA5}">
                      <a16:colId xmlns:a16="http://schemas.microsoft.com/office/drawing/2014/main" val="2439958870"/>
                    </a:ext>
                  </a:extLst>
                </a:gridCol>
              </a:tblGrid>
              <a:tr h="294885">
                <a:tc>
                  <a:txBody>
                    <a:bodyPr/>
                    <a:lstStyle/>
                    <a:p>
                      <a:r>
                        <a:rPr kumimoji="1" lang="ja-JP" altLang="en-US" sz="1100" baseline="0" dirty="0"/>
                        <a:t>日付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店名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ジャンル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場所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予約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来客数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452345"/>
                  </a:ext>
                </a:extLst>
              </a:tr>
              <a:tr h="312189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2016/01/01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A</a:t>
                      </a:r>
                      <a:r>
                        <a:rPr kumimoji="1" lang="ja-JP" altLang="en-US" sz="11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焼き肉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東京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10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806074"/>
                  </a:ext>
                </a:extLst>
              </a:tr>
              <a:tr h="312189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2016/01/01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B</a:t>
                      </a:r>
                      <a:r>
                        <a:rPr kumimoji="1" lang="ja-JP" altLang="en-US" sz="11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そば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福岡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3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554097"/>
                  </a:ext>
                </a:extLst>
              </a:tr>
              <a:tr h="312189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2016/01/02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A</a:t>
                      </a:r>
                      <a:r>
                        <a:rPr kumimoji="1" lang="ja-JP" altLang="en-US" sz="11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焼き肉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東京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30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497724"/>
                  </a:ext>
                </a:extLst>
              </a:tr>
              <a:tr h="312189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2016/01/02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B</a:t>
                      </a:r>
                      <a:r>
                        <a:rPr kumimoji="1" lang="ja-JP" altLang="en-US" sz="11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そば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福岡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3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5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262606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F37C18A-E80D-481D-BCD5-82ADB2D13E69}"/>
              </a:ext>
            </a:extLst>
          </p:cNvPr>
          <p:cNvSpPr txBox="1"/>
          <p:nvPr/>
        </p:nvSpPr>
        <p:spPr>
          <a:xfrm>
            <a:off x="751464" y="2508308"/>
            <a:ext cx="6731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2017/04/16</a:t>
            </a:r>
            <a:r>
              <a:rPr kumimoji="1" lang="ja-JP" altLang="en-US" dirty="0"/>
              <a:t>～</a:t>
            </a:r>
            <a:r>
              <a:rPr kumimoji="1" lang="en-US" altLang="ja-JP" dirty="0"/>
              <a:t>2017/04/22</a:t>
            </a:r>
            <a:r>
              <a:rPr kumimoji="1" lang="ja-JP" altLang="en-US" dirty="0"/>
              <a:t>のデータだけ来客数を隠して、</a:t>
            </a:r>
            <a:endParaRPr kumimoji="1" lang="en-US" altLang="ja-JP" dirty="0"/>
          </a:p>
          <a:p>
            <a:r>
              <a:rPr kumimoji="1" lang="ja-JP" altLang="en-US" dirty="0"/>
              <a:t>どれだけうまく予想できるかを実験してみる</a:t>
            </a:r>
            <a:endParaRPr kumimoji="1" lang="en-US" altLang="ja-JP" dirty="0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0A384316-6719-4EF5-A0D8-E138C2150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641532"/>
              </p:ext>
            </p:extLst>
          </p:nvPr>
        </p:nvGraphicFramePr>
        <p:xfrm>
          <a:off x="751464" y="4956451"/>
          <a:ext cx="6280308" cy="1543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718">
                  <a:extLst>
                    <a:ext uri="{9D8B030D-6E8A-4147-A177-3AD203B41FA5}">
                      <a16:colId xmlns:a16="http://schemas.microsoft.com/office/drawing/2014/main" val="3472953002"/>
                    </a:ext>
                  </a:extLst>
                </a:gridCol>
                <a:gridCol w="1046718">
                  <a:extLst>
                    <a:ext uri="{9D8B030D-6E8A-4147-A177-3AD203B41FA5}">
                      <a16:colId xmlns:a16="http://schemas.microsoft.com/office/drawing/2014/main" val="1567616906"/>
                    </a:ext>
                  </a:extLst>
                </a:gridCol>
                <a:gridCol w="1046718">
                  <a:extLst>
                    <a:ext uri="{9D8B030D-6E8A-4147-A177-3AD203B41FA5}">
                      <a16:colId xmlns:a16="http://schemas.microsoft.com/office/drawing/2014/main" val="3216724867"/>
                    </a:ext>
                  </a:extLst>
                </a:gridCol>
                <a:gridCol w="1046718">
                  <a:extLst>
                    <a:ext uri="{9D8B030D-6E8A-4147-A177-3AD203B41FA5}">
                      <a16:colId xmlns:a16="http://schemas.microsoft.com/office/drawing/2014/main" val="659707241"/>
                    </a:ext>
                  </a:extLst>
                </a:gridCol>
                <a:gridCol w="1046718">
                  <a:extLst>
                    <a:ext uri="{9D8B030D-6E8A-4147-A177-3AD203B41FA5}">
                      <a16:colId xmlns:a16="http://schemas.microsoft.com/office/drawing/2014/main" val="2288569116"/>
                    </a:ext>
                  </a:extLst>
                </a:gridCol>
                <a:gridCol w="1046718">
                  <a:extLst>
                    <a:ext uri="{9D8B030D-6E8A-4147-A177-3AD203B41FA5}">
                      <a16:colId xmlns:a16="http://schemas.microsoft.com/office/drawing/2014/main" val="2439958870"/>
                    </a:ext>
                  </a:extLst>
                </a:gridCol>
              </a:tblGrid>
              <a:tr h="294885">
                <a:tc>
                  <a:txBody>
                    <a:bodyPr/>
                    <a:lstStyle/>
                    <a:p>
                      <a:r>
                        <a:rPr kumimoji="1" lang="ja-JP" altLang="en-US" sz="1100" baseline="0" dirty="0"/>
                        <a:t>日付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店名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ジャンル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場所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予約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来客数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452345"/>
                  </a:ext>
                </a:extLst>
              </a:tr>
              <a:tr h="312189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2017/04/16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A</a:t>
                      </a:r>
                      <a:r>
                        <a:rPr kumimoji="1" lang="ja-JP" altLang="en-US" sz="11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焼き肉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東京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10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806074"/>
                  </a:ext>
                </a:extLst>
              </a:tr>
              <a:tr h="312189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2017/04/16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B</a:t>
                      </a:r>
                      <a:r>
                        <a:rPr kumimoji="1" lang="ja-JP" altLang="en-US" sz="11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そば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福岡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3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554097"/>
                  </a:ext>
                </a:extLst>
              </a:tr>
              <a:tr h="312189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2017/04/17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A</a:t>
                      </a:r>
                      <a:r>
                        <a:rPr kumimoji="1" lang="ja-JP" altLang="en-US" sz="11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焼き肉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東京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30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497724"/>
                  </a:ext>
                </a:extLst>
              </a:tr>
              <a:tr h="312189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2017/04/17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B</a:t>
                      </a:r>
                      <a:r>
                        <a:rPr kumimoji="1" lang="ja-JP" altLang="en-US" sz="11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そば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福岡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3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5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262606"/>
                  </a:ext>
                </a:extLst>
              </a:tr>
            </a:tbl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3D5128D-6C10-438B-984C-A2147039BF7B}"/>
              </a:ext>
            </a:extLst>
          </p:cNvPr>
          <p:cNvSpPr/>
          <p:nvPr/>
        </p:nvSpPr>
        <p:spPr>
          <a:xfrm>
            <a:off x="6000945" y="5262016"/>
            <a:ext cx="1030827" cy="12380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508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52DB183-9A3D-4EAE-BB88-83C6B7C00C0F}"/>
              </a:ext>
            </a:extLst>
          </p:cNvPr>
          <p:cNvSpPr/>
          <p:nvPr/>
        </p:nvSpPr>
        <p:spPr>
          <a:xfrm>
            <a:off x="751464" y="3415040"/>
            <a:ext cx="5183403" cy="1238076"/>
          </a:xfrm>
          <a:prstGeom prst="rect">
            <a:avLst/>
          </a:prstGeom>
          <a:noFill/>
          <a:ln w="508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A1AD988-CD52-414D-9864-F54A79D5E162}"/>
              </a:ext>
            </a:extLst>
          </p:cNvPr>
          <p:cNvSpPr/>
          <p:nvPr/>
        </p:nvSpPr>
        <p:spPr>
          <a:xfrm>
            <a:off x="751463" y="5254283"/>
            <a:ext cx="5183403" cy="1238076"/>
          </a:xfrm>
          <a:prstGeom prst="rect">
            <a:avLst/>
          </a:prstGeom>
          <a:noFill/>
          <a:ln w="508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5591986-867D-4D27-A813-8D85E754422B}"/>
              </a:ext>
            </a:extLst>
          </p:cNvPr>
          <p:cNvSpPr/>
          <p:nvPr/>
        </p:nvSpPr>
        <p:spPr>
          <a:xfrm>
            <a:off x="5967326" y="3415040"/>
            <a:ext cx="1031986" cy="1238076"/>
          </a:xfrm>
          <a:prstGeom prst="rect">
            <a:avLst/>
          </a:prstGeom>
          <a:noFill/>
          <a:ln w="508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7155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390E12-BB6D-49FC-B83B-1B601BFF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決勝点を一つだけ紹介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3EDE8E1-F9D6-47A2-9DFA-974C3F263162}"/>
              </a:ext>
            </a:extLst>
          </p:cNvPr>
          <p:cNvSpPr txBox="1"/>
          <p:nvPr/>
        </p:nvSpPr>
        <p:spPr>
          <a:xfrm>
            <a:off x="751464" y="1456850"/>
            <a:ext cx="7469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土曜＞金曜＞日曜＞その他　の順番で来客数が多い</a:t>
            </a:r>
            <a:endParaRPr kumimoji="1" lang="en-US" altLang="ja-JP" dirty="0"/>
          </a:p>
          <a:p>
            <a:r>
              <a:rPr kumimoji="1" lang="ja-JP" altLang="en-US" dirty="0"/>
              <a:t>⇒翌日が休みかどうかに左右される？</a:t>
            </a:r>
            <a:endParaRPr kumimoji="1"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197C755-80AB-43F0-ADF9-EFB0E3AF1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238209"/>
            <a:ext cx="3753374" cy="2381582"/>
          </a:xfrm>
          <a:prstGeom prst="rect">
            <a:avLst/>
          </a:prstGeom>
        </p:spPr>
      </p:pic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59E33693-1227-4A63-BBCF-D0E740036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339748"/>
              </p:ext>
            </p:extLst>
          </p:nvPr>
        </p:nvGraphicFramePr>
        <p:xfrm>
          <a:off x="828728" y="4754819"/>
          <a:ext cx="7392480" cy="1543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060">
                  <a:extLst>
                    <a:ext uri="{9D8B030D-6E8A-4147-A177-3AD203B41FA5}">
                      <a16:colId xmlns:a16="http://schemas.microsoft.com/office/drawing/2014/main" val="3472953002"/>
                    </a:ext>
                  </a:extLst>
                </a:gridCol>
                <a:gridCol w="924060">
                  <a:extLst>
                    <a:ext uri="{9D8B030D-6E8A-4147-A177-3AD203B41FA5}">
                      <a16:colId xmlns:a16="http://schemas.microsoft.com/office/drawing/2014/main" val="1567616906"/>
                    </a:ext>
                  </a:extLst>
                </a:gridCol>
                <a:gridCol w="924060">
                  <a:extLst>
                    <a:ext uri="{9D8B030D-6E8A-4147-A177-3AD203B41FA5}">
                      <a16:colId xmlns:a16="http://schemas.microsoft.com/office/drawing/2014/main" val="3216724867"/>
                    </a:ext>
                  </a:extLst>
                </a:gridCol>
                <a:gridCol w="924060">
                  <a:extLst>
                    <a:ext uri="{9D8B030D-6E8A-4147-A177-3AD203B41FA5}">
                      <a16:colId xmlns:a16="http://schemas.microsoft.com/office/drawing/2014/main" val="659707241"/>
                    </a:ext>
                  </a:extLst>
                </a:gridCol>
                <a:gridCol w="924060">
                  <a:extLst>
                    <a:ext uri="{9D8B030D-6E8A-4147-A177-3AD203B41FA5}">
                      <a16:colId xmlns:a16="http://schemas.microsoft.com/office/drawing/2014/main" val="2288569116"/>
                    </a:ext>
                  </a:extLst>
                </a:gridCol>
                <a:gridCol w="924060">
                  <a:extLst>
                    <a:ext uri="{9D8B030D-6E8A-4147-A177-3AD203B41FA5}">
                      <a16:colId xmlns:a16="http://schemas.microsoft.com/office/drawing/2014/main" val="2607653866"/>
                    </a:ext>
                  </a:extLst>
                </a:gridCol>
                <a:gridCol w="1051169">
                  <a:extLst>
                    <a:ext uri="{9D8B030D-6E8A-4147-A177-3AD203B41FA5}">
                      <a16:colId xmlns:a16="http://schemas.microsoft.com/office/drawing/2014/main" val="1264872593"/>
                    </a:ext>
                  </a:extLst>
                </a:gridCol>
                <a:gridCol w="796951">
                  <a:extLst>
                    <a:ext uri="{9D8B030D-6E8A-4147-A177-3AD203B41FA5}">
                      <a16:colId xmlns:a16="http://schemas.microsoft.com/office/drawing/2014/main" val="2439958870"/>
                    </a:ext>
                  </a:extLst>
                </a:gridCol>
              </a:tblGrid>
              <a:tr h="294885">
                <a:tc>
                  <a:txBody>
                    <a:bodyPr/>
                    <a:lstStyle/>
                    <a:p>
                      <a:r>
                        <a:rPr kumimoji="1" lang="ja-JP" altLang="en-US" sz="1100" baseline="0" dirty="0"/>
                        <a:t>日付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店名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ジャンル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場所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予約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曜日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翌日休フラグ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来客数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452345"/>
                  </a:ext>
                </a:extLst>
              </a:tr>
              <a:tr h="312189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2016/02/09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A</a:t>
                      </a:r>
                      <a:r>
                        <a:rPr kumimoji="1" lang="ja-JP" altLang="en-US" sz="11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焼き肉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東京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10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火曜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806074"/>
                  </a:ext>
                </a:extLst>
              </a:tr>
              <a:tr h="312189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2016/02/10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A</a:t>
                      </a:r>
                      <a:r>
                        <a:rPr kumimoji="1" lang="ja-JP" altLang="en-US" sz="11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焼き肉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東京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10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水曜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554097"/>
                  </a:ext>
                </a:extLst>
              </a:tr>
              <a:tr h="312189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2016/02/11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A</a:t>
                      </a:r>
                      <a:r>
                        <a:rPr kumimoji="1" lang="ja-JP" altLang="en-US" sz="11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焼き肉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東京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10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木曜（祝）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497724"/>
                  </a:ext>
                </a:extLst>
              </a:tr>
              <a:tr h="312189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2016/02/12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A</a:t>
                      </a:r>
                      <a:r>
                        <a:rPr kumimoji="1" lang="ja-JP" altLang="en-US" sz="11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焼き肉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東京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10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金曜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262606"/>
                  </a:ext>
                </a:extLst>
              </a:tr>
            </a:tbl>
          </a:graphicData>
        </a:graphic>
      </p:graphicFrame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315E5B1-FFB5-4E9E-A546-A25FCA72702E}"/>
              </a:ext>
            </a:extLst>
          </p:cNvPr>
          <p:cNvSpPr/>
          <p:nvPr/>
        </p:nvSpPr>
        <p:spPr>
          <a:xfrm>
            <a:off x="5444455" y="4754818"/>
            <a:ext cx="1982695" cy="1543641"/>
          </a:xfrm>
          <a:prstGeom prst="rect">
            <a:avLst/>
          </a:prstGeom>
          <a:noFill/>
          <a:ln w="508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8239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80397A-140C-44BE-8A43-5DFDF9FC1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627DE24-5E37-45F7-88D8-4AE6C424AD6E}"/>
              </a:ext>
            </a:extLst>
          </p:cNvPr>
          <p:cNvSpPr txBox="1"/>
          <p:nvPr/>
        </p:nvSpPr>
        <p:spPr>
          <a:xfrm>
            <a:off x="838200" y="1874728"/>
            <a:ext cx="10083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・</a:t>
            </a:r>
            <a:r>
              <a:rPr kumimoji="1" lang="en-US" altLang="ja-JP" sz="2800" dirty="0"/>
              <a:t>Kaggle</a:t>
            </a:r>
            <a:r>
              <a:rPr kumimoji="1" lang="ja-JP" altLang="en-US" sz="2800" dirty="0"/>
              <a:t>概要</a:t>
            </a:r>
            <a:endParaRPr kumimoji="1" lang="en-US" altLang="ja-JP" sz="2800" dirty="0"/>
          </a:p>
          <a:p>
            <a:endParaRPr kumimoji="1" lang="en-US" altLang="ja-JP" sz="2800" dirty="0"/>
          </a:p>
          <a:p>
            <a:r>
              <a:rPr lang="ja-JP" altLang="en-US" sz="2800" dirty="0"/>
              <a:t>・どう予測するか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kumimoji="1" lang="ja-JP" altLang="en-US" sz="2800" dirty="0"/>
              <a:t>・ライバルに差をつけろ</a:t>
            </a:r>
            <a:endParaRPr kumimoji="1" lang="en-US" altLang="ja-JP" sz="2800" dirty="0"/>
          </a:p>
          <a:p>
            <a:endParaRPr kumimoji="1" lang="en-US" altLang="ja-JP" sz="2800" dirty="0"/>
          </a:p>
          <a:p>
            <a:r>
              <a:rPr lang="ja-JP" alt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・結論</a:t>
            </a:r>
            <a:endParaRPr lang="en-US" altLang="ja-JP" sz="2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51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51BBCD-F401-4AC6-AFA5-B48E1030E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プログラマーから見た機械学習</a:t>
            </a:r>
            <a:br>
              <a:rPr lang="en-US" altLang="ja-JP" dirty="0"/>
            </a:br>
            <a:r>
              <a:rPr lang="ja-JP" altLang="en-US" dirty="0"/>
              <a:t>⇒大衆化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62195AC-7A67-4F49-A43B-979C6D03DFE8}"/>
              </a:ext>
            </a:extLst>
          </p:cNvPr>
          <p:cNvSpPr txBox="1"/>
          <p:nvPr/>
        </p:nvSpPr>
        <p:spPr>
          <a:xfrm>
            <a:off x="677334" y="2305615"/>
            <a:ext cx="81915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・コードが書ければ誰でもできる（予測は）</a:t>
            </a:r>
            <a:endParaRPr kumimoji="1" lang="en-US" altLang="ja-JP" sz="2800" dirty="0"/>
          </a:p>
          <a:p>
            <a:endParaRPr kumimoji="1" lang="en-US" altLang="ja-JP" sz="2800" dirty="0"/>
          </a:p>
          <a:p>
            <a:r>
              <a:rPr lang="ja-JP" altLang="en-US" sz="2800" dirty="0"/>
              <a:t>・</a:t>
            </a:r>
            <a:r>
              <a:rPr lang="en-US" altLang="ja-JP" sz="2800" dirty="0"/>
              <a:t>Windows</a:t>
            </a:r>
            <a:r>
              <a:rPr lang="ja-JP" altLang="en-US" sz="2800" dirty="0"/>
              <a:t>でも環境を簡単に構築できる</a:t>
            </a:r>
            <a:endParaRPr lang="en-US" altLang="ja-JP" sz="2800" dirty="0"/>
          </a:p>
          <a:p>
            <a:r>
              <a:rPr kumimoji="1" lang="en-US" altLang="ja-JP" sz="2800" dirty="0"/>
              <a:t>	</a:t>
            </a:r>
            <a:r>
              <a:rPr kumimoji="1" lang="ja-JP" altLang="en-US" sz="2800" dirty="0"/>
              <a:t>・</a:t>
            </a:r>
            <a:r>
              <a:rPr kumimoji="1" lang="en-US" altLang="ja-JP" sz="2800" dirty="0"/>
              <a:t>Anaconda</a:t>
            </a:r>
          </a:p>
          <a:p>
            <a:r>
              <a:rPr kumimoji="1" lang="en-US" altLang="ja-JP" sz="2800" dirty="0"/>
              <a:t>	</a:t>
            </a:r>
            <a:r>
              <a:rPr kumimoji="1" lang="ja-JP" altLang="en-US" sz="2800" dirty="0"/>
              <a:t>・</a:t>
            </a:r>
            <a:r>
              <a:rPr kumimoji="1" lang="en-US" altLang="ja-JP" sz="2800" dirty="0"/>
              <a:t>LightGBM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75442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194A9B-AF12-4B57-87FE-074DBB350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結論：楽しい</a:t>
            </a:r>
            <a:r>
              <a:rPr lang="en-US" altLang="ja-JP" dirty="0"/>
              <a:t>Kaggle</a:t>
            </a:r>
            <a:r>
              <a:rPr lang="ja-JP" altLang="en-US" dirty="0"/>
              <a:t>みんなでやろう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110C362-7049-4AAB-A970-D9A25381027D}"/>
              </a:ext>
            </a:extLst>
          </p:cNvPr>
          <p:cNvSpPr txBox="1"/>
          <p:nvPr/>
        </p:nvSpPr>
        <p:spPr>
          <a:xfrm>
            <a:off x="677334" y="1668790"/>
            <a:ext cx="819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・複数人チームでも出場できるよ</a:t>
            </a:r>
          </a:p>
        </p:txBody>
      </p:sp>
    </p:spTree>
    <p:extLst>
      <p:ext uri="{BB962C8B-B14F-4D97-AF65-F5344CB8AC3E}">
        <p14:creationId xmlns:p14="http://schemas.microsoft.com/office/powerpoint/2010/main" val="379747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178EF4-1ECF-4E55-949B-5B892989B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自己紹介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422E304-A9FF-4C62-BA50-0FE0422113A9}"/>
              </a:ext>
            </a:extLst>
          </p:cNvPr>
          <p:cNvSpPr txBox="1"/>
          <p:nvPr/>
        </p:nvSpPr>
        <p:spPr>
          <a:xfrm>
            <a:off x="838200" y="2006600"/>
            <a:ext cx="94869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・名前：</a:t>
            </a:r>
            <a:r>
              <a:rPr kumimoji="1" lang="en-US" altLang="ja-JP" sz="2800" dirty="0"/>
              <a:t>Kaggle@pocket</a:t>
            </a:r>
          </a:p>
          <a:p>
            <a:r>
              <a:rPr kumimoji="1" lang="ja-JP" altLang="en-US" sz="2800" dirty="0"/>
              <a:t>・証券チーム：バックエンドエンジニア</a:t>
            </a:r>
            <a:endParaRPr kumimoji="1" lang="en-US" altLang="ja-JP" sz="2800" dirty="0"/>
          </a:p>
          <a:p>
            <a:r>
              <a:rPr lang="ja-JP" altLang="en-US" sz="2800" dirty="0"/>
              <a:t>・能力</a:t>
            </a:r>
            <a:endParaRPr lang="en-US" altLang="ja-JP" sz="2800" dirty="0"/>
          </a:p>
          <a:p>
            <a:r>
              <a:rPr lang="en-US" altLang="ja-JP" sz="2800" dirty="0"/>
              <a:t>	</a:t>
            </a:r>
            <a:r>
              <a:rPr lang="ja-JP" altLang="en-US" sz="2800" dirty="0"/>
              <a:t>・プログラマー歴５～６年</a:t>
            </a:r>
            <a:endParaRPr lang="en-US" altLang="ja-JP" sz="2800" dirty="0"/>
          </a:p>
          <a:p>
            <a:r>
              <a:rPr kumimoji="1" lang="en-US" altLang="ja-JP" sz="2800" dirty="0"/>
              <a:t>	</a:t>
            </a:r>
            <a:r>
              <a:rPr kumimoji="1" lang="ja-JP" altLang="en-US" sz="2800" dirty="0"/>
              <a:t>・英語はチョットデキル</a:t>
            </a:r>
            <a:endParaRPr kumimoji="1" lang="en-US" altLang="ja-JP" sz="2800" dirty="0"/>
          </a:p>
          <a:p>
            <a:r>
              <a:rPr kumimoji="1" lang="en-US" altLang="ja-JP" sz="2800" dirty="0"/>
              <a:t>	</a:t>
            </a:r>
            <a:r>
              <a:rPr kumimoji="1" lang="ja-JP" altLang="en-US" sz="2800" dirty="0"/>
              <a:t>・機械学習</a:t>
            </a:r>
            <a:r>
              <a:rPr kumimoji="1" lang="en-US" altLang="ja-JP" sz="2800" dirty="0"/>
              <a:t>/</a:t>
            </a:r>
            <a:r>
              <a:rPr kumimoji="1" lang="ja-JP" altLang="en-US" sz="2800" dirty="0"/>
              <a:t>統計</a:t>
            </a:r>
            <a:r>
              <a:rPr kumimoji="1" lang="en-US" altLang="ja-JP" sz="2800" dirty="0"/>
              <a:t>/</a:t>
            </a:r>
            <a:r>
              <a:rPr kumimoji="1" lang="ja-JP" altLang="en-US" sz="2800" dirty="0"/>
              <a:t>数学は素人</a:t>
            </a:r>
            <a:endParaRPr kumimoji="1" lang="en-US" altLang="ja-JP" sz="2800" dirty="0"/>
          </a:p>
          <a:p>
            <a:endParaRPr lang="en-US" altLang="ja-JP" sz="2800" dirty="0"/>
          </a:p>
          <a:p>
            <a:r>
              <a:rPr kumimoji="1" lang="ja-JP" altLang="en-US" sz="2800" dirty="0"/>
              <a:t>・</a:t>
            </a:r>
            <a:r>
              <a:rPr kumimoji="1" lang="en-US" altLang="ja-JP" sz="2800" dirty="0"/>
              <a:t>Kaggle</a:t>
            </a:r>
            <a:r>
              <a:rPr kumimoji="1" lang="ja-JP" altLang="en-US" sz="2800" dirty="0"/>
              <a:t>で金賞（</a:t>
            </a:r>
            <a:r>
              <a:rPr kumimoji="1" lang="en-US" altLang="ja-JP" sz="2800" dirty="0"/>
              <a:t>12</a:t>
            </a:r>
            <a:r>
              <a:rPr kumimoji="1" lang="ja-JP" altLang="en-US" sz="2800" dirty="0"/>
              <a:t>位</a:t>
            </a:r>
            <a:r>
              <a:rPr kumimoji="1" lang="en-US" altLang="ja-JP" sz="2800" dirty="0"/>
              <a:t>/2158</a:t>
            </a:r>
            <a:r>
              <a:rPr kumimoji="1" lang="ja-JP" altLang="en-US" sz="2800" dirty="0"/>
              <a:t>）取ったので発表します！</a:t>
            </a:r>
            <a:endParaRPr kumimoji="1" lang="en-US" altLang="ja-JP" sz="28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6518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80397A-140C-44BE-8A43-5DFDF9FC1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627DE24-5E37-45F7-88D8-4AE6C424AD6E}"/>
              </a:ext>
            </a:extLst>
          </p:cNvPr>
          <p:cNvSpPr txBox="1"/>
          <p:nvPr/>
        </p:nvSpPr>
        <p:spPr>
          <a:xfrm>
            <a:off x="838200" y="1874728"/>
            <a:ext cx="10083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・</a:t>
            </a:r>
            <a:r>
              <a:rPr kumimoji="1" lang="en-US" altLang="ja-JP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Kaggle</a:t>
            </a:r>
            <a:r>
              <a:rPr kumimoji="1" lang="ja-JP" alt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概要</a:t>
            </a:r>
            <a:endParaRPr kumimoji="1" lang="en-US" altLang="ja-JP" sz="2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kumimoji="1" lang="en-US" altLang="ja-JP" sz="2800" dirty="0"/>
          </a:p>
          <a:p>
            <a:r>
              <a:rPr lang="ja-JP" altLang="en-US" sz="2800" dirty="0"/>
              <a:t>・どう予測するか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kumimoji="1" lang="ja-JP" altLang="en-US" sz="2800" dirty="0"/>
              <a:t>・ライバルに差をつけろ</a:t>
            </a:r>
            <a:endParaRPr kumimoji="1" lang="en-US" altLang="ja-JP" sz="2800" dirty="0"/>
          </a:p>
          <a:p>
            <a:endParaRPr kumimoji="1" lang="en-US" altLang="ja-JP" sz="2800" dirty="0"/>
          </a:p>
          <a:p>
            <a:r>
              <a:rPr lang="ja-JP" altLang="en-US" sz="2800" dirty="0"/>
              <a:t>・結論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479291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B1EF7C-7C27-4940-A274-BDA67B82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Kaggle</a:t>
            </a:r>
            <a:r>
              <a:rPr kumimoji="1" lang="ja-JP" altLang="en-US" dirty="0"/>
              <a:t>とは？</a:t>
            </a:r>
          </a:p>
        </p:txBody>
      </p:sp>
      <p:pic>
        <p:nvPicPr>
          <p:cNvPr id="4" name="グラフィックス 3" descr="地球 (アジア、オーストラリア)">
            <a:extLst>
              <a:ext uri="{FF2B5EF4-FFF2-40B4-BE49-F238E27FC236}">
                <a16:creationId xmlns:a16="http://schemas.microsoft.com/office/drawing/2014/main" id="{9D5F6238-DF17-4021-AB04-93634D54B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3300" y="2794000"/>
            <a:ext cx="2184400" cy="2184400"/>
          </a:xfrm>
          <a:prstGeom prst="rect">
            <a:avLst/>
          </a:prstGeom>
        </p:spPr>
      </p:pic>
      <p:pic>
        <p:nvPicPr>
          <p:cNvPr id="6" name="グラフィックス 5" descr="チーム">
            <a:extLst>
              <a:ext uri="{FF2B5EF4-FFF2-40B4-BE49-F238E27FC236}">
                <a16:creationId xmlns:a16="http://schemas.microsoft.com/office/drawing/2014/main" id="{F9465122-98F1-42C7-9645-A082AF03E0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0300" y="3429000"/>
            <a:ext cx="914400" cy="914400"/>
          </a:xfrm>
          <a:prstGeom prst="rect">
            <a:avLst/>
          </a:prstGeom>
        </p:spPr>
      </p:pic>
      <p:pic>
        <p:nvPicPr>
          <p:cNvPr id="8" name="グラフィックス 7" descr="硬貨">
            <a:extLst>
              <a:ext uri="{FF2B5EF4-FFF2-40B4-BE49-F238E27FC236}">
                <a16:creationId xmlns:a16="http://schemas.microsoft.com/office/drawing/2014/main" id="{1897F433-4BE7-44AB-830A-152281335B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26300" y="3429000"/>
            <a:ext cx="914400" cy="9144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B7C9E7B-4EE4-42CB-A26E-98A1CED9CDA2}"/>
              </a:ext>
            </a:extLst>
          </p:cNvPr>
          <p:cNvSpPr txBox="1"/>
          <p:nvPr/>
        </p:nvSpPr>
        <p:spPr>
          <a:xfrm>
            <a:off x="4178300" y="260727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Kaggle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F40E378-2285-43D4-97DC-7996A06CC6C5}"/>
              </a:ext>
            </a:extLst>
          </p:cNvPr>
          <p:cNvSpPr txBox="1"/>
          <p:nvPr/>
        </p:nvSpPr>
        <p:spPr>
          <a:xfrm>
            <a:off x="1130300" y="2918936"/>
            <a:ext cx="117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参加者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2C11DD0-CD66-4B0F-883A-03B02598EC33}"/>
              </a:ext>
            </a:extLst>
          </p:cNvPr>
          <p:cNvSpPr txBox="1"/>
          <p:nvPr/>
        </p:nvSpPr>
        <p:spPr>
          <a:xfrm>
            <a:off x="6568904" y="3059668"/>
            <a:ext cx="254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スポンサー（</a:t>
            </a:r>
            <a:r>
              <a:rPr kumimoji="1" lang="en-US" altLang="ja-JP" dirty="0"/>
              <a:t>Recruit</a:t>
            </a:r>
            <a:r>
              <a:rPr kumimoji="1" lang="ja-JP" altLang="en-US" dirty="0"/>
              <a:t>）</a:t>
            </a: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39FD31C3-9F4E-4A90-B78E-D774753CD259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2044700" y="3886200"/>
            <a:ext cx="1498600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871D51F7-E83A-49A1-88D0-718342B30504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5727700" y="3886200"/>
            <a:ext cx="1498600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039F338-67BE-48EA-A3BF-4C73953C19F4}"/>
              </a:ext>
            </a:extLst>
          </p:cNvPr>
          <p:cNvSpPr txBox="1"/>
          <p:nvPr/>
        </p:nvSpPr>
        <p:spPr>
          <a:xfrm>
            <a:off x="1825625" y="4530130"/>
            <a:ext cx="187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解答、賞金獲得</a:t>
            </a:r>
            <a:endParaRPr kumimoji="1" lang="en-US" altLang="ja-JP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C161EE0-1E4E-455B-A5A2-3B1E5609CF49}"/>
              </a:ext>
            </a:extLst>
          </p:cNvPr>
          <p:cNvSpPr txBox="1"/>
          <p:nvPr/>
        </p:nvSpPr>
        <p:spPr>
          <a:xfrm>
            <a:off x="5727700" y="4530130"/>
            <a:ext cx="1873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出題、賞金提供</a:t>
            </a:r>
            <a:endParaRPr kumimoji="1" lang="en-US" altLang="ja-JP" dirty="0"/>
          </a:p>
          <a:p>
            <a:r>
              <a:rPr kumimoji="1" lang="ja-JP" altLang="en-US" dirty="0"/>
              <a:t>問題解決、採用</a:t>
            </a:r>
            <a:endParaRPr kumimoji="1" lang="en-US" altLang="ja-JP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377C707-4CE1-47B0-A0C2-A0748B45C5EA}"/>
              </a:ext>
            </a:extLst>
          </p:cNvPr>
          <p:cNvSpPr txBox="1"/>
          <p:nvPr/>
        </p:nvSpPr>
        <p:spPr>
          <a:xfrm>
            <a:off x="920750" y="1318378"/>
            <a:ext cx="4171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・機械学習の大会を主催</a:t>
            </a:r>
            <a:endParaRPr kumimoji="1" lang="en-US" altLang="ja-JP" dirty="0"/>
          </a:p>
          <a:p>
            <a:r>
              <a:rPr kumimoji="1" lang="ja-JP" altLang="en-US" dirty="0"/>
              <a:t>・データ分析も最近活発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96671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87AE6F-EA72-4270-BDE4-039A187AA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具体的に何をするか？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338C503-B9C1-463D-86BD-1FB81567F58B}"/>
              </a:ext>
            </a:extLst>
          </p:cNvPr>
          <p:cNvSpPr txBox="1"/>
          <p:nvPr/>
        </p:nvSpPr>
        <p:spPr>
          <a:xfrm>
            <a:off x="805342" y="1280158"/>
            <a:ext cx="556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リクルートコンペ　⇒　飲食店の来客数を予測する</a:t>
            </a:r>
            <a:endParaRPr kumimoji="1" lang="en-US" altLang="ja-JP" dirty="0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E2DA48B1-64BD-49EE-9858-F0CCE37817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110552"/>
              </p:ext>
            </p:extLst>
          </p:nvPr>
        </p:nvGraphicFramePr>
        <p:xfrm>
          <a:off x="848282" y="2344489"/>
          <a:ext cx="6280308" cy="1543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718">
                  <a:extLst>
                    <a:ext uri="{9D8B030D-6E8A-4147-A177-3AD203B41FA5}">
                      <a16:colId xmlns:a16="http://schemas.microsoft.com/office/drawing/2014/main" val="3472953002"/>
                    </a:ext>
                  </a:extLst>
                </a:gridCol>
                <a:gridCol w="1046718">
                  <a:extLst>
                    <a:ext uri="{9D8B030D-6E8A-4147-A177-3AD203B41FA5}">
                      <a16:colId xmlns:a16="http://schemas.microsoft.com/office/drawing/2014/main" val="1567616906"/>
                    </a:ext>
                  </a:extLst>
                </a:gridCol>
                <a:gridCol w="1046718">
                  <a:extLst>
                    <a:ext uri="{9D8B030D-6E8A-4147-A177-3AD203B41FA5}">
                      <a16:colId xmlns:a16="http://schemas.microsoft.com/office/drawing/2014/main" val="3216724867"/>
                    </a:ext>
                  </a:extLst>
                </a:gridCol>
                <a:gridCol w="1046718">
                  <a:extLst>
                    <a:ext uri="{9D8B030D-6E8A-4147-A177-3AD203B41FA5}">
                      <a16:colId xmlns:a16="http://schemas.microsoft.com/office/drawing/2014/main" val="659707241"/>
                    </a:ext>
                  </a:extLst>
                </a:gridCol>
                <a:gridCol w="1046718">
                  <a:extLst>
                    <a:ext uri="{9D8B030D-6E8A-4147-A177-3AD203B41FA5}">
                      <a16:colId xmlns:a16="http://schemas.microsoft.com/office/drawing/2014/main" val="2288569116"/>
                    </a:ext>
                  </a:extLst>
                </a:gridCol>
                <a:gridCol w="1046718">
                  <a:extLst>
                    <a:ext uri="{9D8B030D-6E8A-4147-A177-3AD203B41FA5}">
                      <a16:colId xmlns:a16="http://schemas.microsoft.com/office/drawing/2014/main" val="2439958870"/>
                    </a:ext>
                  </a:extLst>
                </a:gridCol>
              </a:tblGrid>
              <a:tr h="294885">
                <a:tc>
                  <a:txBody>
                    <a:bodyPr/>
                    <a:lstStyle/>
                    <a:p>
                      <a:r>
                        <a:rPr kumimoji="1" lang="ja-JP" altLang="en-US" sz="1100" baseline="0" dirty="0"/>
                        <a:t>日付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店名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ジャンル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場所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予約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来客数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452345"/>
                  </a:ext>
                </a:extLst>
              </a:tr>
              <a:tr h="312189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2016/01/01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A</a:t>
                      </a:r>
                      <a:r>
                        <a:rPr kumimoji="1" lang="ja-JP" altLang="en-US" sz="11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焼き肉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東京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10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806074"/>
                  </a:ext>
                </a:extLst>
              </a:tr>
              <a:tr h="312189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2016/01/01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B</a:t>
                      </a:r>
                      <a:r>
                        <a:rPr kumimoji="1" lang="ja-JP" altLang="en-US" sz="11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そば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福岡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3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554097"/>
                  </a:ext>
                </a:extLst>
              </a:tr>
              <a:tr h="312189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2016/01/02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A</a:t>
                      </a:r>
                      <a:r>
                        <a:rPr kumimoji="1" lang="ja-JP" altLang="en-US" sz="11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焼き肉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東京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30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497724"/>
                  </a:ext>
                </a:extLst>
              </a:tr>
              <a:tr h="312189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2016/01/02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B</a:t>
                      </a:r>
                      <a:r>
                        <a:rPr kumimoji="1" lang="ja-JP" altLang="en-US" sz="11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そば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福岡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3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5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262606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79045226-B9AC-46B2-92AA-3C6910C73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901417"/>
              </p:ext>
            </p:extLst>
          </p:nvPr>
        </p:nvGraphicFramePr>
        <p:xfrm>
          <a:off x="848282" y="4499069"/>
          <a:ext cx="6280308" cy="154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718">
                  <a:extLst>
                    <a:ext uri="{9D8B030D-6E8A-4147-A177-3AD203B41FA5}">
                      <a16:colId xmlns:a16="http://schemas.microsoft.com/office/drawing/2014/main" val="3472953002"/>
                    </a:ext>
                  </a:extLst>
                </a:gridCol>
                <a:gridCol w="1046718">
                  <a:extLst>
                    <a:ext uri="{9D8B030D-6E8A-4147-A177-3AD203B41FA5}">
                      <a16:colId xmlns:a16="http://schemas.microsoft.com/office/drawing/2014/main" val="1567616906"/>
                    </a:ext>
                  </a:extLst>
                </a:gridCol>
                <a:gridCol w="1046718">
                  <a:extLst>
                    <a:ext uri="{9D8B030D-6E8A-4147-A177-3AD203B41FA5}">
                      <a16:colId xmlns:a16="http://schemas.microsoft.com/office/drawing/2014/main" val="3216724867"/>
                    </a:ext>
                  </a:extLst>
                </a:gridCol>
                <a:gridCol w="1046718">
                  <a:extLst>
                    <a:ext uri="{9D8B030D-6E8A-4147-A177-3AD203B41FA5}">
                      <a16:colId xmlns:a16="http://schemas.microsoft.com/office/drawing/2014/main" val="659707241"/>
                    </a:ext>
                  </a:extLst>
                </a:gridCol>
                <a:gridCol w="1046718">
                  <a:extLst>
                    <a:ext uri="{9D8B030D-6E8A-4147-A177-3AD203B41FA5}">
                      <a16:colId xmlns:a16="http://schemas.microsoft.com/office/drawing/2014/main" val="2288569116"/>
                    </a:ext>
                  </a:extLst>
                </a:gridCol>
                <a:gridCol w="1046718">
                  <a:extLst>
                    <a:ext uri="{9D8B030D-6E8A-4147-A177-3AD203B41FA5}">
                      <a16:colId xmlns:a16="http://schemas.microsoft.com/office/drawing/2014/main" val="2439958870"/>
                    </a:ext>
                  </a:extLst>
                </a:gridCol>
              </a:tblGrid>
              <a:tr h="308728">
                <a:tc>
                  <a:txBody>
                    <a:bodyPr/>
                    <a:lstStyle/>
                    <a:p>
                      <a:r>
                        <a:rPr kumimoji="1" lang="ja-JP" altLang="en-US" sz="1200" baseline="0" dirty="0"/>
                        <a:t>日付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店名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ジャンル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場所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予約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来客数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452345"/>
                  </a:ext>
                </a:extLst>
              </a:tr>
              <a:tr h="30872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2017/04/23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A</a:t>
                      </a:r>
                      <a:r>
                        <a:rPr kumimoji="1" lang="ja-JP" altLang="en-US" sz="12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焼き肉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東京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10</a:t>
                      </a:r>
                      <a:r>
                        <a:rPr kumimoji="1" lang="ja-JP" altLang="en-US" sz="12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806074"/>
                  </a:ext>
                </a:extLst>
              </a:tr>
              <a:tr h="30872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2017/04/23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B</a:t>
                      </a:r>
                      <a:r>
                        <a:rPr kumimoji="1" lang="ja-JP" altLang="en-US" sz="12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そば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福岡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3</a:t>
                      </a:r>
                      <a:r>
                        <a:rPr kumimoji="1" lang="ja-JP" altLang="en-US" sz="12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554097"/>
                  </a:ext>
                </a:extLst>
              </a:tr>
              <a:tr h="30872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2017/04/24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A</a:t>
                      </a:r>
                      <a:r>
                        <a:rPr kumimoji="1" lang="ja-JP" altLang="en-US" sz="12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焼き肉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東京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</a:t>
                      </a:r>
                      <a:r>
                        <a:rPr kumimoji="1" lang="ja-JP" altLang="en-US" sz="12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497724"/>
                  </a:ext>
                </a:extLst>
              </a:tr>
              <a:tr h="30872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2017/04/24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B</a:t>
                      </a:r>
                      <a:r>
                        <a:rPr kumimoji="1" lang="ja-JP" altLang="en-US" sz="12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そば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福岡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3</a:t>
                      </a:r>
                      <a:r>
                        <a:rPr kumimoji="1" lang="ja-JP" altLang="en-US" sz="12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262606"/>
                  </a:ext>
                </a:extLst>
              </a:tr>
            </a:tbl>
          </a:graphicData>
        </a:graphic>
      </p:graphicFrame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F42C1AF-E8B7-4FDC-A84D-013C4E1E3B0A}"/>
              </a:ext>
            </a:extLst>
          </p:cNvPr>
          <p:cNvSpPr/>
          <p:nvPr/>
        </p:nvSpPr>
        <p:spPr>
          <a:xfrm>
            <a:off x="6096000" y="4804633"/>
            <a:ext cx="1031986" cy="1238076"/>
          </a:xfrm>
          <a:prstGeom prst="rect">
            <a:avLst/>
          </a:prstGeom>
          <a:noFill/>
          <a:ln w="508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38FABC1-D87D-4F8F-8682-86545E89D4AC}"/>
              </a:ext>
            </a:extLst>
          </p:cNvPr>
          <p:cNvSpPr txBox="1"/>
          <p:nvPr/>
        </p:nvSpPr>
        <p:spPr>
          <a:xfrm>
            <a:off x="848282" y="1950716"/>
            <a:ext cx="503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2016/01/01</a:t>
            </a:r>
            <a:r>
              <a:rPr kumimoji="1" lang="ja-JP" altLang="en-US" dirty="0"/>
              <a:t>～</a:t>
            </a:r>
            <a:r>
              <a:rPr kumimoji="1" lang="en-US" altLang="ja-JP" dirty="0"/>
              <a:t>2017/04/22</a:t>
            </a:r>
            <a:r>
              <a:rPr kumimoji="1" lang="ja-JP" altLang="en-US" dirty="0"/>
              <a:t>の</a:t>
            </a:r>
            <a:r>
              <a:rPr kumimoji="1" lang="en-US" altLang="ja-JP" dirty="0"/>
              <a:t>CSV</a:t>
            </a:r>
            <a:r>
              <a:rPr kumimoji="1" lang="ja-JP" altLang="en-US" dirty="0"/>
              <a:t>データをもらい</a:t>
            </a:r>
            <a:endParaRPr kumimoji="1" lang="en-US" altLang="ja-JP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340F21A-6EC6-4D6E-A879-7FE50AA39939}"/>
              </a:ext>
            </a:extLst>
          </p:cNvPr>
          <p:cNvSpPr txBox="1"/>
          <p:nvPr/>
        </p:nvSpPr>
        <p:spPr>
          <a:xfrm>
            <a:off x="848281" y="4097853"/>
            <a:ext cx="7557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2017/04/23</a:t>
            </a:r>
            <a:r>
              <a:rPr kumimoji="1" lang="ja-JP" altLang="en-US" dirty="0"/>
              <a:t>～</a:t>
            </a:r>
            <a:r>
              <a:rPr kumimoji="1" lang="en-US" altLang="ja-JP" dirty="0"/>
              <a:t>2017/05/30</a:t>
            </a:r>
            <a:r>
              <a:rPr kumimoji="1" lang="ja-JP" altLang="en-US" dirty="0"/>
              <a:t>の来客数を予測、</a:t>
            </a:r>
            <a:r>
              <a:rPr kumimoji="1" lang="en-US" altLang="ja-JP" dirty="0"/>
              <a:t>CSV</a:t>
            </a:r>
            <a:r>
              <a:rPr kumimoji="1" lang="ja-JP" altLang="en-US" dirty="0"/>
              <a:t>提出（２～３カ月中）</a:t>
            </a:r>
            <a:endParaRPr kumimoji="1" lang="en-US" altLang="ja-JP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F89F45F-2F3D-4E74-9F14-3F3FC6437CA8}"/>
              </a:ext>
            </a:extLst>
          </p:cNvPr>
          <p:cNvSpPr txBox="1"/>
          <p:nvPr/>
        </p:nvSpPr>
        <p:spPr>
          <a:xfrm>
            <a:off x="677334" y="6345729"/>
            <a:ext cx="7074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※</a:t>
            </a:r>
            <a:r>
              <a:rPr kumimoji="1" lang="ja-JP" altLang="en-US" sz="1200" dirty="0"/>
              <a:t>プロ向け：大体</a:t>
            </a:r>
            <a:r>
              <a:rPr kumimoji="1" lang="en-US" altLang="ja-JP" sz="1200" dirty="0"/>
              <a:t>20</a:t>
            </a:r>
            <a:r>
              <a:rPr kumimoji="1" lang="ja-JP" altLang="en-US" sz="1200" dirty="0"/>
              <a:t>万行のデータ</a:t>
            </a:r>
            <a:endParaRPr kumimoji="1"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2489308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8A0D39-74FA-4133-ABF6-0A07AC5F9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コンペの順位はどう決まるか？</a:t>
            </a: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8B2AC6A3-7F94-4131-9776-612241CBAE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672585"/>
              </p:ext>
            </p:extLst>
          </p:nvPr>
        </p:nvGraphicFramePr>
        <p:xfrm>
          <a:off x="677331" y="2146949"/>
          <a:ext cx="8290496" cy="2780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312">
                  <a:extLst>
                    <a:ext uri="{9D8B030D-6E8A-4147-A177-3AD203B41FA5}">
                      <a16:colId xmlns:a16="http://schemas.microsoft.com/office/drawing/2014/main" val="3472953002"/>
                    </a:ext>
                  </a:extLst>
                </a:gridCol>
                <a:gridCol w="1036312">
                  <a:extLst>
                    <a:ext uri="{9D8B030D-6E8A-4147-A177-3AD203B41FA5}">
                      <a16:colId xmlns:a16="http://schemas.microsoft.com/office/drawing/2014/main" val="1567616906"/>
                    </a:ext>
                  </a:extLst>
                </a:gridCol>
                <a:gridCol w="1036312">
                  <a:extLst>
                    <a:ext uri="{9D8B030D-6E8A-4147-A177-3AD203B41FA5}">
                      <a16:colId xmlns:a16="http://schemas.microsoft.com/office/drawing/2014/main" val="3216724867"/>
                    </a:ext>
                  </a:extLst>
                </a:gridCol>
                <a:gridCol w="1036312">
                  <a:extLst>
                    <a:ext uri="{9D8B030D-6E8A-4147-A177-3AD203B41FA5}">
                      <a16:colId xmlns:a16="http://schemas.microsoft.com/office/drawing/2014/main" val="659707241"/>
                    </a:ext>
                  </a:extLst>
                </a:gridCol>
                <a:gridCol w="1036312">
                  <a:extLst>
                    <a:ext uri="{9D8B030D-6E8A-4147-A177-3AD203B41FA5}">
                      <a16:colId xmlns:a16="http://schemas.microsoft.com/office/drawing/2014/main" val="2288569116"/>
                    </a:ext>
                  </a:extLst>
                </a:gridCol>
                <a:gridCol w="1036312">
                  <a:extLst>
                    <a:ext uri="{9D8B030D-6E8A-4147-A177-3AD203B41FA5}">
                      <a16:colId xmlns:a16="http://schemas.microsoft.com/office/drawing/2014/main" val="2439958870"/>
                    </a:ext>
                  </a:extLst>
                </a:gridCol>
                <a:gridCol w="1036312">
                  <a:extLst>
                    <a:ext uri="{9D8B030D-6E8A-4147-A177-3AD203B41FA5}">
                      <a16:colId xmlns:a16="http://schemas.microsoft.com/office/drawing/2014/main" val="1498219054"/>
                    </a:ext>
                  </a:extLst>
                </a:gridCol>
                <a:gridCol w="1036312">
                  <a:extLst>
                    <a:ext uri="{9D8B030D-6E8A-4147-A177-3AD203B41FA5}">
                      <a16:colId xmlns:a16="http://schemas.microsoft.com/office/drawing/2014/main" val="3041155175"/>
                    </a:ext>
                  </a:extLst>
                </a:gridCol>
              </a:tblGrid>
              <a:tr h="556130">
                <a:tc>
                  <a:txBody>
                    <a:bodyPr/>
                    <a:lstStyle/>
                    <a:p>
                      <a:r>
                        <a:rPr kumimoji="1" lang="ja-JP" altLang="en-US" sz="1200" baseline="0" dirty="0"/>
                        <a:t>日付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店名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ジャンル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場所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予約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予想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実際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誤差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452345"/>
                  </a:ext>
                </a:extLst>
              </a:tr>
              <a:tr h="55613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2017/04/23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A</a:t>
                      </a:r>
                      <a:r>
                        <a:rPr kumimoji="1" lang="ja-JP" altLang="en-US" sz="12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焼き肉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東京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10</a:t>
                      </a:r>
                      <a:r>
                        <a:rPr kumimoji="1" lang="ja-JP" altLang="en-US" sz="12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19</a:t>
                      </a:r>
                      <a:r>
                        <a:rPr kumimoji="1" lang="ja-JP" altLang="en-US" sz="1200" dirty="0"/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806074"/>
                  </a:ext>
                </a:extLst>
              </a:tr>
              <a:tr h="55613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2017/04/23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B</a:t>
                      </a:r>
                      <a:r>
                        <a:rPr kumimoji="1" lang="ja-JP" altLang="en-US" sz="12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そば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福岡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3</a:t>
                      </a:r>
                      <a:r>
                        <a:rPr kumimoji="1" lang="ja-JP" altLang="en-US" sz="12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3</a:t>
                      </a:r>
                      <a:r>
                        <a:rPr kumimoji="1" lang="ja-JP" altLang="en-US" sz="1200" dirty="0"/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554097"/>
                  </a:ext>
                </a:extLst>
              </a:tr>
              <a:tr h="55613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2017/04/24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A</a:t>
                      </a:r>
                      <a:r>
                        <a:rPr kumimoji="1" lang="ja-JP" altLang="en-US" sz="12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焼き肉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東京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</a:t>
                      </a:r>
                      <a:r>
                        <a:rPr kumimoji="1" lang="ja-JP" altLang="en-US" sz="12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23</a:t>
                      </a:r>
                      <a:r>
                        <a:rPr kumimoji="1" lang="ja-JP" altLang="en-US" sz="1200" dirty="0"/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30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7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497724"/>
                  </a:ext>
                </a:extLst>
              </a:tr>
              <a:tr h="55613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2017/04/24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B</a:t>
                      </a:r>
                      <a:r>
                        <a:rPr kumimoji="1" lang="ja-JP" altLang="en-US" sz="12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そば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福岡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3</a:t>
                      </a:r>
                      <a:r>
                        <a:rPr kumimoji="1" lang="ja-JP" altLang="en-US" sz="12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4</a:t>
                      </a:r>
                      <a:r>
                        <a:rPr kumimoji="1" lang="ja-JP" altLang="en-US" sz="1200" dirty="0"/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5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262606"/>
                  </a:ext>
                </a:extLst>
              </a:tr>
            </a:tbl>
          </a:graphicData>
        </a:graphic>
      </p:graphicFrame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F980F84-AC5C-41F6-A62E-88A582285178}"/>
              </a:ext>
            </a:extLst>
          </p:cNvPr>
          <p:cNvSpPr/>
          <p:nvPr/>
        </p:nvSpPr>
        <p:spPr>
          <a:xfrm>
            <a:off x="5855515" y="2146949"/>
            <a:ext cx="3112312" cy="2780650"/>
          </a:xfrm>
          <a:prstGeom prst="rect">
            <a:avLst/>
          </a:prstGeom>
          <a:noFill/>
          <a:ln w="508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BAEB42C-6EB2-4ADF-ACB9-CBF4B3F40110}"/>
              </a:ext>
            </a:extLst>
          </p:cNvPr>
          <p:cNvSpPr txBox="1"/>
          <p:nvPr/>
        </p:nvSpPr>
        <p:spPr>
          <a:xfrm>
            <a:off x="677334" y="1279321"/>
            <a:ext cx="602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予測値と実際の来客数の誤差が少ない人が優勝</a:t>
            </a:r>
            <a:endParaRPr kumimoji="1"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34513FC-A7FE-46F4-AD4C-0415CBBE05C5}"/>
              </a:ext>
            </a:extLst>
          </p:cNvPr>
          <p:cNvSpPr txBox="1"/>
          <p:nvPr/>
        </p:nvSpPr>
        <p:spPr>
          <a:xfrm>
            <a:off x="677331" y="6181180"/>
            <a:ext cx="7074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※</a:t>
            </a:r>
            <a:r>
              <a:rPr kumimoji="1" lang="ja-JP" altLang="en-US" sz="1200" dirty="0"/>
              <a:t>プロ向け：正確に言うと</a:t>
            </a:r>
            <a:r>
              <a:rPr kumimoji="1" lang="en-US" altLang="ja-JP" sz="1200" dirty="0"/>
              <a:t>RMSLE</a:t>
            </a:r>
            <a:r>
              <a:rPr kumimoji="1" lang="ja-JP" altLang="en-US" sz="1200" dirty="0"/>
              <a:t>（来客数の対数をとって</a:t>
            </a:r>
            <a:r>
              <a:rPr kumimoji="1" lang="en-US" altLang="ja-JP" sz="1200" dirty="0"/>
              <a:t>RMSE)</a:t>
            </a:r>
          </a:p>
        </p:txBody>
      </p:sp>
    </p:spTree>
    <p:extLst>
      <p:ext uri="{BB962C8B-B14F-4D97-AF65-F5344CB8AC3E}">
        <p14:creationId xmlns:p14="http://schemas.microsoft.com/office/powerpoint/2010/main" val="3566190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80397A-140C-44BE-8A43-5DFDF9FC1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627DE24-5E37-45F7-88D8-4AE6C424AD6E}"/>
              </a:ext>
            </a:extLst>
          </p:cNvPr>
          <p:cNvSpPr txBox="1"/>
          <p:nvPr/>
        </p:nvSpPr>
        <p:spPr>
          <a:xfrm>
            <a:off x="838200" y="1874728"/>
            <a:ext cx="10083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・</a:t>
            </a:r>
            <a:r>
              <a:rPr kumimoji="1" lang="en-US" altLang="ja-JP" sz="2800" dirty="0"/>
              <a:t>Kaggle</a:t>
            </a:r>
            <a:r>
              <a:rPr kumimoji="1" lang="ja-JP" altLang="en-US" sz="2800" dirty="0"/>
              <a:t>概要</a:t>
            </a:r>
            <a:endParaRPr kumimoji="1" lang="en-US" altLang="ja-JP" sz="2800" dirty="0"/>
          </a:p>
          <a:p>
            <a:endParaRPr kumimoji="1" lang="en-US" altLang="ja-JP" sz="2800" dirty="0"/>
          </a:p>
          <a:p>
            <a:r>
              <a:rPr lang="ja-JP" alt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・どう予測するか</a:t>
            </a:r>
            <a:endParaRPr lang="en-US" altLang="ja-JP" sz="2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US" altLang="ja-JP" sz="2800" dirty="0"/>
          </a:p>
          <a:p>
            <a:r>
              <a:rPr kumimoji="1" lang="ja-JP" altLang="en-US" sz="2800" dirty="0"/>
              <a:t>・ライバルに差をつけろ</a:t>
            </a:r>
            <a:endParaRPr kumimoji="1" lang="en-US" altLang="ja-JP" sz="2800" dirty="0"/>
          </a:p>
          <a:p>
            <a:endParaRPr kumimoji="1" lang="en-US" altLang="ja-JP" sz="2800" dirty="0"/>
          </a:p>
          <a:p>
            <a:r>
              <a:rPr lang="ja-JP" altLang="en-US" sz="2800" dirty="0"/>
              <a:t>・結論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521395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9BEA2E-1757-42D4-9782-A988E97CA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どう予測する？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CEC0054-DCEF-4E73-92E7-7833C3D9B512}"/>
              </a:ext>
            </a:extLst>
          </p:cNvPr>
          <p:cNvSpPr txBox="1"/>
          <p:nvPr/>
        </p:nvSpPr>
        <p:spPr>
          <a:xfrm>
            <a:off x="1201023" y="4604434"/>
            <a:ext cx="6696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使いません。</a:t>
            </a:r>
            <a:endParaRPr kumimoji="1" lang="en-US" altLang="ja-JP" dirty="0"/>
          </a:p>
          <a:p>
            <a:r>
              <a:rPr kumimoji="1" lang="ja-JP" altLang="en-US" dirty="0"/>
              <a:t>難しいことは全てライブラリにお任せ。</a:t>
            </a:r>
          </a:p>
        </p:txBody>
      </p:sp>
      <p:pic>
        <p:nvPicPr>
          <p:cNvPr id="6" name="グラフィックス 5" descr="驚いた顔 (塗りつぶしなし)">
            <a:extLst>
              <a:ext uri="{FF2B5EF4-FFF2-40B4-BE49-F238E27FC236}">
                <a16:creationId xmlns:a16="http://schemas.microsoft.com/office/drawing/2014/main" id="{3F8F7AFA-87E7-4B7F-81EA-EF3CC8417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1023" y="2971800"/>
            <a:ext cx="914400" cy="914400"/>
          </a:xfrm>
          <a:prstGeom prst="rect">
            <a:avLst/>
          </a:prstGeom>
        </p:spPr>
      </p:pic>
      <p:sp>
        <p:nvSpPr>
          <p:cNvPr id="7" name="思考の吹き出し: 雲形 6">
            <a:extLst>
              <a:ext uri="{FF2B5EF4-FFF2-40B4-BE49-F238E27FC236}">
                <a16:creationId xmlns:a16="http://schemas.microsoft.com/office/drawing/2014/main" id="{559731EE-5DB0-4EC7-9DBB-B34E20F128E5}"/>
              </a:ext>
            </a:extLst>
          </p:cNvPr>
          <p:cNvSpPr/>
          <p:nvPr/>
        </p:nvSpPr>
        <p:spPr>
          <a:xfrm>
            <a:off x="1429699" y="1814139"/>
            <a:ext cx="4887210" cy="1141128"/>
          </a:xfrm>
          <a:prstGeom prst="cloudCallout">
            <a:avLst>
              <a:gd name="adj1" fmla="val -35080"/>
              <a:gd name="adj2" fmla="val 713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難しい数式、使うんでしょ？</a:t>
            </a:r>
          </a:p>
        </p:txBody>
      </p:sp>
    </p:spTree>
    <p:extLst>
      <p:ext uri="{BB962C8B-B14F-4D97-AF65-F5344CB8AC3E}">
        <p14:creationId xmlns:p14="http://schemas.microsoft.com/office/powerpoint/2010/main" val="3295197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54F768-E619-41EE-83B4-4C7A8A678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kumimoji="1" lang="ja-JP" altLang="en-US" dirty="0"/>
              <a:t>日本語難しい。コードで語って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72CA50A-1F21-4BD2-941C-5B52A73EE933}"/>
              </a:ext>
            </a:extLst>
          </p:cNvPr>
          <p:cNvSpPr txBox="1"/>
          <p:nvPr/>
        </p:nvSpPr>
        <p:spPr>
          <a:xfrm>
            <a:off x="692740" y="1683711"/>
            <a:ext cx="4938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こんなコードで予想できます。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model.fit(</a:t>
            </a:r>
            <a:r>
              <a:rPr kumimoji="1" lang="en-US" altLang="ja-JP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train_X</a:t>
            </a:r>
            <a:r>
              <a:rPr kumimoji="1" lang="en-US" altLang="ja-JP" dirty="0"/>
              <a:t>, </a:t>
            </a:r>
            <a:r>
              <a:rPr kumimoji="1" lang="en-US" altLang="ja-JP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train_y</a:t>
            </a:r>
            <a:r>
              <a:rPr kumimoji="1" lang="en-US" altLang="ja-JP" dirty="0"/>
              <a:t>)</a:t>
            </a:r>
          </a:p>
          <a:p>
            <a:r>
              <a:rPr kumimoji="1" lang="en-US" altLang="ja-JP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pred_y </a:t>
            </a:r>
            <a:r>
              <a:rPr kumimoji="1" lang="en-US" altLang="ja-JP" dirty="0"/>
              <a:t>= model.predict(</a:t>
            </a:r>
            <a:r>
              <a:rPr kumimoji="1" lang="en-US" altLang="ja-JP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pred_X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DBB8F72-67CE-40CA-B4FE-6DAAADA91304}"/>
              </a:ext>
            </a:extLst>
          </p:cNvPr>
          <p:cNvSpPr txBox="1"/>
          <p:nvPr/>
        </p:nvSpPr>
        <p:spPr>
          <a:xfrm>
            <a:off x="692740" y="3582598"/>
            <a:ext cx="39756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おおむねデータを突っ込むだけ。</a:t>
            </a:r>
            <a:endParaRPr kumimoji="1" lang="en-US" altLang="ja-JP" dirty="0"/>
          </a:p>
          <a:p>
            <a:r>
              <a:rPr kumimoji="1" lang="ja-JP" altLang="en-US" sz="1200" dirty="0"/>
              <a:t>（ライブラリによって記述は多少異なる）</a:t>
            </a:r>
            <a:endParaRPr kumimoji="1" lang="en-US" altLang="ja-JP" sz="1200" dirty="0"/>
          </a:p>
          <a:p>
            <a:endParaRPr kumimoji="1" lang="en-US" altLang="ja-JP" sz="1200" dirty="0"/>
          </a:p>
          <a:p>
            <a:endParaRPr kumimoji="1" lang="en-US" altLang="ja-JP" dirty="0"/>
          </a:p>
          <a:p>
            <a:endParaRPr kumimoji="1" lang="ja-JP" altLang="en-US" sz="12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A0EFA02-A21B-45CD-AC6D-BE50DA11C259}"/>
              </a:ext>
            </a:extLst>
          </p:cNvPr>
          <p:cNvSpPr txBox="1"/>
          <p:nvPr/>
        </p:nvSpPr>
        <p:spPr>
          <a:xfrm>
            <a:off x="677334" y="6109900"/>
            <a:ext cx="32711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※</a:t>
            </a:r>
            <a:r>
              <a:rPr kumimoji="1" lang="ja-JP" altLang="en-US" sz="1200" dirty="0"/>
              <a:t>プロ向け：主に</a:t>
            </a:r>
            <a:r>
              <a:rPr kumimoji="1" lang="en-US" altLang="ja-JP" sz="1200" dirty="0"/>
              <a:t>LightGBM</a:t>
            </a:r>
            <a:r>
              <a:rPr kumimoji="1" lang="ja-JP" altLang="en-US" sz="1200" dirty="0"/>
              <a:t>を使いました</a:t>
            </a:r>
            <a:endParaRPr kumimoji="1"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1859440434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183</TotalTime>
  <Words>954</Words>
  <Application>Microsoft Office PowerPoint</Application>
  <PresentationFormat>ワイド画面</PresentationFormat>
  <Paragraphs>436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3" baseType="lpstr">
      <vt:lpstr>メイリオ</vt:lpstr>
      <vt:lpstr>Arial</vt:lpstr>
      <vt:lpstr>Trebuchet MS</vt:lpstr>
      <vt:lpstr>Wingdings 3</vt:lpstr>
      <vt:lpstr>ファセット</vt:lpstr>
      <vt:lpstr>猫でもわかるKaggle</vt:lpstr>
      <vt:lpstr>自己紹介</vt:lpstr>
      <vt:lpstr>目次</vt:lpstr>
      <vt:lpstr>Kaggleとは？</vt:lpstr>
      <vt:lpstr>具体的に何をするか？</vt:lpstr>
      <vt:lpstr>コンペの順位はどう決まるか？</vt:lpstr>
      <vt:lpstr>目次</vt:lpstr>
      <vt:lpstr>どう予測する？</vt:lpstr>
      <vt:lpstr>日本語難しい。コードで語って</vt:lpstr>
      <vt:lpstr>その引数なに？</vt:lpstr>
      <vt:lpstr>え？それだけ？どこで差がつくの？</vt:lpstr>
      <vt:lpstr>目次</vt:lpstr>
      <vt:lpstr>精度を上げるには？</vt:lpstr>
      <vt:lpstr>本当に精度、上がってるの？</vt:lpstr>
      <vt:lpstr>決勝点を一つだけ紹介</vt:lpstr>
      <vt:lpstr>目次</vt:lpstr>
      <vt:lpstr>プログラマーから見た機械学習 ⇒大衆化</vt:lpstr>
      <vt:lpstr>結論：楽しいKaggleみんなでやろう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猫でもわかるKaggle</dc:title>
  <dc:creator>Master</dc:creator>
  <cp:lastModifiedBy>Master</cp:lastModifiedBy>
  <cp:revision>72</cp:revision>
  <dcterms:created xsi:type="dcterms:W3CDTF">2018-02-18T02:57:32Z</dcterms:created>
  <dcterms:modified xsi:type="dcterms:W3CDTF">2018-02-18T06:19:09Z</dcterms:modified>
</cp:coreProperties>
</file>