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51"/>
    <p:restoredTop sz="94691"/>
  </p:normalViewPr>
  <p:slideViewPr>
    <p:cSldViewPr snapToGrid="0">
      <p:cViewPr varScale="1">
        <p:scale>
          <a:sx n="110" d="100"/>
          <a:sy n="110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FA36F-CB90-8AB5-1B40-21FFA983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71B732-B73A-1DDE-5119-91092C65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EE47E-0771-1A23-CA40-374D13B0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195F6-6EA3-0E42-3A88-058B780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11B140-EB7C-BDD7-5B26-B76C63F5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5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C9A8C-99BC-A09C-EDA2-4FED143B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6BB659-AF6C-0F0C-5950-23E968BB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9BFD6-0E3C-3C7B-09E3-5A045FB5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37A36-BA5E-DF5C-2354-68E70D33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240CB7-0F46-A60D-A3E8-3A001A5E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3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0EEBF9-3A91-F243-158F-308F5706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F86420-0393-16B4-6EAC-174AE610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9A860-6974-A0F1-7308-7EC2100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4BBAB2-2D94-59E0-CD3B-BD1D0012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2D78A4-013C-AC2F-3C1A-EEC9DAF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2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2D4BA-5052-182F-E233-61E85626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57C33-EF46-C5C1-C0A2-FD36720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FD423-541F-0A9B-D082-EB311A16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6E76F-1F3A-46CC-5807-03257139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6C4DFE-3712-5B14-4EC3-2172AA3D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6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5612-2D7F-8AC1-F857-0F34BA2D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F18668-F5F1-B758-213F-D8D8B1CD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07E60-645C-9BCC-6B86-C1A7ADB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2D882E-7608-93D4-8707-2C3AAFE0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09324-6AE1-E9AC-4A15-D1162785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9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4D70E-BEA4-3F61-F685-04537CA5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7A55F0-C6DC-6788-E0C2-6BE7B5F63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5B1BBE-3292-5809-32B8-E7F0A2B8C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FE0AAB-8E6B-E821-F746-2F3B806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430E8C-52C8-8767-ADCE-80C49714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446B9-621C-AEAB-B8F8-5E3728BC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0D7-E390-E3AA-B8CE-F4046FA1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31088-F3B4-9AD8-20E0-10F8C27B1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1CDEB3-8ED0-D0D8-942A-08498C71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BE1CB5-22C4-5DCB-51A8-9EBDFDC6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7A2C3B-CA60-531B-463D-5540344D1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352A3-58D2-8D95-A938-19FB4083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34D604D-D4B4-A46D-6E1A-66F5433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42ABFC-0CC5-CE64-C145-3DD1D56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92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7A82D-3B0A-619D-359E-66073987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8893BC-A2A7-2A26-18C9-EA0F7EE3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AA8AE0-D067-D61D-B7F6-22D0FFB3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6892BF-DAF0-6AD1-31F6-792723C8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73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171A37D-7A70-CA01-9E76-0620535F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E3F7CA-A91C-6FD8-EA09-152B8ED7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F70418-F337-C5CB-0C0B-EF1554A6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3F665-0511-E10D-289D-ED3042F4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EA39B-51B3-A917-F001-740F975B1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5DD457-E9C6-4667-D677-67B875D12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F4241-86C3-40B3-D945-2BE7092E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5C9E62-5827-2041-98BB-09045FE7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FC31C-2C3F-B414-212C-2B65784D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2D430-EF49-DE73-CCA8-2678676A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8CA3CB-BEC6-E2D3-A089-BCEC890A6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777F6-1970-3781-9782-FF8E299D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4A8B95-6778-4EDF-006F-2DDEC5C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929436-0929-C8E5-AAA0-9374E3D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F96283-2D56-A3B9-34CD-3EE74917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33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A04E2F-41EB-CCDD-D07D-EE60D72A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58D0-1AA1-8512-DB7F-8102FC9D2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4F033-37BC-E1DE-47D6-090AFE88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6A907-F722-974F-91D0-52BD50B69080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C2F16-9CCE-BED2-DDDD-8D95E5DFF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3919B7-26F5-D25A-AD6B-90593E3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775BA-F9E8-1F43-82C3-93733D6B8E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40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ED1DF-0F40-4419-D080-7F2DE87C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3262922-AD4C-9B2E-E02E-3DE42869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6CE3771-03FD-6132-A3D1-7BA5B2B1935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目的関数：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制約条件：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 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6CE3771-03FD-6132-A3D1-7BA5B2B1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  <a:blipFill>
                <a:blip r:embed="rId2"/>
                <a:stretch>
                  <a:fillRect l="-17848" t="-28523" b="-385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7E1BE3CF-710B-7B47-3E83-93F225B50E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カットパターンの総数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のロス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/>
                  <a:t>変数</a:t>
                </a:r>
                <a:r>
                  <a:rPr lang="en-US" altLang="ja-JP" dirty="0"/>
                  <a:t>)</a:t>
                </a:r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の切出し本数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切断指示サイズの種類数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 sz="24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400"/>
                  <a:t>の切出しで、切断指示の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/>
                  <a:t>番目サイズが生成される本数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番目サイズの本数</a:t>
                </a:r>
              </a:p>
            </p:txBody>
          </p:sp>
        </mc:Choice>
        <mc:Fallback xmlns="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7E1BE3CF-710B-7B47-3E83-93F225B50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  <a:blipFill>
                <a:blip r:embed="rId3"/>
                <a:stretch>
                  <a:fillRect l="-1794" t="-2254" r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2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>
            <a:extLst>
              <a:ext uri="{FF2B5EF4-FFF2-40B4-BE49-F238E27FC236}">
                <a16:creationId xmlns:a16="http://schemas.microsoft.com/office/drawing/2014/main" id="{7D8D1F9E-C2C3-50E0-6387-8DAE930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問題設定</a:t>
            </a:r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9706654F-F005-6E4C-F5C5-58F75BEE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136065"/>
            <a:ext cx="10515600" cy="2053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/>
              <a:t>例として、</a:t>
            </a:r>
            <a:r>
              <a:rPr lang="en-US" altLang="ja-JP" sz="2400" dirty="0"/>
              <a:t>D10</a:t>
            </a:r>
            <a:r>
              <a:rPr lang="ja-JP" altLang="en-US" sz="2400"/>
              <a:t>の場合で考える。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/>
              <a:t>原材料</a:t>
            </a:r>
            <a:r>
              <a:rPr lang="en-US" altLang="ja-JP" sz="2400" dirty="0"/>
              <a:t>=[4000,4500,5500,6000]</a:t>
            </a:r>
          </a:p>
          <a:p>
            <a:pPr marL="0" indent="0">
              <a:buNone/>
            </a:pPr>
            <a:r>
              <a:rPr lang="ja-JP" altLang="en-US" sz="2400"/>
              <a:t>切断指示</a:t>
            </a:r>
            <a:r>
              <a:rPr lang="en-US" altLang="ja-JP" sz="2400" dirty="0"/>
              <a:t>={4495:1, 3585:2, 2675:3, 2600:1, 1765:1, 1080:4, 855:2}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796B609-E929-CCC9-8AE9-23C8A868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81" y="762318"/>
            <a:ext cx="3506770" cy="258699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692BA75-3289-D7CE-E903-17CE7FC2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69" y="762023"/>
            <a:ext cx="3403600" cy="25869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C3F66E-C34A-2D24-D21C-A1C05A1CB2F8}"/>
              </a:ext>
            </a:extLst>
          </p:cNvPr>
          <p:cNvSpPr txBox="1"/>
          <p:nvPr/>
        </p:nvSpPr>
        <p:spPr>
          <a:xfrm>
            <a:off x="4841657" y="3380785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/>
              <a:t>仕入原材料寸法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1F959F-A2B4-D823-9AB2-796B1470224D}"/>
              </a:ext>
            </a:extLst>
          </p:cNvPr>
          <p:cNvSpPr txBox="1"/>
          <p:nvPr/>
        </p:nvSpPr>
        <p:spPr>
          <a:xfrm>
            <a:off x="8887771" y="33490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ja-JP"/>
              <a:t>切断指示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07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3F26BD1-5BE2-5143-CBFE-041C12B1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カットパターンの列挙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DF53E70-2B73-4E1B-43CC-248820B0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6021"/>
            <a:ext cx="9388733" cy="8143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原材料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=[4000,4500,5500,6000]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切断指示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={4495:1, 3585:2, 2675:3, 2600:1, 1765:1, 1080:4, 855:2}</a:t>
            </a:r>
          </a:p>
        </p:txBody>
      </p:sp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3145F3F4-25FC-AB32-0C9C-A423C5823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953" y="3264079"/>
            <a:ext cx="4396264" cy="304242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/>
              <a:t>4500</a:t>
            </a:r>
            <a:r>
              <a:rPr lang="ja-JP" altLang="en-US" sz="2000"/>
              <a:t>→</a:t>
            </a:r>
            <a:r>
              <a:rPr lang="en-US" altLang="ja-JP" sz="2000" dirty="0"/>
              <a:t>(4495) [5mm]</a:t>
            </a:r>
          </a:p>
          <a:p>
            <a:pPr marL="0" indent="0">
              <a:buNone/>
            </a:pPr>
            <a:r>
              <a:rPr lang="en-US" altLang="ja-JP" sz="2000" dirty="0"/>
              <a:t>5500</a:t>
            </a:r>
            <a:r>
              <a:rPr lang="ja-JP" altLang="en-US" sz="2000"/>
              <a:t>→</a:t>
            </a:r>
            <a:r>
              <a:rPr lang="en-US" altLang="ja-JP" sz="2000" dirty="0"/>
              <a:t>(2675,1080,855,855) [35mm]</a:t>
            </a:r>
          </a:p>
          <a:p>
            <a:pPr marL="0" indent="0">
              <a:buNone/>
            </a:pPr>
            <a:r>
              <a:rPr lang="en-US" altLang="ja-JP" sz="2000" dirty="0"/>
              <a:t>5500</a:t>
            </a:r>
            <a:r>
              <a:rPr lang="ja-JP" altLang="en-US" sz="2000"/>
              <a:t>→</a:t>
            </a:r>
            <a:r>
              <a:rPr lang="en-US" altLang="ja-JP" sz="2000" dirty="0"/>
              <a:t>(2600,1765,1080) [55mm]</a:t>
            </a:r>
          </a:p>
          <a:p>
            <a:pPr marL="0" indent="0">
              <a:buNone/>
            </a:pPr>
            <a:r>
              <a:rPr lang="en-US" altLang="ja-JP" sz="2000" dirty="0"/>
              <a:t>4500</a:t>
            </a:r>
            <a:r>
              <a:rPr lang="ja-JP" altLang="en-US" sz="2000"/>
              <a:t>→</a:t>
            </a:r>
            <a:r>
              <a:rPr lang="en-US" altLang="ja-JP" sz="2000" dirty="0"/>
              <a:t>(3585,855) [60mm]</a:t>
            </a:r>
          </a:p>
          <a:p>
            <a:pPr marL="0" indent="0">
              <a:buNone/>
            </a:pPr>
            <a:r>
              <a:rPr lang="en-US" altLang="ja-JP" sz="2000" dirty="0"/>
              <a:t>4500</a:t>
            </a:r>
            <a:r>
              <a:rPr lang="ja-JP" altLang="en-US" sz="2000"/>
              <a:t>→</a:t>
            </a:r>
            <a:r>
              <a:rPr lang="en-US" altLang="ja-JP" sz="2000" dirty="0"/>
              <a:t>(2675,1765) [60mm]</a:t>
            </a:r>
          </a:p>
          <a:p>
            <a:pPr marL="0" indent="0">
              <a:buNone/>
            </a:pPr>
            <a:r>
              <a:rPr lang="en-US" altLang="ja-JP" sz="2000" dirty="0"/>
              <a:t>4000</a:t>
            </a:r>
            <a:r>
              <a:rPr lang="ja-JP" altLang="en-US" sz="2000"/>
              <a:t>→</a:t>
            </a:r>
            <a:r>
              <a:rPr lang="en-US" altLang="ja-JP" sz="2000" dirty="0"/>
              <a:t>(1765,1080,1080) [75mm]</a:t>
            </a:r>
          </a:p>
          <a:p>
            <a:pPr marL="0" indent="0" algn="ctr">
              <a:buNone/>
            </a:pPr>
            <a:r>
              <a:rPr lang="en-US" altLang="ja-JP" sz="2000" dirty="0"/>
              <a:t>…</a:t>
            </a:r>
            <a:endParaRPr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A87599-31A3-5CE0-B89D-D062A5135DD1}"/>
              </a:ext>
            </a:extLst>
          </p:cNvPr>
          <p:cNvSpPr txBox="1"/>
          <p:nvPr/>
        </p:nvSpPr>
        <p:spPr>
          <a:xfrm>
            <a:off x="582953" y="2756375"/>
            <a:ext cx="439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原材料→</a:t>
            </a:r>
            <a:r>
              <a:rPr kumimoji="1" lang="en-US" altLang="ja-JP" dirty="0"/>
              <a:t>(</a:t>
            </a:r>
            <a:r>
              <a:rPr kumimoji="1" lang="ja-JP" altLang="en-US"/>
              <a:t>カットパターン</a:t>
            </a:r>
            <a:r>
              <a:rPr kumimoji="1" lang="en-US" altLang="ja-JP" dirty="0"/>
              <a:t>)[</a:t>
            </a:r>
            <a:r>
              <a:rPr kumimoji="1" lang="ja-JP" altLang="en-US"/>
              <a:t>ロス</a:t>
            </a:r>
            <a:r>
              <a:rPr kumimoji="1" lang="en-US" altLang="ja-JP" dirty="0"/>
              <a:t>]</a:t>
            </a:r>
            <a:endParaRPr kumimoji="1" lang="ja-JP" altLang="en-US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1B53F11C-282B-14F6-D864-19533AC3D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84476"/>
              </p:ext>
            </p:extLst>
          </p:nvPr>
        </p:nvGraphicFramePr>
        <p:xfrm>
          <a:off x="5926911" y="2786901"/>
          <a:ext cx="5682136" cy="352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10267">
                  <a:extLst>
                    <a:ext uri="{9D8B030D-6E8A-4147-A177-3AD203B41FA5}">
                      <a16:colId xmlns:a16="http://schemas.microsoft.com/office/drawing/2014/main" val="1694101572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1615621074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2948473065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3189782226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3629590371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3488306501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1693898198"/>
                    </a:ext>
                  </a:extLst>
                </a:gridCol>
                <a:gridCol w="710267">
                  <a:extLst>
                    <a:ext uri="{9D8B030D-6E8A-4147-A177-3AD203B41FA5}">
                      <a16:colId xmlns:a16="http://schemas.microsoft.com/office/drawing/2014/main" val="2028381383"/>
                    </a:ext>
                  </a:extLst>
                </a:gridCol>
              </a:tblGrid>
              <a:tr h="39737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4495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3585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2675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1765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1080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855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9233767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7209453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413348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55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30787454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21405800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63286815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6869520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pPr algn="l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17454530"/>
                  </a:ext>
                </a:extLst>
              </a:tr>
            </a:tbl>
          </a:graphicData>
        </a:graphic>
      </p:graphicFrame>
      <p:sp>
        <p:nvSpPr>
          <p:cNvPr id="21" name="右矢印 20">
            <a:extLst>
              <a:ext uri="{FF2B5EF4-FFF2-40B4-BE49-F238E27FC236}">
                <a16:creationId xmlns:a16="http://schemas.microsoft.com/office/drawing/2014/main" id="{1BD69DE2-D408-9AD0-D4BB-930DF6DC8BA9}"/>
              </a:ext>
            </a:extLst>
          </p:cNvPr>
          <p:cNvSpPr/>
          <p:nvPr/>
        </p:nvSpPr>
        <p:spPr>
          <a:xfrm>
            <a:off x="5185547" y="4247619"/>
            <a:ext cx="535034" cy="598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5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41D3-2E12-62D4-A734-AEAE147D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F7402795-B57C-7B46-6225-F00D0B64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6021"/>
            <a:ext cx="9388733" cy="81438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原材料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=[4000,4500,5500,6000]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切断指示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={4495:1, 3585:2, 2675:3, 2600:1, 1765:1, 1080:4, 855:2}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334BFC67-7C04-C858-96E5-C50CCE91D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13721"/>
                  </p:ext>
                </p:extLst>
              </p:nvPr>
            </p:nvGraphicFramePr>
            <p:xfrm>
              <a:off x="5359400" y="2505075"/>
              <a:ext cx="6366224" cy="372391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897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334BFC67-7C04-C858-96E5-C50CCE91D4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13721"/>
                  </p:ext>
                </p:extLst>
              </p:nvPr>
            </p:nvGraphicFramePr>
            <p:xfrm>
              <a:off x="5359400" y="2505075"/>
              <a:ext cx="6366224" cy="372391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4897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767241" t="-6383" r="-1724" b="-529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7126CBE8-914F-30D7-9CB6-97B2888872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4265612" cy="368458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の利用回数を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000"/>
                  <a:t>とおくと、ロスは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sz="2000" dirty="0"/>
                  <a:t>。</a:t>
                </a:r>
                <a:br>
                  <a:rPr lang="en-US" altLang="ja-JP" sz="2000" dirty="0"/>
                </a:br>
                <a:r>
                  <a:rPr lang="ja-JP" altLang="en-US" sz="2000"/>
                  <a:t>全パターンのロスの合計は、</a:t>
                </a:r>
                <a:br>
                  <a:rPr lang="en-US" altLang="ja-JP" sz="20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ja-JP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ja-JP" sz="2000" dirty="0"/>
                </a:br>
                <a:endParaRPr lang="en-US" altLang="ja-JP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ja-JP" altLang="en-US" sz="2000"/>
                  <a:t>はパターン</a:t>
                </a:r>
                <a:r>
                  <a:rPr lang="en-US" altLang="ja-JP" sz="2000" dirty="0"/>
                  <a:t>4</a:t>
                </a:r>
                <a:r>
                  <a:rPr lang="ja-JP" altLang="en-US" sz="2000"/>
                  <a:t>を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本切り出すことを意味する。</a:t>
                </a:r>
                <a:br>
                  <a:rPr lang="en-US" altLang="ja-JP" sz="2000" dirty="0"/>
                </a:br>
                <a:r>
                  <a:rPr lang="en-US" altLang="ja-JP" sz="2000" dirty="0"/>
                  <a:t>4500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(3585,855) [60mm]</a:t>
                </a:r>
                <a:br>
                  <a:rPr lang="en-US" altLang="ja-JP" sz="2000" dirty="0"/>
                </a:br>
                <a:r>
                  <a:rPr lang="en-US" altLang="ja-JP" sz="2000" dirty="0"/>
                  <a:t>4500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(3585,855) [60mm]</a:t>
                </a:r>
              </a:p>
              <a:p>
                <a:r>
                  <a:rPr lang="ja-JP" altLang="en-US" sz="2000"/>
                  <a:t>ロスは、</a:t>
                </a:r>
                <a:br>
                  <a:rPr lang="en-US" altLang="ja-JP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=60∗2=120[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7126CBE8-914F-30D7-9CB6-97B288887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4265612" cy="3684588"/>
              </a:xfrm>
              <a:blipFill>
                <a:blip r:embed="rId3"/>
                <a:stretch>
                  <a:fillRect l="-1484" t="-1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9">
            <a:extLst>
              <a:ext uri="{FF2B5EF4-FFF2-40B4-BE49-F238E27FC236}">
                <a16:creationId xmlns:a16="http://schemas.microsoft.com/office/drawing/2014/main" id="{1021CA9A-1D36-4653-C2CB-66A73A77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目的関数</a:t>
            </a:r>
          </a:p>
        </p:txBody>
      </p:sp>
    </p:spTree>
    <p:extLst>
      <p:ext uri="{BB962C8B-B14F-4D97-AF65-F5344CB8AC3E}">
        <p14:creationId xmlns:p14="http://schemas.microsoft.com/office/powerpoint/2010/main" val="92767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D8ABA-7AC7-3B35-73B7-E4EE3B77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041CB30-9E8B-38AD-03D8-99F2CA0E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06021"/>
            <a:ext cx="9388733" cy="4624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切断指示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={4495:</a:t>
            </a:r>
            <a:r>
              <a:rPr kumimoji="1" lang="en-US" altLang="ja-JP" sz="2000" b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1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3585: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2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2675: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3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2600: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1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1765: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1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1080: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4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, 855:</a:t>
            </a:r>
            <a:r>
              <a:rPr kumimoji="1" lang="en-US" altLang="ja-JP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2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25B37A95-1AAE-7425-DC24-980D34BE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07044"/>
                  </p:ext>
                </p:extLst>
              </p:nvPr>
            </p:nvGraphicFramePr>
            <p:xfrm>
              <a:off x="5384800" y="2124075"/>
              <a:ext cx="6353024" cy="41700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 17">
                <a:extLst>
                  <a:ext uri="{FF2B5EF4-FFF2-40B4-BE49-F238E27FC236}">
                    <a16:creationId xmlns:a16="http://schemas.microsoft.com/office/drawing/2014/main" id="{25B37A95-1AAE-7425-DC24-980D34BEF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07044"/>
                  </p:ext>
                </p:extLst>
              </p:nvPr>
            </p:nvGraphicFramePr>
            <p:xfrm>
              <a:off x="5384800" y="2124075"/>
              <a:ext cx="6353024" cy="41700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189782226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j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4495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3585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2675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2600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1765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1080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855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765517" t="-4255" r="-3448" b="-6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5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6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75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…</a:t>
                          </a:r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1745453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u="sng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kumimoji="1" lang="ja-JP" altLang="en-US" u="sng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6A8CAB9-8C0F-15AA-695E-072B30E2110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124074"/>
                <a:ext cx="4412044" cy="41700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ja-JP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の利用回数</a:t>
                </a:r>
                <a:r>
                  <a:rPr lang="en-US" altLang="ja-JP" sz="2000" dirty="0"/>
                  <a:t>)</a:t>
                </a:r>
              </a:p>
              <a:p>
                <a:r>
                  <a:rPr lang="ja-JP" altLang="en-US" sz="2000"/>
                  <a:t>切断指示のサイズ</a:t>
                </a:r>
                <a:r>
                  <a:rPr lang="en-US" altLang="ja-JP" sz="2000" dirty="0"/>
                  <a:t>1765</a:t>
                </a:r>
                <a:r>
                  <a:rPr lang="ja-JP" altLang="en-US" sz="2000"/>
                  <a:t>に注目すると、</a:t>
                </a:r>
                <a:r>
                  <a:rPr lang="en-US" altLang="ja-JP" sz="2000" u="sng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sz="2000"/>
                  <a:t>本必要</a:t>
                </a:r>
                <a:endParaRPr lang="en-US" altLang="ja-JP" sz="2000" dirty="0"/>
              </a:p>
              <a:p>
                <a:r>
                  <a:rPr lang="ja-JP" altLang="en-US" sz="2000"/>
                  <a:t>例えば、右表でパターン</a:t>
                </a:r>
                <a:r>
                  <a:rPr lang="en-US" altLang="ja-JP" sz="2000" dirty="0"/>
                  <a:t>3</a:t>
                </a:r>
                <a:r>
                  <a:rPr lang="ja-JP" altLang="en-US" sz="2000"/>
                  <a:t>とパターン</a:t>
                </a:r>
                <a:r>
                  <a:rPr lang="en-US" altLang="ja-JP" sz="2000" dirty="0"/>
                  <a:t>5</a:t>
                </a:r>
                <a:r>
                  <a:rPr lang="ja-JP" altLang="en-US" sz="2000"/>
                  <a:t>の切り出しをすると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ja-JP" altLang="en-US" sz="2000"/>
                  <a:t>、サイズ</a:t>
                </a:r>
                <a:r>
                  <a:rPr lang="en-US" altLang="ja-JP" sz="2000" dirty="0"/>
                  <a:t>1765</a:t>
                </a:r>
                <a:r>
                  <a:rPr lang="ja-JP" altLang="en-US" sz="2000"/>
                  <a:t>は</a:t>
                </a:r>
                <a:r>
                  <a:rPr lang="en-US" altLang="ja-JP" sz="2000" dirty="0"/>
                  <a:t>2</a:t>
                </a:r>
                <a:r>
                  <a:rPr lang="ja-JP" altLang="en-US" sz="2000"/>
                  <a:t>本生成されてしまう。</a:t>
                </a:r>
                <a:br>
                  <a:rPr lang="en-US" altLang="ja-JP" sz="2000" dirty="0"/>
                </a:br>
                <a:r>
                  <a:rPr lang="en-US" altLang="ja-JP" sz="2000" dirty="0"/>
                  <a:t>5500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(2600,</a:t>
                </a:r>
                <a:r>
                  <a:rPr lang="en-US" altLang="ja-JP" sz="2000" b="1" dirty="0"/>
                  <a:t>1765</a:t>
                </a:r>
                <a:r>
                  <a:rPr lang="en-US" altLang="ja-JP" sz="2000" dirty="0"/>
                  <a:t>,1080) [55mm]</a:t>
                </a:r>
                <a:br>
                  <a:rPr lang="en-US" altLang="ja-JP" sz="2000" dirty="0"/>
                </a:br>
                <a:r>
                  <a:rPr lang="en-US" altLang="ja-JP" sz="2000" dirty="0"/>
                  <a:t>4500</a:t>
                </a:r>
                <a:r>
                  <a:rPr lang="ja-JP" altLang="en-US" sz="2000"/>
                  <a:t>→</a:t>
                </a:r>
                <a:r>
                  <a:rPr lang="en-US" altLang="ja-JP" sz="2000" dirty="0"/>
                  <a:t>(2675,</a:t>
                </a:r>
                <a:r>
                  <a:rPr lang="en-US" altLang="ja-JP" sz="2000" b="1" dirty="0"/>
                  <a:t>1765</a:t>
                </a:r>
                <a:r>
                  <a:rPr lang="en-US" altLang="ja-JP" sz="2000" dirty="0"/>
                  <a:t>) [60mm]</a:t>
                </a:r>
              </a:p>
              <a:p>
                <a:r>
                  <a:rPr lang="ja-JP" altLang="en-US" sz="2000"/>
                  <a:t>反対に</a:t>
                </a:r>
                <a:r>
                  <a:rPr lang="en-US" altLang="ja-JP" sz="2000" dirty="0"/>
                  <a:t>1</a:t>
                </a:r>
                <a:r>
                  <a:rPr lang="ja-JP" altLang="en-US" sz="2000"/>
                  <a:t>本も生成されない状況も❌</a:t>
                </a:r>
                <a:endParaRPr lang="en-US" altLang="ja-JP" sz="2000" dirty="0"/>
              </a:p>
              <a:p>
                <a:r>
                  <a:rPr lang="ja-JP" altLang="en-US" sz="2000"/>
                  <a:t>とある指示サイズについて、切断指示の本数分を</a:t>
                </a:r>
                <a:r>
                  <a:rPr lang="ja-JP" altLang="en-US" sz="2000" u="sng"/>
                  <a:t>過不足なく</a:t>
                </a:r>
                <a:r>
                  <a:rPr lang="ja-JP" altLang="en-US" sz="2000"/>
                  <a:t>生成されるようにしたい。</a:t>
                </a:r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6A8CAB9-8C0F-15AA-695E-072B30E21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124074"/>
                <a:ext cx="4412044" cy="4170017"/>
              </a:xfrm>
              <a:blipFill>
                <a:blip r:embed="rId3"/>
                <a:stretch>
                  <a:fillRect l="-1433" t="-1216" r="-287" b="-30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9">
            <a:extLst>
              <a:ext uri="{FF2B5EF4-FFF2-40B4-BE49-F238E27FC236}">
                <a16:creationId xmlns:a16="http://schemas.microsoft.com/office/drawing/2014/main" id="{A0E126B9-42AB-96D9-E61C-47A5269D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制約条件</a:t>
            </a:r>
          </a:p>
        </p:txBody>
      </p:sp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211523A0-0A93-5D3B-28DB-3F1FB1B006BD}"/>
              </a:ext>
            </a:extLst>
          </p:cNvPr>
          <p:cNvSpPr/>
          <p:nvPr/>
        </p:nvSpPr>
        <p:spPr>
          <a:xfrm>
            <a:off x="8788400" y="2124075"/>
            <a:ext cx="723900" cy="3679825"/>
          </a:xfrm>
          <a:prstGeom prst="flowChartAlternate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5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D72A-1A03-F93E-F709-DD4C9F4E6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プレースホルダー 11">
                <a:extLst>
                  <a:ext uri="{FF2B5EF4-FFF2-40B4-BE49-F238E27FC236}">
                    <a16:creationId xmlns:a16="http://schemas.microsoft.com/office/drawing/2014/main" id="{4BDB8B99-4510-74E0-79E8-BAFC0050BE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6612" y="1506021"/>
                <a:ext cx="9388733" cy="462479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切断指示</a:t>
                </a:r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{</a:t>
                </a:r>
                <a:r>
                  <a: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サイズ</a:t>
                </a:r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:</a:t>
                </a:r>
                <a:r>
                  <a: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本数</a:t>
                </a:r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}={</a:t>
                </a:r>
                <a:r>
                  <a:rPr lang="en-US" altLang="ja-JP" sz="2000" b="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size1</a:t>
                </a:r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, size2: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kumimoji="1" lang="en-US" altLang="ja-JP" sz="2000" b="0" i="0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kumimoji="1" lang="en-US" altLang="ja-JP" sz="2000" b="0" i="1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𝑖</m:t>
                    </m:r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kumimoji="1" lang="en-US" altLang="ja-JP" sz="2000" b="0" i="0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kumimoji="1" lang="en-US" altLang="ja-JP" sz="2000" b="0" i="1" strike="noStrike" kern="1200" cap="none" spc="0" normalizeH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𝑚</m:t>
                    </m:r>
                  </m:oMath>
                </a14:m>
                <a:r>
                  <a:rPr kumimoji="1" lang="en-US" altLang="ja-JP" sz="2000" b="0" i="0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000" b="0" i="1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1" lang="en-US" altLang="ja-JP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游ゴシック" panose="02110004020202020204"/>
                    <a:ea typeface="游ゴシック" panose="020B0400000000000000" pitchFamily="34" charset="-128"/>
                    <a:cs typeface="+mn-cs"/>
                  </a:rPr>
                  <a:t>}</a:t>
                </a:r>
              </a:p>
            </p:txBody>
          </p:sp>
        </mc:Choice>
        <mc:Fallback xmlns="">
          <p:sp>
            <p:nvSpPr>
              <p:cNvPr id="12" name="テキスト プレースホルダー 11">
                <a:extLst>
                  <a:ext uri="{FF2B5EF4-FFF2-40B4-BE49-F238E27FC236}">
                    <a16:creationId xmlns:a16="http://schemas.microsoft.com/office/drawing/2014/main" id="{4BDB8B99-4510-74E0-79E8-BAFC0050B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6612" y="1506021"/>
                <a:ext cx="9388733" cy="462479"/>
              </a:xfrm>
              <a:blipFill>
                <a:blip r:embed="rId2"/>
                <a:stretch>
                  <a:fillRect l="-675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DD271495-50C9-F8D2-3F2B-77523529977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295704"/>
                <a:ext cx="4900309" cy="37239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の利用回数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200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ja-JP" sz="2000" dirty="0"/>
                  <a:t>:</a:t>
                </a:r>
                <a:r>
                  <a:rPr lang="ja-JP" altLang="en-US" sz="20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000"/>
                  <a:t>の切出しで</a:t>
                </a:r>
                <a:r>
                  <a:rPr lang="en-US" altLang="ja-JP" sz="2000" dirty="0"/>
                  <a:t>size</a:t>
                </a:r>
                <a14:m>
                  <m:oMath xmlns:m="http://schemas.openxmlformats.org/officeDocument/2006/math">
                    <m:r>
                      <a:rPr lang="en-US" altLang="ja-JP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000"/>
                  <a:t>が生成される本数</a:t>
                </a:r>
                <a:endParaRPr lang="en-US" altLang="ja-JP" sz="2000" dirty="0"/>
              </a:p>
              <a:p>
                <a:pPr>
                  <a:lnSpc>
                    <a:spcPct val="100000"/>
                  </a:lnSpc>
                </a:pPr>
                <a:r>
                  <a:rPr lang="en-US" altLang="ja-JP" sz="2000" dirty="0" err="1"/>
                  <a:t>i</a:t>
                </a:r>
                <a:r>
                  <a:rPr lang="ja-JP" altLang="en-US" sz="2000"/>
                  <a:t>番目の切断指示のサイズについて、最終的に生成される数は過不足なく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/>
                  <a:t>本でなければならない。</a:t>
                </a:r>
                <a:br>
                  <a:rPr lang="en-US" altLang="ja-JP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ja-JP" sz="2000" b="0" dirty="0"/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nary>
                      <m:naryPr>
                        <m:chr m:val="∑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000" dirty="0"/>
              </a:p>
            </p:txBody>
          </p:sp>
        </mc:Choice>
        <mc:Fallback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DD271495-50C9-F8D2-3F2B-7752352997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295704"/>
                <a:ext cx="4900309" cy="3723919"/>
              </a:xfrm>
              <a:blipFill>
                <a:blip r:embed="rId3"/>
                <a:stretch>
                  <a:fillRect l="-5426" t="-1020" b="-27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タイトル 9">
            <a:extLst>
              <a:ext uri="{FF2B5EF4-FFF2-40B4-BE49-F238E27FC236}">
                <a16:creationId xmlns:a16="http://schemas.microsoft.com/office/drawing/2014/main" id="{A67D39C6-833C-27CC-C168-485FA9BD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40896"/>
          </a:xfrm>
        </p:spPr>
        <p:txBody>
          <a:bodyPr/>
          <a:lstStyle/>
          <a:p>
            <a:r>
              <a:rPr lang="ja-JP" altLang="en-US"/>
              <a:t>制約条件</a:t>
            </a:r>
            <a:r>
              <a:rPr lang="en-US" altLang="ja-JP" dirty="0"/>
              <a:t>(</a:t>
            </a:r>
            <a:r>
              <a:rPr lang="ja-JP" altLang="en-US"/>
              <a:t>一般化</a:t>
            </a:r>
            <a:r>
              <a:rPr lang="en-US" altLang="ja-JP" dirty="0"/>
              <a:t>)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BAA8D23-B6A9-D904-22E1-D0C5EDE2A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602349"/>
                  </p:ext>
                </p:extLst>
              </p:nvPr>
            </p:nvGraphicFramePr>
            <p:xfrm>
              <a:off x="6019800" y="2453045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BAA8D23-B6A9-D904-22E1-D0C5EDE2A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602349"/>
                  </p:ext>
                </p:extLst>
              </p:nvPr>
            </p:nvGraphicFramePr>
            <p:xfrm>
              <a:off x="6019800" y="2453045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4255" r="-615789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4255" r="-505172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4255" r="-305172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4255" r="-105172" b="-5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4255" r="-5172" b="-5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136111" r="-1073684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136111" r="-615789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136111" r="-5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136111" r="-4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136111" r="-3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136111" r="-2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136111" r="-105172" b="-5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136111" r="-5172" b="-5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242857" r="-1073684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242857" r="-615789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242857" r="-5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242857" r="-4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242857" r="-3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242857" r="-2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242857" r="-105172" b="-5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242857" r="-5172" b="-5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342857" r="-615789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342857" r="-5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342857" r="-4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342857" r="-3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342857" r="-2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342857" r="-105172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342857" r="-5172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442857" r="-1073684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442857" r="-615789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442857" r="-5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442857" r="-4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442857" r="-3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442857" r="-2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442857" r="-105172" b="-3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442857" r="-5172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527778" r="-615789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527778" r="-5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527778" r="-4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527778" r="-3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527778" r="-2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527778" r="-105172" b="-1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527778" r="-5172" b="-1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2632" t="-645714" r="-1073684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645714" r="-615789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645714" r="-5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645714" r="-4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645714" r="-3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645714" r="-2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645714" r="-10517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65517" t="-645714" r="-517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8421" t="-745714" r="-61578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5517" t="-745714" r="-5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65517" t="-745714" r="-4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365517" t="-745714" r="-3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465517" t="-745714" r="-2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65517" t="-745714" r="-10517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フローチャート: 代替処理 1">
            <a:extLst>
              <a:ext uri="{FF2B5EF4-FFF2-40B4-BE49-F238E27FC236}">
                <a16:creationId xmlns:a16="http://schemas.microsoft.com/office/drawing/2014/main" id="{F0541526-ABCE-D30C-5633-083917BA3230}"/>
              </a:ext>
            </a:extLst>
          </p:cNvPr>
          <p:cNvSpPr/>
          <p:nvPr/>
        </p:nvSpPr>
        <p:spPr>
          <a:xfrm>
            <a:off x="8724900" y="2481442"/>
            <a:ext cx="723900" cy="3679825"/>
          </a:xfrm>
          <a:prstGeom prst="flowChartAlternate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BB0A0BE-0C32-16E4-BF51-BA1ECFD2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C7C7C4DF-61F6-E011-9FA7-BD2D399EC4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02781"/>
                <a:ext cx="5181600" cy="37741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目的関数：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制約条件：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 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C7C7C4DF-61F6-E011-9FA7-BD2D399EC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02781"/>
                <a:ext cx="5181600" cy="3774182"/>
              </a:xfrm>
              <a:blipFill>
                <a:blip r:embed="rId2"/>
                <a:stretch>
                  <a:fillRect l="-17848" t="-28523" b="-385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9DCFD70C-08FF-47C7-A6B0-6DC9BF57C1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230567"/>
                  </p:ext>
                </p:extLst>
              </p:nvPr>
            </p:nvGraphicFramePr>
            <p:xfrm>
              <a:off x="6019800" y="2598416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39737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i="1" dirty="0">
                            <a:latin typeface="Cambria Math" panose="02040503050406030204" pitchFamily="18" charset="0"/>
                          </a:endParaRPr>
                        </a:p>
                        <a:p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(</a:t>
                          </a:r>
                          <a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a:t>ロス</a:t>
                          </a:r>
                          <a:r>
                            <a:rPr kumimoji="1" lang="en-US" altLang="ja-JP" sz="1400" i="1" dirty="0">
                              <a:latin typeface="Cambria Math" panose="02040503050406030204" pitchFamily="18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1" lang="en-US" altLang="ja-JP" b="0" i="1" u="non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0" u="none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9DCFD70C-08FF-47C7-A6B0-6DC9BF57C1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230567"/>
                  </p:ext>
                </p:extLst>
              </p:nvPr>
            </p:nvGraphicFramePr>
            <p:xfrm>
              <a:off x="6019800" y="2598416"/>
              <a:ext cx="5618467" cy="3723918"/>
            </p:xfrm>
            <a:graphic>
              <a:graphicData uri="http://schemas.openxmlformats.org/drawingml/2006/table">
                <a:tbl>
                  <a:tblPr firstRow="1" lastRow="1" bandRow="1">
                    <a:tableStyleId>{69012ECD-51FC-41F1-AA8D-1B2483CD663E}</a:tableStyleId>
                  </a:tblPr>
                  <a:tblGrid>
                    <a:gridCol w="476568">
                      <a:extLst>
                        <a:ext uri="{9D8B030D-6E8A-4147-A177-3AD203B41FA5}">
                          <a16:colId xmlns:a16="http://schemas.microsoft.com/office/drawing/2014/main" val="322523825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4101572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15621074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948473065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62959037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3488306501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1693898198"/>
                        </a:ext>
                      </a:extLst>
                    </a:gridCol>
                    <a:gridCol w="734557">
                      <a:extLst>
                        <a:ext uri="{9D8B030D-6E8A-4147-A177-3AD203B41FA5}">
                          <a16:colId xmlns:a16="http://schemas.microsoft.com/office/drawing/2014/main" val="2028381383"/>
                        </a:ext>
                      </a:extLst>
                    </a:gridCol>
                  </a:tblGrid>
                  <a:tr h="601218"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4255" r="-615789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4255" r="-505172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4255" r="-305172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i="0" dirty="0">
                              <a:latin typeface="+mj-lt"/>
                              <a:ea typeface="Cambria Math" panose="02040503050406030204" pitchFamily="18" charset="0"/>
                            </a:rPr>
                            <a:t>⋯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4255" r="-105172" b="-529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4255" r="-5172" b="-529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9233767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136111" r="-1073684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136111" r="-615789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136111" r="-5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136111" r="-4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136111" r="-3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136111" r="-2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136111" r="-105172" b="-5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136111" r="-5172" b="-5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209453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242857" r="-1073684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242857" r="-615789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242857" r="-5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242857" r="-4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242857" r="-3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242857" r="-2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242857" r="-105172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242857" r="-5172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13348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342857" r="-615789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342857" r="-5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342857" r="-4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342857" r="-3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342857" r="-2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342857" r="-105172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342857" r="-5172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787454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442857" r="-1073684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442857" r="-615789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442857" r="-5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442857" r="-4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442857" r="-3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442857" r="-2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442857" r="-105172" b="-3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442857" r="-5172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0580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i="0">
                              <a:latin typeface="+mj-lt"/>
                            </a:rPr>
                            <a:t>⋮</a:t>
                          </a:r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527778" r="-61578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527778" r="-5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527778" r="-4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527778" r="-3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527778" r="-2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527778" r="-1051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527778" r="-5172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286815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32" t="-645714" r="-1073684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645714" r="-615789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645714" r="-5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645714" r="-4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645714" r="-3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645714" r="-2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645714" r="-105172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65517" t="-645714" r="-5172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6869520"/>
                      </a:ext>
                    </a:extLst>
                  </a:tr>
                  <a:tr h="446100">
                    <a:tc>
                      <a:txBody>
                        <a:bodyPr/>
                        <a:lstStyle/>
                        <a:p>
                          <a:pPr algn="l"/>
                          <a:endParaRPr kumimoji="1" lang="ja-JP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8421" t="-745714" r="-61578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65517" t="-745714" r="-5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65517" t="-745714" r="-4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65517" t="-745714" r="-3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465517" t="-745714" r="-2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65517" t="-745714" r="-105172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04281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プレースホルダー 11">
                <a:extLst>
                  <a:ext uri="{FF2B5EF4-FFF2-40B4-BE49-F238E27FC236}">
                    <a16:creationId xmlns:a16="http://schemas.microsoft.com/office/drawing/2014/main" id="{C0D66AF8-928F-10FB-F6B1-534EECBB71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8367" y="796666"/>
                <a:ext cx="8089900" cy="4624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ja-JP" altLang="en-US" sz="200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切断指示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{</a:t>
                </a:r>
                <a:r>
                  <a:rPr lang="ja-JP" altLang="en-US" sz="200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サイズ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:r>
                  <a:rPr lang="ja-JP" altLang="en-US" sz="200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本数</a:t>
                </a:r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}={size1: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, size2: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lang="en-US" altLang="ja-JP" sz="2000" dirty="0" err="1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𝑖</m:t>
                    </m:r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, …, </a:t>
                </a:r>
                <a:r>
                  <a:rPr lang="en-US" altLang="ja-JP" sz="2000" dirty="0" err="1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size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游ゴシック" panose="020B0400000000000000" pitchFamily="34" charset="-128"/>
                      </a:rPr>
                      <m:t>𝑚</m:t>
                    </m:r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𝑞</m:t>
                        </m:r>
                      </m:e>
                      <m:sub>
                        <m:r>
                          <a:rPr lang="en-US" altLang="ja-JP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游ゴシック" panose="020B0400000000000000" pitchFamily="34" charset="-128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ja-JP" sz="2000" dirty="0">
                    <a:solidFill>
                      <a:prstClr val="black"/>
                    </a:solidFill>
                    <a:latin typeface="游ゴシック" panose="02110004020202020204"/>
                    <a:ea typeface="游ゴシック" panose="020B0400000000000000" pitchFamily="34" charset="-128"/>
                  </a:rPr>
                  <a:t>}</a:t>
                </a:r>
              </a:p>
            </p:txBody>
          </p:sp>
        </mc:Choice>
        <mc:Fallback xmlns="">
          <p:sp>
            <p:nvSpPr>
              <p:cNvPr id="14" name="テキスト プレースホルダー 11">
                <a:extLst>
                  <a:ext uri="{FF2B5EF4-FFF2-40B4-BE49-F238E27FC236}">
                    <a16:creationId xmlns:a16="http://schemas.microsoft.com/office/drawing/2014/main" id="{C0D66AF8-928F-10FB-F6B1-534EECBB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67" y="796666"/>
                <a:ext cx="8089900" cy="462479"/>
              </a:xfrm>
              <a:prstGeom prst="rect">
                <a:avLst/>
              </a:prstGeom>
              <a:blipFill>
                <a:blip r:embed="rId4"/>
                <a:stretch>
                  <a:fillRect l="-625" t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F5614499-7364-C55A-5921-A2443FEE3295}"/>
              </a:ext>
            </a:extLst>
          </p:cNvPr>
          <p:cNvSpPr/>
          <p:nvPr/>
        </p:nvSpPr>
        <p:spPr>
          <a:xfrm>
            <a:off x="3606806" y="1457138"/>
            <a:ext cx="7889227" cy="1076067"/>
          </a:xfrm>
          <a:prstGeom prst="wedgeRoundRectCallout">
            <a:avLst>
              <a:gd name="adj1" fmla="val -40678"/>
              <a:gd name="adj2" fmla="val 8658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13E07F-D23E-D99D-0A2F-AAE0E7B8DD13}"/>
                  </a:ext>
                </a:extLst>
              </p:cNvPr>
              <p:cNvSpPr txBox="1"/>
              <p:nvPr/>
            </p:nvSpPr>
            <p:spPr>
              <a:xfrm>
                <a:off x="3680707" y="1522349"/>
                <a:ext cx="7673093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各パターン</a:t>
                </a:r>
                <a:r>
                  <a:rPr kumimoji="1" lang="en-US" altLang="ja-JP" dirty="0"/>
                  <a:t>j</a:t>
                </a:r>
                <a:r>
                  <a:rPr lang="ja-JP" altLang="en-US"/>
                  <a:t>について、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/>
                  <a:t>本切り出すと</a:t>
                </a:r>
                <a:r>
                  <a:rPr kumimoji="1" lang="ja-JP" altLang="en-US"/>
                  <a:t>ロス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/>
                  <a:t>が加算される。</a:t>
                </a:r>
                <a:endParaRPr lang="en-US" altLang="ja-JP" dirty="0"/>
              </a:p>
              <a:p>
                <a:r>
                  <a:rPr lang="ja-JP" altLang="en-US"/>
                  <a:t>制約条件を満たした上で、総ロスが最小化するよう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/>
                  <a:t>の最適な値の組み合わせを求め、その最適解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ja-JP" altLang="en-US"/>
                  <a:t>が出力となる。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213E07F-D23E-D99D-0A2F-AAE0E7B8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707" y="1522349"/>
                <a:ext cx="7673093" cy="945643"/>
              </a:xfrm>
              <a:prstGeom prst="rect">
                <a:avLst/>
              </a:prstGeom>
              <a:blipFill>
                <a:blip r:embed="rId5"/>
                <a:stretch>
                  <a:fillRect l="-660" t="-4000" r="-495"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44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F5A46-C28A-0A73-1CE6-86116B3B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41EB574E-0D3D-793B-ACC4-C8A88C00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定式化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F2DF9765-6AD6-591C-E9D9-E751179FB92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目的関数：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制約条件：</a:t>
                </a:r>
                <a:br>
                  <a:rPr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≥0 (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F2DF9765-6AD6-591C-E9D9-E751179FB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2414017"/>
                <a:ext cx="5181600" cy="3780000"/>
              </a:xfrm>
              <a:blipFill>
                <a:blip r:embed="rId2"/>
                <a:stretch>
                  <a:fillRect l="-17848" t="-28523" b="-385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43679C38-F41E-A416-460C-996E99159C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カットパターンの総数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のロス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ja-JP" dirty="0"/>
                  <a:t>(</a:t>
                </a:r>
                <a:r>
                  <a:rPr lang="ja-JP" altLang="en-US"/>
                  <a:t>変数</a:t>
                </a:r>
                <a:r>
                  <a:rPr lang="en-US" altLang="ja-JP" dirty="0"/>
                  <a:t>)</a:t>
                </a:r>
                <a:r>
                  <a:rPr lang="ja-JP" altLang="en-US"/>
                  <a:t>パターン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/>
                  <a:t>の切出し本数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切断指示サイズの種類数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 sz="2400"/>
                  <a:t>パターン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ja-JP" altLang="en-US" sz="2400"/>
                  <a:t>の切出しで、切断指示の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/>
                  <a:t>番目サイズが生成される本数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ja-JP" altLang="en-US"/>
                  <a:t>切断指示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番目サイズの本数</a:t>
                </a:r>
              </a:p>
            </p:txBody>
          </p:sp>
        </mc:Choice>
        <mc:Fallback xmlns="">
          <p:sp>
            <p:nvSpPr>
              <p:cNvPr id="10" name="コンテンツ プレースホルダー 9">
                <a:extLst>
                  <a:ext uri="{FF2B5EF4-FFF2-40B4-BE49-F238E27FC236}">
                    <a16:creationId xmlns:a16="http://schemas.microsoft.com/office/drawing/2014/main" id="{43679C38-F41E-A416-460C-996E99159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54699" y="1690688"/>
                <a:ext cx="5648453" cy="4486275"/>
              </a:xfrm>
              <a:blipFill>
                <a:blip r:embed="rId3"/>
                <a:stretch>
                  <a:fillRect l="-1794" t="-2254" r="-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7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ACE6E-BEAA-E0A6-2BF3-9D787768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078" y="409393"/>
            <a:ext cx="4937408" cy="1325563"/>
          </a:xfrm>
        </p:spPr>
        <p:txBody>
          <a:bodyPr/>
          <a:lstStyle/>
          <a:p>
            <a:r>
              <a:rPr kumimoji="1" lang="ja-JP" altLang="en-US"/>
              <a:t>実行結果</a:t>
            </a:r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DAB5A934-F8D0-54B3-DA4D-38D577D8B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135" y="467302"/>
            <a:ext cx="5869465" cy="5923396"/>
          </a:xfrm>
        </p:spPr>
      </p:pic>
      <p:cxnSp>
        <p:nvCxnSpPr>
          <p:cNvPr id="31" name="曲線コネクタ 30">
            <a:extLst>
              <a:ext uri="{FF2B5EF4-FFF2-40B4-BE49-F238E27FC236}">
                <a16:creationId xmlns:a16="http://schemas.microsoft.com/office/drawing/2014/main" id="{3837A7FB-F0DD-BC7F-FC24-5EB5B8720E37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389868" y="2531261"/>
            <a:ext cx="5223707" cy="2876985"/>
          </a:xfrm>
          <a:prstGeom prst="curvedConnector3">
            <a:avLst>
              <a:gd name="adj1" fmla="val -437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A9B4031-5EA4-E272-1002-CC4825B69385}"/>
              </a:ext>
            </a:extLst>
          </p:cNvPr>
          <p:cNvGrpSpPr/>
          <p:nvPr/>
        </p:nvGrpSpPr>
        <p:grpSpPr>
          <a:xfrm>
            <a:off x="2004472" y="864733"/>
            <a:ext cx="6275330" cy="4205771"/>
            <a:chOff x="1603023" y="1752158"/>
            <a:chExt cx="5887330" cy="3712881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43E37A3-BE4A-75EF-D207-B33B3DA6D666}"/>
                </a:ext>
              </a:extLst>
            </p:cNvPr>
            <p:cNvSpPr txBox="1"/>
            <p:nvPr/>
          </p:nvSpPr>
          <p:spPr>
            <a:xfrm>
              <a:off x="3305642" y="271225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カットパターン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5DA1F2E-4E6A-72B9-48D3-53367CF2AF83}"/>
                </a:ext>
              </a:extLst>
            </p:cNvPr>
            <p:cNvGrpSpPr/>
            <p:nvPr/>
          </p:nvGrpSpPr>
          <p:grpSpPr>
            <a:xfrm>
              <a:off x="1603023" y="1752158"/>
              <a:ext cx="5887330" cy="3474598"/>
              <a:chOff x="1603023" y="1752158"/>
              <a:chExt cx="5887330" cy="3474598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53BCFB17-04B0-0AB9-E3B4-0AA6E706A4CA}"/>
                  </a:ext>
                </a:extLst>
              </p:cNvPr>
              <p:cNvGrpSpPr/>
              <p:nvPr/>
            </p:nvGrpSpPr>
            <p:grpSpPr>
              <a:xfrm>
                <a:off x="1603023" y="1752158"/>
                <a:ext cx="4255909" cy="3474598"/>
                <a:chOff x="1603023" y="1752158"/>
                <a:chExt cx="4255909" cy="3474598"/>
              </a:xfrm>
            </p:grpSpPr>
            <p:sp>
              <p:nvSpPr>
                <p:cNvPr id="7" name="右中かっこ 6">
                  <a:extLst>
                    <a:ext uri="{FF2B5EF4-FFF2-40B4-BE49-F238E27FC236}">
                      <a16:creationId xmlns:a16="http://schemas.microsoft.com/office/drawing/2014/main" id="{CAD1A336-9A3E-9862-6CFB-82116C702D9F}"/>
                    </a:ext>
                  </a:extLst>
                </p:cNvPr>
                <p:cNvSpPr/>
                <p:nvPr/>
              </p:nvSpPr>
              <p:spPr>
                <a:xfrm>
                  <a:off x="3050505" y="1752158"/>
                  <a:ext cx="180622" cy="2192690"/>
                </a:xfrm>
                <a:prstGeom prst="rightBrac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B398C7A1-532D-56C7-8A2B-CC0B4FE6690A}"/>
                    </a:ext>
                  </a:extLst>
                </p:cNvPr>
                <p:cNvCxnSpPr/>
                <p:nvPr/>
              </p:nvCxnSpPr>
              <p:spPr>
                <a:xfrm flipH="1">
                  <a:off x="1603023" y="5226756"/>
                  <a:ext cx="722489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右中かっこ 11">
                  <a:extLst>
                    <a:ext uri="{FF2B5EF4-FFF2-40B4-BE49-F238E27FC236}">
                      <a16:creationId xmlns:a16="http://schemas.microsoft.com/office/drawing/2014/main" id="{298F84F6-0D70-1FE2-B600-5350D2D4EB01}"/>
                    </a:ext>
                  </a:extLst>
                </p:cNvPr>
                <p:cNvSpPr/>
                <p:nvPr/>
              </p:nvSpPr>
              <p:spPr>
                <a:xfrm>
                  <a:off x="5633815" y="4300185"/>
                  <a:ext cx="225117" cy="689504"/>
                </a:xfrm>
                <a:prstGeom prst="rightBrac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4E94BDB-5A8C-1D88-FDD5-86305ED753B6}"/>
                      </a:ext>
                    </a:extLst>
                  </p:cNvPr>
                  <p:cNvSpPr txBox="1"/>
                  <p:nvPr/>
                </p:nvSpPr>
                <p:spPr>
                  <a:xfrm>
                    <a:off x="5858932" y="4460271"/>
                    <a:ext cx="1631421" cy="3260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kumimoji="1" lang="ja-JP" altLang="en-US">
                        <a:solidFill>
                          <a:srgbClr val="FF0000"/>
                        </a:solidFill>
                      </a:rPr>
                      <a:t>の最適解</a:t>
                    </a:r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F4E94BDB-5A8C-1D88-FDD5-86305ED753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8932" y="4460271"/>
                    <a:ext cx="1631421" cy="3260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667" r="-219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A8252A-FCC1-51B9-7F36-6CE2D7CE8020}"/>
                </a:ext>
              </a:extLst>
            </p:cNvPr>
            <p:cNvSpPr txBox="1"/>
            <p:nvPr/>
          </p:nvSpPr>
          <p:spPr>
            <a:xfrm>
              <a:off x="2353964" y="509570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>
                  <a:solidFill>
                    <a:srgbClr val="FF0000"/>
                  </a:solidFill>
                </a:rPr>
                <a:t>最適値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0A3EA58-3873-B26F-6C2D-D9223A4A7166}"/>
              </a:ext>
            </a:extLst>
          </p:cNvPr>
          <p:cNvSpPr txBox="1"/>
          <p:nvPr/>
        </p:nvSpPr>
        <p:spPr>
          <a:xfrm>
            <a:off x="6665078" y="1714016"/>
            <a:ext cx="1948497" cy="1634490"/>
          </a:xfrm>
          <a:prstGeom prst="roundRect">
            <a:avLst/>
          </a:prstGeom>
          <a:noFill/>
          <a:ln w="190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9272"/>
                      <a:gd name="connsiteY0" fmla="*/ 0 h 1477328"/>
                      <a:gd name="connsiteX1" fmla="*/ 578531 w 1789272"/>
                      <a:gd name="connsiteY1" fmla="*/ 0 h 1477328"/>
                      <a:gd name="connsiteX2" fmla="*/ 1121277 w 1789272"/>
                      <a:gd name="connsiteY2" fmla="*/ 0 h 1477328"/>
                      <a:gd name="connsiteX3" fmla="*/ 1789272 w 1789272"/>
                      <a:gd name="connsiteY3" fmla="*/ 0 h 1477328"/>
                      <a:gd name="connsiteX4" fmla="*/ 1789272 w 1789272"/>
                      <a:gd name="connsiteY4" fmla="*/ 477669 h 1477328"/>
                      <a:gd name="connsiteX5" fmla="*/ 1789272 w 1789272"/>
                      <a:gd name="connsiteY5" fmla="*/ 940565 h 1477328"/>
                      <a:gd name="connsiteX6" fmla="*/ 1789272 w 1789272"/>
                      <a:gd name="connsiteY6" fmla="*/ 1477328 h 1477328"/>
                      <a:gd name="connsiteX7" fmla="*/ 1192848 w 1789272"/>
                      <a:gd name="connsiteY7" fmla="*/ 1477328 h 1477328"/>
                      <a:gd name="connsiteX8" fmla="*/ 560639 w 1789272"/>
                      <a:gd name="connsiteY8" fmla="*/ 1477328 h 1477328"/>
                      <a:gd name="connsiteX9" fmla="*/ 0 w 1789272"/>
                      <a:gd name="connsiteY9" fmla="*/ 1477328 h 1477328"/>
                      <a:gd name="connsiteX10" fmla="*/ 0 w 1789272"/>
                      <a:gd name="connsiteY10" fmla="*/ 984885 h 1477328"/>
                      <a:gd name="connsiteX11" fmla="*/ 0 w 1789272"/>
                      <a:gd name="connsiteY11" fmla="*/ 507216 h 1477328"/>
                      <a:gd name="connsiteX12" fmla="*/ 0 w 1789272"/>
                      <a:gd name="connsiteY12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9272" h="1477328" extrusionOk="0">
                        <a:moveTo>
                          <a:pt x="0" y="0"/>
                        </a:moveTo>
                        <a:cubicBezTo>
                          <a:pt x="139355" y="-64320"/>
                          <a:pt x="359040" y="30727"/>
                          <a:pt x="578531" y="0"/>
                        </a:cubicBezTo>
                        <a:cubicBezTo>
                          <a:pt x="798022" y="-30727"/>
                          <a:pt x="903529" y="50996"/>
                          <a:pt x="1121277" y="0"/>
                        </a:cubicBezTo>
                        <a:cubicBezTo>
                          <a:pt x="1339025" y="-50996"/>
                          <a:pt x="1519294" y="49512"/>
                          <a:pt x="1789272" y="0"/>
                        </a:cubicBezTo>
                        <a:cubicBezTo>
                          <a:pt x="1818351" y="182104"/>
                          <a:pt x="1744501" y="351820"/>
                          <a:pt x="1789272" y="477669"/>
                        </a:cubicBezTo>
                        <a:cubicBezTo>
                          <a:pt x="1834043" y="603518"/>
                          <a:pt x="1748019" y="813643"/>
                          <a:pt x="1789272" y="940565"/>
                        </a:cubicBezTo>
                        <a:cubicBezTo>
                          <a:pt x="1830525" y="1067487"/>
                          <a:pt x="1773331" y="1335990"/>
                          <a:pt x="1789272" y="1477328"/>
                        </a:cubicBezTo>
                        <a:cubicBezTo>
                          <a:pt x="1594034" y="1523320"/>
                          <a:pt x="1429895" y="1413938"/>
                          <a:pt x="1192848" y="1477328"/>
                        </a:cubicBezTo>
                        <a:cubicBezTo>
                          <a:pt x="955801" y="1540718"/>
                          <a:pt x="698989" y="1451728"/>
                          <a:pt x="560639" y="1477328"/>
                        </a:cubicBezTo>
                        <a:cubicBezTo>
                          <a:pt x="422289" y="1502928"/>
                          <a:pt x="277592" y="1412936"/>
                          <a:pt x="0" y="1477328"/>
                        </a:cubicBezTo>
                        <a:cubicBezTo>
                          <a:pt x="-31242" y="1239387"/>
                          <a:pt x="50394" y="1183234"/>
                          <a:pt x="0" y="984885"/>
                        </a:cubicBezTo>
                        <a:cubicBezTo>
                          <a:pt x="-50394" y="786536"/>
                          <a:pt x="32259" y="716211"/>
                          <a:pt x="0" y="507216"/>
                        </a:cubicBezTo>
                        <a:cubicBezTo>
                          <a:pt x="-32259" y="298221"/>
                          <a:pt x="17428" y="21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パターン</a:t>
            </a:r>
            <a:r>
              <a:rPr kumimoji="1" lang="en-US" altLang="ja-JP" dirty="0"/>
              <a:t>1:  1</a:t>
            </a:r>
            <a:r>
              <a:rPr kumimoji="1" lang="ja-JP" altLang="en-US"/>
              <a:t>本</a:t>
            </a:r>
            <a:endParaRPr kumimoji="1" lang="en-US" altLang="ja-JP" dirty="0"/>
          </a:p>
          <a:p>
            <a:r>
              <a:rPr lang="ja-JP" altLang="en-US"/>
              <a:t>パターン</a:t>
            </a:r>
            <a:r>
              <a:rPr lang="en-US" altLang="ja-JP" dirty="0"/>
              <a:t>3:  1</a:t>
            </a:r>
            <a:r>
              <a:rPr lang="ja-JP" altLang="en-US"/>
              <a:t>本</a:t>
            </a:r>
            <a:endParaRPr lang="en-US" altLang="ja-JP" dirty="0"/>
          </a:p>
          <a:p>
            <a:r>
              <a:rPr kumimoji="1" lang="ja-JP" altLang="en-US"/>
              <a:t>パターン</a:t>
            </a:r>
            <a:r>
              <a:rPr kumimoji="1" lang="en-US" altLang="ja-JP" dirty="0"/>
              <a:t>4:  2</a:t>
            </a:r>
            <a:r>
              <a:rPr kumimoji="1" lang="ja-JP" altLang="en-US"/>
              <a:t>本</a:t>
            </a:r>
            <a:endParaRPr kumimoji="1" lang="en-US" altLang="ja-JP" dirty="0"/>
          </a:p>
          <a:p>
            <a:r>
              <a:rPr lang="ja-JP" altLang="en-US"/>
              <a:t>パターン</a:t>
            </a:r>
            <a:r>
              <a:rPr lang="en-US" altLang="ja-JP" dirty="0"/>
              <a:t>7:  1</a:t>
            </a:r>
            <a:r>
              <a:rPr lang="ja-JP" altLang="en-US"/>
              <a:t>本</a:t>
            </a:r>
            <a:endParaRPr lang="en-US" altLang="ja-JP" dirty="0"/>
          </a:p>
          <a:p>
            <a:r>
              <a:rPr kumimoji="1" lang="ja-JP" altLang="en-US"/>
              <a:t>パターン</a:t>
            </a:r>
            <a:r>
              <a:rPr kumimoji="1" lang="en-US" altLang="ja-JP" dirty="0"/>
              <a:t>15:1</a:t>
            </a:r>
            <a:r>
              <a:rPr kumimoji="1" lang="ja-JP" altLang="en-US"/>
              <a:t>本</a:t>
            </a:r>
          </a:p>
        </p:txBody>
      </p:sp>
      <p:cxnSp>
        <p:nvCxnSpPr>
          <p:cNvPr id="33" name="曲線コネクタ 32">
            <a:extLst>
              <a:ext uri="{FF2B5EF4-FFF2-40B4-BE49-F238E27FC236}">
                <a16:creationId xmlns:a16="http://schemas.microsoft.com/office/drawing/2014/main" id="{D36B4156-4D70-626C-2D78-34E03BF12A4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760301" y="2531261"/>
            <a:ext cx="4904777" cy="11707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右中かっこ 38">
            <a:extLst>
              <a:ext uri="{FF2B5EF4-FFF2-40B4-BE49-F238E27FC236}">
                <a16:creationId xmlns:a16="http://schemas.microsoft.com/office/drawing/2014/main" id="{A010143A-D6CF-7838-2314-9AF28515E2EE}"/>
              </a:ext>
            </a:extLst>
          </p:cNvPr>
          <p:cNvSpPr/>
          <p:nvPr/>
        </p:nvSpPr>
        <p:spPr>
          <a:xfrm>
            <a:off x="3056404" y="5022592"/>
            <a:ext cx="239953" cy="781037"/>
          </a:xfrm>
          <a:prstGeom prst="rightBrac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8B9EFA5-91EE-8272-22A7-CACE34E217E6}"/>
              </a:ext>
            </a:extLst>
          </p:cNvPr>
          <p:cNvSpPr txBox="1"/>
          <p:nvPr/>
        </p:nvSpPr>
        <p:spPr>
          <a:xfrm>
            <a:off x="7342970" y="4941914"/>
            <a:ext cx="3247102" cy="715089"/>
          </a:xfrm>
          <a:prstGeom prst="roundRect">
            <a:avLst/>
          </a:prstGeom>
          <a:noFill/>
          <a:ln w="190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9272"/>
                      <a:gd name="connsiteY0" fmla="*/ 0 h 1477328"/>
                      <a:gd name="connsiteX1" fmla="*/ 578531 w 1789272"/>
                      <a:gd name="connsiteY1" fmla="*/ 0 h 1477328"/>
                      <a:gd name="connsiteX2" fmla="*/ 1121277 w 1789272"/>
                      <a:gd name="connsiteY2" fmla="*/ 0 h 1477328"/>
                      <a:gd name="connsiteX3" fmla="*/ 1789272 w 1789272"/>
                      <a:gd name="connsiteY3" fmla="*/ 0 h 1477328"/>
                      <a:gd name="connsiteX4" fmla="*/ 1789272 w 1789272"/>
                      <a:gd name="connsiteY4" fmla="*/ 477669 h 1477328"/>
                      <a:gd name="connsiteX5" fmla="*/ 1789272 w 1789272"/>
                      <a:gd name="connsiteY5" fmla="*/ 940565 h 1477328"/>
                      <a:gd name="connsiteX6" fmla="*/ 1789272 w 1789272"/>
                      <a:gd name="connsiteY6" fmla="*/ 1477328 h 1477328"/>
                      <a:gd name="connsiteX7" fmla="*/ 1192848 w 1789272"/>
                      <a:gd name="connsiteY7" fmla="*/ 1477328 h 1477328"/>
                      <a:gd name="connsiteX8" fmla="*/ 560639 w 1789272"/>
                      <a:gd name="connsiteY8" fmla="*/ 1477328 h 1477328"/>
                      <a:gd name="connsiteX9" fmla="*/ 0 w 1789272"/>
                      <a:gd name="connsiteY9" fmla="*/ 1477328 h 1477328"/>
                      <a:gd name="connsiteX10" fmla="*/ 0 w 1789272"/>
                      <a:gd name="connsiteY10" fmla="*/ 984885 h 1477328"/>
                      <a:gd name="connsiteX11" fmla="*/ 0 w 1789272"/>
                      <a:gd name="connsiteY11" fmla="*/ 507216 h 1477328"/>
                      <a:gd name="connsiteX12" fmla="*/ 0 w 1789272"/>
                      <a:gd name="connsiteY12" fmla="*/ 0 h 14773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9272" h="1477328" extrusionOk="0">
                        <a:moveTo>
                          <a:pt x="0" y="0"/>
                        </a:moveTo>
                        <a:cubicBezTo>
                          <a:pt x="139355" y="-64320"/>
                          <a:pt x="359040" y="30727"/>
                          <a:pt x="578531" y="0"/>
                        </a:cubicBezTo>
                        <a:cubicBezTo>
                          <a:pt x="798022" y="-30727"/>
                          <a:pt x="903529" y="50996"/>
                          <a:pt x="1121277" y="0"/>
                        </a:cubicBezTo>
                        <a:cubicBezTo>
                          <a:pt x="1339025" y="-50996"/>
                          <a:pt x="1519294" y="49512"/>
                          <a:pt x="1789272" y="0"/>
                        </a:cubicBezTo>
                        <a:cubicBezTo>
                          <a:pt x="1818351" y="182104"/>
                          <a:pt x="1744501" y="351820"/>
                          <a:pt x="1789272" y="477669"/>
                        </a:cubicBezTo>
                        <a:cubicBezTo>
                          <a:pt x="1834043" y="603518"/>
                          <a:pt x="1748019" y="813643"/>
                          <a:pt x="1789272" y="940565"/>
                        </a:cubicBezTo>
                        <a:cubicBezTo>
                          <a:pt x="1830525" y="1067487"/>
                          <a:pt x="1773331" y="1335990"/>
                          <a:pt x="1789272" y="1477328"/>
                        </a:cubicBezTo>
                        <a:cubicBezTo>
                          <a:pt x="1594034" y="1523320"/>
                          <a:pt x="1429895" y="1413938"/>
                          <a:pt x="1192848" y="1477328"/>
                        </a:cubicBezTo>
                        <a:cubicBezTo>
                          <a:pt x="955801" y="1540718"/>
                          <a:pt x="698989" y="1451728"/>
                          <a:pt x="560639" y="1477328"/>
                        </a:cubicBezTo>
                        <a:cubicBezTo>
                          <a:pt x="422289" y="1502928"/>
                          <a:pt x="277592" y="1412936"/>
                          <a:pt x="0" y="1477328"/>
                        </a:cubicBezTo>
                        <a:cubicBezTo>
                          <a:pt x="-31242" y="1239387"/>
                          <a:pt x="50394" y="1183234"/>
                          <a:pt x="0" y="984885"/>
                        </a:cubicBezTo>
                        <a:cubicBezTo>
                          <a:pt x="-50394" y="786536"/>
                          <a:pt x="32259" y="716211"/>
                          <a:pt x="0" y="507216"/>
                        </a:cubicBezTo>
                        <a:cubicBezTo>
                          <a:pt x="-32259" y="298221"/>
                          <a:pt x="17428" y="21840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カットパターンと照合し、</a:t>
            </a:r>
            <a:endParaRPr kumimoji="1" lang="en-US" altLang="ja-JP" dirty="0"/>
          </a:p>
          <a:p>
            <a:r>
              <a:rPr lang="ja-JP" altLang="en-US"/>
              <a:t>該当パターンが表示される。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15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1050</Words>
  <Application>Microsoft Macintosh PowerPoint</Application>
  <PresentationFormat>ワイド画面</PresentationFormat>
  <Paragraphs>395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定式化</vt:lpstr>
      <vt:lpstr>問題設定</vt:lpstr>
      <vt:lpstr>カットパターンの列挙</vt:lpstr>
      <vt:lpstr>目的関数</vt:lpstr>
      <vt:lpstr>制約条件</vt:lpstr>
      <vt:lpstr>制約条件(一般化)</vt:lpstr>
      <vt:lpstr>定式化</vt:lpstr>
      <vt:lpstr>定式化</vt:lpstr>
      <vt:lpstr>実行結果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小堀　優太</dc:creator>
  <cp:lastModifiedBy>小堀　優太</cp:lastModifiedBy>
  <cp:revision>14</cp:revision>
  <dcterms:created xsi:type="dcterms:W3CDTF">2025-07-12T13:13:56Z</dcterms:created>
  <dcterms:modified xsi:type="dcterms:W3CDTF">2025-07-17T06:35:11Z</dcterms:modified>
</cp:coreProperties>
</file>