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 id="2147483682" r:id="rId2"/>
  </p:sldMasterIdLst>
  <p:notesMasterIdLst>
    <p:notesMasterId r:id="rId27"/>
  </p:notesMasterIdLst>
  <p:sldIdLst>
    <p:sldId id="289" r:id="rId3"/>
    <p:sldId id="341" r:id="rId4"/>
    <p:sldId id="351" r:id="rId5"/>
    <p:sldId id="352" r:id="rId6"/>
    <p:sldId id="353" r:id="rId7"/>
    <p:sldId id="354" r:id="rId8"/>
    <p:sldId id="356" r:id="rId9"/>
    <p:sldId id="348" r:id="rId10"/>
    <p:sldId id="342" r:id="rId11"/>
    <p:sldId id="357" r:id="rId12"/>
    <p:sldId id="343" r:id="rId13"/>
    <p:sldId id="344" r:id="rId14"/>
    <p:sldId id="359" r:id="rId15"/>
    <p:sldId id="361" r:id="rId16"/>
    <p:sldId id="362" r:id="rId17"/>
    <p:sldId id="364" r:id="rId18"/>
    <p:sldId id="365" r:id="rId19"/>
    <p:sldId id="290" r:id="rId20"/>
    <p:sldId id="262" r:id="rId21"/>
    <p:sldId id="337" r:id="rId22"/>
    <p:sldId id="265" r:id="rId23"/>
    <p:sldId id="338" r:id="rId24"/>
    <p:sldId id="339" r:id="rId25"/>
    <p:sldId id="340"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3"/>
    <a:srgbClr val="1B9DFF"/>
    <a:srgbClr val="25A2FF"/>
    <a:srgbClr val="7FC8FF"/>
    <a:srgbClr val="008AF2"/>
    <a:srgbClr val="57B7FF"/>
    <a:srgbClr val="007FDE"/>
    <a:srgbClr val="009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089" autoAdjust="0"/>
  </p:normalViewPr>
  <p:slideViewPr>
    <p:cSldViewPr showGuides="1">
      <p:cViewPr varScale="1">
        <p:scale>
          <a:sx n="96" d="100"/>
          <a:sy n="96" d="100"/>
        </p:scale>
        <p:origin x="1066" y="58"/>
      </p:cViewPr>
      <p:guideLst>
        <p:guide orient="horz" pos="1577"/>
        <p:guide pos="2880"/>
      </p:guideLst>
    </p:cSldViewPr>
  </p:slideViewPr>
  <p:notesTextViewPr>
    <p:cViewPr>
      <p:scale>
        <a:sx n="100" d="100"/>
        <a:sy n="100" d="100"/>
      </p:scale>
      <p:origin x="0" y="0"/>
    </p:cViewPr>
  </p:notesTextViewPr>
  <p:sorterViewPr>
    <p:cViewPr>
      <p:scale>
        <a:sx n="100" d="100"/>
        <a:sy n="100" d="100"/>
      </p:scale>
      <p:origin x="0" y="4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ACD03-DEB6-4C52-9EDE-FD03C9F111A3}" type="datetimeFigureOut">
              <a:rPr lang="zh-CN" altLang="en-US" smtClean="0"/>
              <a:t>2023/7/25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D2E1D-2A74-42C0-AFCC-0560DBF3569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6D2E1D-2A74-42C0-AFCC-0560DBF3569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2577843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1568584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682013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3709435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221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387181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4186273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624618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6D2E1D-2A74-42C0-AFCC-0560DBF3569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84137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22</a:t>
            </a:fld>
            <a:endParaRPr lang="zh-CN" altLang="en-US">
              <a:solidFill>
                <a:prstClr val="black"/>
              </a:solidFill>
            </a:endParaRPr>
          </a:p>
        </p:txBody>
      </p:sp>
    </p:spTree>
    <p:extLst>
      <p:ext uri="{BB962C8B-B14F-4D97-AF65-F5344CB8AC3E}">
        <p14:creationId xmlns:p14="http://schemas.microsoft.com/office/powerpoint/2010/main" val="141215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23</a:t>
            </a:fld>
            <a:endParaRPr lang="zh-CN" altLang="en-US">
              <a:solidFill>
                <a:prstClr val="black"/>
              </a:solidFill>
            </a:endParaRPr>
          </a:p>
        </p:txBody>
      </p:sp>
    </p:spTree>
    <p:extLst>
      <p:ext uri="{BB962C8B-B14F-4D97-AF65-F5344CB8AC3E}">
        <p14:creationId xmlns:p14="http://schemas.microsoft.com/office/powerpoint/2010/main" val="25318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3327300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419201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理论上，这个过程可以迭代地进行，直到我们得到</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π</a:t>
            </a:r>
            <a:r>
              <a:rPr lang="en-US" altLang="zh-CN" sz="1800" kern="100" dirty="0" err="1">
                <a:effectLst/>
                <a:latin typeface="等线" panose="02010600030101010101" pitchFamily="2" charset="-122"/>
                <a:ea typeface="仿宋" panose="02010609060101010101" pitchFamily="49" charset="-122"/>
                <a:cs typeface="Times New Roman" panose="02020603050405020304" pitchFamily="18" charset="0"/>
              </a:rPr>
              <a:t>i</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,(k+2) = π</a:t>
            </a:r>
            <a:r>
              <a:rPr lang="en-US" altLang="zh-CN" sz="1800" kern="100" dirty="0" err="1">
                <a:effectLst/>
                <a:latin typeface="等线" panose="02010600030101010101" pitchFamily="2" charset="-122"/>
                <a:ea typeface="仿宋" panose="02010609060101010101" pitchFamily="49" charset="-122"/>
                <a:cs typeface="Times New Roman" panose="02020603050405020304" pitchFamily="18" charset="0"/>
              </a:rPr>
              <a:t>i</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，这对应于达到平衡策略。但实际运行中需要的运算量太大，大多情况下只会取到</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或</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k=2</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2031179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169538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回到模型结构，策略计算过程中每个智能体都会产生初级处理策略 </a:t>
            </a:r>
            <a:r>
              <a:rPr lang="en-US" altLang="zh-CN" dirty="0"/>
              <a:t>latent </a:t>
            </a:r>
            <a:r>
              <a:rPr lang="zh-CN" altLang="en-US" dirty="0"/>
              <a:t>以及通过智能体交流得到的最终执行策略 </a:t>
            </a:r>
            <a:r>
              <a:rPr lang="en-US" altLang="zh-CN" dirty="0"/>
              <a:t>action</a:t>
            </a:r>
            <a:r>
              <a:rPr lang="zh-CN" altLang="en-US" dirty="0"/>
              <a:t>，模型运行中智能体需要计算其他智能体的 </a:t>
            </a:r>
            <a:r>
              <a:rPr lang="en-US" altLang="zh-CN" dirty="0"/>
              <a:t>latent</a:t>
            </a:r>
            <a:r>
              <a:rPr lang="zh-CN" altLang="en-US" dirty="0"/>
              <a:t>，和自己的策略进行交流。</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420949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284535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D2E1D-2A74-42C0-AFCC-0560DBF3569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658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171604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a:prstGeom prst="rect">
            <a:avLst/>
          </a:prstGeom>
        </p:spPr>
        <p:txBody>
          <a:bodyPr lIns="68577" tIns="34289" rIns="68577" bIns="34289"/>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77" tIns="34289" rIns="68577" bIns="34289"/>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lIns="68577" tIns="34289" rIns="68577"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a:prstGeom prst="rect">
            <a:avLst/>
          </a:prstGeom>
        </p:spPr>
        <p:txBody>
          <a:bodyPr vert="eaVert" lIns="68577" tIns="34289" rIns="68577" bIns="34289"/>
          <a:lstStyle/>
          <a:p>
            <a:r>
              <a:rPr lang="zh-CN" altLang="en-US"/>
              <a:t>单击此处编辑母版标题样式</a:t>
            </a:r>
          </a:p>
        </p:txBody>
      </p:sp>
      <p:sp>
        <p:nvSpPr>
          <p:cNvPr id="3" name="竖排文字占位符 2"/>
          <p:cNvSpPr>
            <a:spLocks noGrp="1"/>
          </p:cNvSpPr>
          <p:nvPr>
            <p:ph type="body" orient="vert" idx="1"/>
          </p:nvPr>
        </p:nvSpPr>
        <p:spPr>
          <a:xfrm>
            <a:off x="457200" y="205980"/>
            <a:ext cx="6057900" cy="4388644"/>
          </a:xfrm>
          <a:prstGeom prst="rect">
            <a:avLst/>
          </a:prstGeom>
        </p:spPr>
        <p:txBody>
          <a:bodyPr vert="eaVert" lIns="68577" tIns="34289" rIns="68577"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3" name="矩形 2"/>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extLst>
      <p:ext uri="{BB962C8B-B14F-4D97-AF65-F5344CB8AC3E}">
        <p14:creationId xmlns:p14="http://schemas.microsoft.com/office/powerpoint/2010/main" val="287414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44606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91184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24329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1221257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8" name="Footer Placeholder 7"/>
          <p:cNvSpPr>
            <a:spLocks noGrp="1"/>
          </p:cNvSpPr>
          <p:nvPr>
            <p:ph type="ftr" sz="quarter" idx="11"/>
          </p:nvPr>
        </p:nvSpPr>
        <p:spPr/>
        <p:txBody>
          <a:bodyPr/>
          <a:lstStyle/>
          <a:p>
            <a:endParaRPr lang="zh-CN" altLang="en-US">
              <a:solidFill>
                <a:prstClr val="black"/>
              </a:solidFill>
            </a:endParaRPr>
          </a:p>
        </p:txBody>
      </p:sp>
      <p:sp>
        <p:nvSpPr>
          <p:cNvPr id="9" name="Slide Number Placeholder 8"/>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3248597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4" name="Footer Placeholder 3"/>
          <p:cNvSpPr>
            <a:spLocks noGrp="1"/>
          </p:cNvSpPr>
          <p:nvPr>
            <p:ph type="ftr" sz="quarter" idx="11"/>
          </p:nvPr>
        </p:nvSpPr>
        <p:spPr/>
        <p:txBody>
          <a:bodyPr/>
          <a:lstStyle/>
          <a:p>
            <a:endParaRPr lang="zh-CN" altLang="en-US">
              <a:solidFill>
                <a:prstClr val="black"/>
              </a:solidFill>
            </a:endParaRPr>
          </a:p>
        </p:txBody>
      </p:sp>
      <p:sp>
        <p:nvSpPr>
          <p:cNvPr id="5" name="Slide Number Placeholder 4"/>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248983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lIns="68577" tIns="34289" rIns="68577"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3" name="Footer Placeholder 2"/>
          <p:cNvSpPr>
            <a:spLocks noGrp="1"/>
          </p:cNvSpPr>
          <p:nvPr>
            <p:ph type="ftr" sz="quarter" idx="11"/>
          </p:nvPr>
        </p:nvSpPr>
        <p:spPr/>
        <p:txBody>
          <a:bodyPr/>
          <a:lstStyle/>
          <a:p>
            <a:endParaRPr lang="zh-CN" altLang="en-US">
              <a:solidFill>
                <a:prstClr val="black"/>
              </a:solidFill>
            </a:endParaRPr>
          </a:p>
        </p:txBody>
      </p:sp>
      <p:sp>
        <p:nvSpPr>
          <p:cNvPr id="4" name="Slide Number Placeholder 3"/>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1735328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1047549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4011444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E137E13-6931-4ECB-BB5B-849FB74182C0}" type="datetimeFigureOut">
              <a:rPr lang="zh-CN" altLang="en-US" smtClean="0">
                <a:solidFill>
                  <a:prstClr val="black"/>
                </a:solidFill>
              </a:rPr>
              <a:t>2023/7/25</a:t>
            </a:fld>
            <a:endParaRPr lang="zh-CN" altLang="en-US">
              <a:solidFill>
                <a:prstClr val="black"/>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23CBF4B4-C160-4F55-AC7D-1C8FF5BA05FA}" type="slidenum">
              <a:rPr lang="zh-CN" altLang="en-US" smtClean="0">
                <a:solidFill>
                  <a:prstClr val="black"/>
                </a:solidFill>
              </a:rPr>
              <a:t>‹#›</a:t>
            </a:fld>
            <a:endParaRPr lang="zh-CN" altLang="en-US">
              <a:solidFill>
                <a:prstClr val="black"/>
              </a:solidFill>
            </a:endParaRPr>
          </a:p>
        </p:txBody>
      </p:sp>
    </p:spTree>
    <p:extLst>
      <p:ext uri="{BB962C8B-B14F-4D97-AF65-F5344CB8AC3E}">
        <p14:creationId xmlns:p14="http://schemas.microsoft.com/office/powerpoint/2010/main" val="2045500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2030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3" name="矩形 2"/>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extLst>
      <p:ext uri="{BB962C8B-B14F-4D97-AF65-F5344CB8AC3E}">
        <p14:creationId xmlns:p14="http://schemas.microsoft.com/office/powerpoint/2010/main" val="419291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课题综述</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目前现状</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156176" y="175741"/>
            <a:ext cx="1281116"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国外研究现状</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156176" y="175741"/>
            <a:ext cx="1281116"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国内研究现状</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a:prstGeom prst="rect">
            <a:avLst/>
          </a:prstGeom>
        </p:spPr>
        <p:txBody>
          <a:bodyPr lIns="68577" tIns="34289" rIns="68577"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710" y="2180035"/>
            <a:ext cx="7772400" cy="1125140"/>
          </a:xfrm>
          <a:prstGeom prst="rect">
            <a:avLst/>
          </a:prstGeom>
        </p:spPr>
        <p:txBody>
          <a:bodyPr lIns="68577" tIns="34289" rIns="68577" bIns="34289"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研究目标</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研究过程</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研究结论</a:t>
            </a: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a:solidFill>
                  <a:prstClr val="white"/>
                </a:solidFill>
                <a:latin typeface="微软雅黑" panose="020B0503020204020204" pitchFamily="34" charset="-122"/>
                <a:ea typeface="微软雅黑" panose="020B0503020204020204" pitchFamily="34" charset="-122"/>
              </a:rPr>
              <a:t>参考文献</a:t>
            </a:r>
          </a:p>
        </p:txBody>
      </p:sp>
      <p:sp>
        <p:nvSpPr>
          <p:cNvPr id="10" name="矩形 9"/>
          <p:cNvSpPr/>
          <p:nvPr userDrawn="1"/>
        </p:nvSpPr>
        <p:spPr>
          <a:xfrm>
            <a:off x="856475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0" y="4986338"/>
            <a:ext cx="9144000" cy="1571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800"/>
            <a:endParaRPr lang="zh-CN" altLang="en-US" sz="1400">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p>
            <a:r>
              <a:rPr lang="zh-CN" altLang="en-US"/>
              <a:t>单击此处编辑母版标题样式</a:t>
            </a:r>
          </a:p>
        </p:txBody>
      </p:sp>
      <p:sp>
        <p:nvSpPr>
          <p:cNvPr id="3" name="内容占位符 2"/>
          <p:cNvSpPr>
            <a:spLocks noGrp="1"/>
          </p:cNvSpPr>
          <p:nvPr>
            <p:ph sz="half" idx="1"/>
          </p:nvPr>
        </p:nvSpPr>
        <p:spPr>
          <a:xfrm>
            <a:off x="457200" y="1200151"/>
            <a:ext cx="4057650" cy="3394472"/>
          </a:xfrm>
          <a:prstGeom prst="rect">
            <a:avLst/>
          </a:prstGeom>
        </p:spPr>
        <p:txBody>
          <a:bodyPr lIns="68577" tIns="34289" rIns="68577"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200151"/>
            <a:ext cx="4057650" cy="3394472"/>
          </a:xfrm>
          <a:prstGeom prst="rect">
            <a:avLst/>
          </a:prstGeom>
        </p:spPr>
        <p:txBody>
          <a:bodyPr lIns="68577" tIns="34289" rIns="68577"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2" y="1151335"/>
            <a:ext cx="4039791" cy="479822"/>
          </a:xfrm>
          <a:prstGeom prst="rect">
            <a:avLst/>
          </a:prstGeom>
        </p:spPr>
        <p:txBody>
          <a:bodyPr lIns="68577" tIns="34289" rIns="68577" bIns="34289"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2" y="1631156"/>
            <a:ext cx="4039791" cy="2963466"/>
          </a:xfrm>
          <a:prstGeom prst="rect">
            <a:avLst/>
          </a:prstGeom>
        </p:spPr>
        <p:txBody>
          <a:bodyPr lIns="68577" tIns="34289" rIns="68577"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628" y="1151335"/>
            <a:ext cx="4042172" cy="479822"/>
          </a:xfrm>
          <a:prstGeom prst="rect">
            <a:avLst/>
          </a:prstGeom>
        </p:spPr>
        <p:txBody>
          <a:bodyPr lIns="68577" tIns="34289" rIns="68577" bIns="34289"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4628" y="1631156"/>
            <a:ext cx="4042172" cy="2963466"/>
          </a:xfrm>
          <a:prstGeom prst="rect">
            <a:avLst/>
          </a:prstGeom>
        </p:spPr>
        <p:txBody>
          <a:bodyPr lIns="68577" tIns="34289" rIns="68577"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lIns="68577" tIns="34289" rIns="68577" bIns="34289"/>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a:prstGeom prst="rect">
            <a:avLst/>
          </a:prstGeom>
        </p:spPr>
        <p:txBody>
          <a:bodyPr lIns="68577" tIns="34289" rIns="68577"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450" y="204790"/>
            <a:ext cx="5111353" cy="4389835"/>
          </a:xfrm>
          <a:prstGeom prst="rect">
            <a:avLst/>
          </a:prstGeom>
        </p:spPr>
        <p:txBody>
          <a:bodyPr lIns="68577" tIns="34289" rIns="68577"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8"/>
            <a:ext cx="3008710" cy="3518297"/>
          </a:xfrm>
          <a:prstGeom prst="rect">
            <a:avLst/>
          </a:prstGeom>
        </p:spPr>
        <p:txBody>
          <a:bodyPr lIns="68577" tIns="34289" rIns="68577" bIns="34289"/>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1"/>
            <a:ext cx="5486400" cy="425054"/>
          </a:xfrm>
          <a:prstGeom prst="rect">
            <a:avLst/>
          </a:prstGeom>
        </p:spPr>
        <p:txBody>
          <a:bodyPr lIns="68577" tIns="34289" rIns="68577"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1891" y="459581"/>
            <a:ext cx="5486400" cy="3086100"/>
          </a:xfrm>
          <a:prstGeom prst="rect">
            <a:avLst/>
          </a:prstGeom>
        </p:spPr>
        <p:txBody>
          <a:bodyPr lIns="68577" tIns="34289" rIns="68577" bIns="34289"/>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1791891" y="4025505"/>
            <a:ext cx="5486400" cy="603647"/>
          </a:xfrm>
          <a:prstGeom prst="rect">
            <a:avLst/>
          </a:prstGeom>
        </p:spPr>
        <p:txBody>
          <a:bodyPr lIns="68577" tIns="34289" rIns="68577" bIns="34289"/>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308374" y="0"/>
            <a:ext cx="906065" cy="781050"/>
          </a:xfrm>
          <a:prstGeom prst="rect">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方正兰亭粗黑_GBK" charset="-122"/>
              <a:ea typeface="方正兰亭粗黑_GBK" charset="-122"/>
            </a:endParaRPr>
          </a:p>
        </p:txBody>
      </p:sp>
      <p:sp>
        <p:nvSpPr>
          <p:cNvPr id="1027" name="矩形 2"/>
          <p:cNvSpPr>
            <a:spLocks noChangeArrowheads="1"/>
          </p:cNvSpPr>
          <p:nvPr/>
        </p:nvSpPr>
        <p:spPr bwMode="auto">
          <a:xfrm>
            <a:off x="0" y="4866086"/>
            <a:ext cx="9144000" cy="288131"/>
          </a:xfrm>
          <a:prstGeom prst="rect">
            <a:avLst/>
          </a:prstGeom>
          <a:solidFill>
            <a:srgbClr val="3E3D4F"/>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方正兰亭粗黑_GBK" charset="-122"/>
              <a:ea typeface="方正兰亭粗黑_GBK" charset="-122"/>
            </a:endParaRPr>
          </a:p>
        </p:txBody>
      </p:sp>
      <p:sp>
        <p:nvSpPr>
          <p:cNvPr id="1028" name="TextBox 15"/>
          <p:cNvSpPr>
            <a:spLocks noChangeArrowheads="1"/>
          </p:cNvSpPr>
          <p:nvPr/>
        </p:nvSpPr>
        <p:spPr bwMode="auto">
          <a:xfrm>
            <a:off x="8355807" y="4885136"/>
            <a:ext cx="653654"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12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fld id="{BBDB9114-3690-4FC0-8E90-D70C99A59258}" type="slidenum">
              <a:rPr lang="zh-CN" altLang="en-US" sz="120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a:t>
            </a:fld>
            <a:r>
              <a:rPr lang="zh-CN" altLang="en-US" sz="12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r>
              <a:rPr lang="en-US" altLang="zh-CN" sz="12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a:t>
            </a:r>
            <a:r>
              <a:rPr lang="zh-CN" altLang="en-US" sz="120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en-US" sz="1200" b="1">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95" r:id="rId13"/>
  </p:sldLayoutIdLst>
  <p:txStyles>
    <p:titleStyle>
      <a:lvl1pPr marL="684530" indent="-684530" algn="l" rtl="0" eaLnBrk="0" fontAlgn="base" hangingPunct="0">
        <a:lnSpc>
          <a:spcPct val="90000"/>
        </a:lnSpc>
        <a:spcBef>
          <a:spcPct val="0"/>
        </a:spcBef>
        <a:spcAft>
          <a:spcPct val="0"/>
        </a:spcAft>
        <a:defRPr sz="3300">
          <a:solidFill>
            <a:schemeClr val="tx1"/>
          </a:solidFill>
          <a:latin typeface="+mj-lt"/>
          <a:ea typeface="+mj-ea"/>
          <a:cs typeface="+mj-cs"/>
          <a:sym typeface="Browallia New" pitchFamily="34" charset="-34"/>
        </a:defRPr>
      </a:lvl1pPr>
      <a:lvl2pPr marL="684530" indent="-684530" algn="l" rtl="0" eaLnBrk="0" fontAlgn="base" hangingPunct="0">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2pPr>
      <a:lvl3pPr marL="684530" indent="-684530" algn="l" rtl="0" eaLnBrk="0" fontAlgn="base" hangingPunct="0">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3pPr>
      <a:lvl4pPr marL="684530" indent="-684530" algn="l" rtl="0" eaLnBrk="0" fontAlgn="base" hangingPunct="0">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4pPr>
      <a:lvl5pPr marL="684530" indent="-684530" algn="l" rtl="0" eaLnBrk="0" fontAlgn="base" hangingPunct="0">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5pPr>
      <a:lvl6pPr marL="1028700" indent="-685800" algn="l" rtl="0" fontAlgn="base">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6pPr>
      <a:lvl7pPr marL="1371600" indent="-685800" algn="l" rtl="0" fontAlgn="base">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7pPr>
      <a:lvl8pPr marL="1714500" indent="-685800" algn="l" rtl="0" fontAlgn="base">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8pPr>
      <a:lvl9pPr marL="2057400" indent="-685800" algn="l" rtl="0" fontAlgn="base">
        <a:lnSpc>
          <a:spcPct val="90000"/>
        </a:lnSpc>
        <a:spcBef>
          <a:spcPct val="0"/>
        </a:spcBef>
        <a:spcAft>
          <a:spcPct val="0"/>
        </a:spcAft>
        <a:defRPr sz="3300">
          <a:solidFill>
            <a:schemeClr val="tx1"/>
          </a:solidFill>
          <a:latin typeface="Browallia New" pitchFamily="34" charset="-34"/>
          <a:ea typeface="微软雅黑" panose="020B0503020204020204" pitchFamily="34" charset="-122"/>
          <a:sym typeface="Browallia New" pitchFamily="34" charset="-34"/>
        </a:defRPr>
      </a:lvl9pPr>
    </p:titleStyle>
    <p:bodyStyle>
      <a:lvl1pPr marL="170180" indent="-170180" algn="l"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sym typeface="Calibri" panose="020F0502020204030204" pitchFamily="34" charset="0"/>
        </a:defRPr>
      </a:lvl1pPr>
      <a:lvl2pPr marL="513080" indent="-170180" algn="l" rtl="0" eaLnBrk="0" fontAlgn="base" hangingPunct="0">
        <a:lnSpc>
          <a:spcPct val="90000"/>
        </a:lnSpc>
        <a:spcBef>
          <a:spcPts val="375"/>
        </a:spcBef>
        <a:spcAft>
          <a:spcPct val="0"/>
        </a:spcAft>
        <a:buFont typeface="Arial" panose="020B0604020202020204" pitchFamily="34" charset="0"/>
        <a:buChar char="•"/>
        <a:defRPr sz="1800">
          <a:solidFill>
            <a:schemeClr val="tx1"/>
          </a:solidFill>
          <a:latin typeface="+mn-lt"/>
          <a:ea typeface="+mn-ea"/>
          <a:sym typeface="Calibri" panose="020F0502020204030204" pitchFamily="34" charset="0"/>
        </a:defRPr>
      </a:lvl2pPr>
      <a:lvl3pPr marL="855980" indent="-170180" algn="l"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sym typeface="Calibri" panose="020F0502020204030204" pitchFamily="34" charset="0"/>
        </a:defRPr>
      </a:lvl3pPr>
      <a:lvl4pPr marL="1198880" indent="-170180"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1541780" indent="-170180" algn="l" rtl="0" eaLnBrk="0" fontAlgn="base" hangingPunct="0">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18859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2288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25717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2914650" indent="-171450" algn="l" rtl="0" fontAlgn="base">
        <a:lnSpc>
          <a:spcPct val="90000"/>
        </a:lnSpc>
        <a:spcBef>
          <a:spcPts val="375"/>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7/25/2023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8869029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5" Type="http://schemas.openxmlformats.org/officeDocument/2006/relationships/image" Target="../media/image2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tags" Target="../tags/tag20.xml"/><Relationship Id="rId5"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23.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image" Target="../media/image22.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26.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7.png"/><Relationship Id="rId5" Type="http://schemas.openxmlformats.org/officeDocument/2006/relationships/image" Target="../media/image22.png"/><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rgbClr val="0070C0"/>
        </a:solidFill>
        <a:effectLst/>
      </p:bgPr>
    </p:bg>
    <p:spTree>
      <p:nvGrpSpPr>
        <p:cNvPr id="1" name=""/>
        <p:cNvGrpSpPr/>
        <p:nvPr/>
      </p:nvGrpSpPr>
      <p:grpSpPr>
        <a:xfrm>
          <a:off x="0" y="0"/>
          <a:ext cx="0" cy="0"/>
          <a:chOff x="0" y="0"/>
          <a:chExt cx="0" cy="0"/>
        </a:xfrm>
      </p:grpSpPr>
      <p:sp>
        <p:nvSpPr>
          <p:cNvPr id="512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mn-lt"/>
              <a:ea typeface="+mn-ea"/>
              <a:cs typeface="+mn-ea"/>
              <a:sym typeface="+mn-lt"/>
            </a:endParaRPr>
          </a:p>
        </p:txBody>
      </p:sp>
      <p:sp>
        <p:nvSpPr>
          <p:cNvPr id="512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mn-lt"/>
              <a:ea typeface="+mn-ea"/>
              <a:cs typeface="+mn-ea"/>
              <a:sym typeface="+mn-lt"/>
            </a:endParaRPr>
          </a:p>
        </p:txBody>
      </p:sp>
      <p:sp>
        <p:nvSpPr>
          <p:cNvPr id="5125"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zh-CN" altLang="en-US" sz="3800" b="1" dirty="0">
                <a:solidFill>
                  <a:srgbClr val="FFFFFF"/>
                </a:solidFill>
                <a:latin typeface="+mn-lt"/>
                <a:ea typeface="+mn-ea"/>
                <a:cs typeface="+mn-ea"/>
                <a:sym typeface="+mn-lt"/>
              </a:rPr>
              <a:t>第一部分</a:t>
            </a:r>
          </a:p>
        </p:txBody>
      </p:sp>
      <p:sp>
        <p:nvSpPr>
          <p:cNvPr id="21" name="TextBox 23"/>
          <p:cNvSpPr txBox="1"/>
          <p:nvPr/>
        </p:nvSpPr>
        <p:spPr>
          <a:xfrm>
            <a:off x="3773159" y="1826933"/>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22" name="TextBox 24"/>
          <p:cNvSpPr txBox="1"/>
          <p:nvPr/>
        </p:nvSpPr>
        <p:spPr>
          <a:xfrm>
            <a:off x="3773159" y="2154348"/>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23" name="TextBox 25"/>
          <p:cNvSpPr txBox="1"/>
          <p:nvPr/>
        </p:nvSpPr>
        <p:spPr>
          <a:xfrm>
            <a:off x="3773160" y="2504490"/>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25" name="TextBox 4"/>
          <p:cNvSpPr txBox="1"/>
          <p:nvPr/>
        </p:nvSpPr>
        <p:spPr>
          <a:xfrm>
            <a:off x="3773170" y="1247140"/>
            <a:ext cx="3600986" cy="530915"/>
          </a:xfrm>
          <a:prstGeom prst="rect">
            <a:avLst/>
          </a:prstGeom>
          <a:noFill/>
        </p:spPr>
        <p:txBody>
          <a:bodyPr wrap="none" lIns="68580" tIns="34290" rIns="68580" bIns="34290" rtlCol="0">
            <a:spAutoFit/>
          </a:bodyPr>
          <a:lstStyle/>
          <a:p>
            <a:r>
              <a:rPr lang="zh-CN" altLang="en-US" sz="3000" dirty="0">
                <a:solidFill>
                  <a:srgbClr val="0070C0"/>
                </a:solidFill>
                <a:cs typeface="+mn-ea"/>
                <a:sym typeface="+mn-lt"/>
              </a:rPr>
              <a:t>模型方法与思路展示</a:t>
            </a:r>
          </a:p>
        </p:txBody>
      </p:sp>
      <p:sp>
        <p:nvSpPr>
          <p:cNvPr id="30" name="矩形 29"/>
          <p:cNvSpPr/>
          <p:nvPr>
            <p:custDataLst>
              <p:tags r:id="rId1"/>
            </p:custDataLst>
          </p:nvPr>
        </p:nvSpPr>
        <p:spPr>
          <a:xfrm>
            <a:off x="3825914" y="2931791"/>
            <a:ext cx="5319000" cy="2004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solidFill>
                <a:prstClr val="white"/>
              </a:solidFill>
              <a:cs typeface="+mn-ea"/>
              <a:sym typeface="+mn-lt"/>
            </a:endParaRPr>
          </a:p>
        </p:txBody>
      </p:sp>
    </p:spTree>
  </p:cSld>
  <p:clrMapOvr>
    <a:masterClrMapping/>
  </p:clrMapOvr>
  <p:transition spd="med">
    <p:fade/>
    <p:sndAc>
      <p:stSnd>
        <p:snd r:embed="rId4" name="hamme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902807"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结果展示</a:t>
            </a:r>
          </a:p>
        </p:txBody>
      </p:sp>
      <p:sp>
        <p:nvSpPr>
          <p:cNvPr id="3" name="文本框 2">
            <a:extLst>
              <a:ext uri="{FF2B5EF4-FFF2-40B4-BE49-F238E27FC236}">
                <a16:creationId xmlns:a16="http://schemas.microsoft.com/office/drawing/2014/main" id="{6AC9E607-1A2B-68DA-3DCB-C12DCECE45D7}"/>
              </a:ext>
            </a:extLst>
          </p:cNvPr>
          <p:cNvSpPr txBox="1"/>
          <p:nvPr/>
        </p:nvSpPr>
        <p:spPr>
          <a:xfrm>
            <a:off x="613418" y="1260413"/>
            <a:ext cx="3312368" cy="369332"/>
          </a:xfrm>
          <a:prstGeom prst="rect">
            <a:avLst/>
          </a:prstGeom>
          <a:noFill/>
        </p:spPr>
        <p:txBody>
          <a:bodyPr wrap="square" rtlCol="0">
            <a:spAutoFit/>
          </a:bodyPr>
          <a:lstStyle/>
          <a:p>
            <a:r>
              <a:rPr lang="en-US" altLang="zh-CN" dirty="0"/>
              <a:t>MADDPG</a:t>
            </a:r>
            <a:r>
              <a:rPr lang="zh-CN" altLang="en-US" dirty="0"/>
              <a:t>版本效果 </a:t>
            </a:r>
            <a:r>
              <a:rPr lang="en-US" altLang="zh-CN" dirty="0"/>
              <a:t>(k=1</a:t>
            </a:r>
            <a:r>
              <a:rPr lang="zh-CN" altLang="en-US" dirty="0"/>
              <a:t>）</a:t>
            </a:r>
          </a:p>
        </p:txBody>
      </p:sp>
      <p:sp>
        <p:nvSpPr>
          <p:cNvPr id="7" name="文本框 6">
            <a:extLst>
              <a:ext uri="{FF2B5EF4-FFF2-40B4-BE49-F238E27FC236}">
                <a16:creationId xmlns:a16="http://schemas.microsoft.com/office/drawing/2014/main" id="{8DAF1F2C-BAFA-1B56-EE03-20F94EC40789}"/>
              </a:ext>
            </a:extLst>
          </p:cNvPr>
          <p:cNvSpPr txBox="1"/>
          <p:nvPr/>
        </p:nvSpPr>
        <p:spPr>
          <a:xfrm>
            <a:off x="4463369" y="1274703"/>
            <a:ext cx="4572000" cy="369332"/>
          </a:xfrm>
          <a:prstGeom prst="rect">
            <a:avLst/>
          </a:prstGeom>
          <a:noFill/>
        </p:spPr>
        <p:txBody>
          <a:bodyPr wrap="square">
            <a:spAutoFit/>
          </a:bodyPr>
          <a:lstStyle/>
          <a:p>
            <a:r>
              <a:rPr lang="en-US" altLang="zh-CN" dirty="0"/>
              <a:t>long</a:t>
            </a:r>
            <a:r>
              <a:rPr lang="zh-CN" altLang="en-US" dirty="0"/>
              <a:t>版本</a:t>
            </a:r>
            <a:r>
              <a:rPr lang="en-US" altLang="zh-CN" dirty="0"/>
              <a:t>(k=1)</a:t>
            </a:r>
            <a:endParaRPr lang="zh-CN" altLang="en-US" dirty="0"/>
          </a:p>
        </p:txBody>
      </p:sp>
      <p:pic>
        <p:nvPicPr>
          <p:cNvPr id="12" name="图片 11">
            <a:extLst>
              <a:ext uri="{FF2B5EF4-FFF2-40B4-BE49-F238E27FC236}">
                <a16:creationId xmlns:a16="http://schemas.microsoft.com/office/drawing/2014/main" id="{A4B4C3D8-E567-D440-3C1E-A77910C1FD49}"/>
              </a:ext>
            </a:extLst>
          </p:cNvPr>
          <p:cNvPicPr>
            <a:picLocks noChangeAspect="1"/>
          </p:cNvPicPr>
          <p:nvPr/>
        </p:nvPicPr>
        <p:blipFill>
          <a:blip r:embed="rId4"/>
          <a:stretch>
            <a:fillRect/>
          </a:stretch>
        </p:blipFill>
        <p:spPr>
          <a:xfrm>
            <a:off x="4227729" y="1716948"/>
            <a:ext cx="3634249" cy="2725687"/>
          </a:xfrm>
          <a:prstGeom prst="rect">
            <a:avLst/>
          </a:prstGeom>
        </p:spPr>
      </p:pic>
      <p:pic>
        <p:nvPicPr>
          <p:cNvPr id="6" name="图片 5">
            <a:extLst>
              <a:ext uri="{FF2B5EF4-FFF2-40B4-BE49-F238E27FC236}">
                <a16:creationId xmlns:a16="http://schemas.microsoft.com/office/drawing/2014/main" id="{3AB1764F-EC1E-F69C-737C-43645C36A7AB}"/>
              </a:ext>
            </a:extLst>
          </p:cNvPr>
          <p:cNvPicPr>
            <a:picLocks noChangeAspect="1"/>
          </p:cNvPicPr>
          <p:nvPr/>
        </p:nvPicPr>
        <p:blipFill>
          <a:blip r:embed="rId5"/>
          <a:stretch>
            <a:fillRect/>
          </a:stretch>
        </p:blipFill>
        <p:spPr>
          <a:xfrm>
            <a:off x="179512" y="1644035"/>
            <a:ext cx="3746274" cy="2809706"/>
          </a:xfrm>
          <a:prstGeom prst="rect">
            <a:avLst/>
          </a:prstGeom>
        </p:spPr>
      </p:pic>
      <p:pic>
        <p:nvPicPr>
          <p:cNvPr id="4" name="Picture 45" descr="logo2">
            <a:extLst>
              <a:ext uri="{FF2B5EF4-FFF2-40B4-BE49-F238E27FC236}">
                <a16:creationId xmlns:a16="http://schemas.microsoft.com/office/drawing/2014/main" id="{87CB1814-B88A-3CED-583E-6030DB5C65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97064"/>
      </p:ext>
    </p:extLst>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902807"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结果展示</a:t>
            </a:r>
          </a:p>
        </p:txBody>
      </p:sp>
      <p:sp>
        <p:nvSpPr>
          <p:cNvPr id="3" name="文本框 2">
            <a:extLst>
              <a:ext uri="{FF2B5EF4-FFF2-40B4-BE49-F238E27FC236}">
                <a16:creationId xmlns:a16="http://schemas.microsoft.com/office/drawing/2014/main" id="{6AC9E607-1A2B-68DA-3DCB-C12DCECE45D7}"/>
              </a:ext>
            </a:extLst>
          </p:cNvPr>
          <p:cNvSpPr txBox="1"/>
          <p:nvPr/>
        </p:nvSpPr>
        <p:spPr>
          <a:xfrm>
            <a:off x="323528" y="915566"/>
            <a:ext cx="3312368" cy="369332"/>
          </a:xfrm>
          <a:prstGeom prst="rect">
            <a:avLst/>
          </a:prstGeom>
          <a:noFill/>
        </p:spPr>
        <p:txBody>
          <a:bodyPr wrap="square" rtlCol="0">
            <a:spAutoFit/>
          </a:bodyPr>
          <a:lstStyle/>
          <a:p>
            <a:r>
              <a:rPr lang="en-US" altLang="zh-CN" dirty="0"/>
              <a:t>Short </a:t>
            </a:r>
            <a:r>
              <a:rPr lang="zh-CN" altLang="en-US" dirty="0"/>
              <a:t>版本效果 </a:t>
            </a:r>
            <a:r>
              <a:rPr lang="en-US" altLang="zh-CN" dirty="0"/>
              <a:t>(k=1</a:t>
            </a:r>
            <a:r>
              <a:rPr lang="zh-CN" altLang="en-US" dirty="0"/>
              <a:t>）</a:t>
            </a:r>
          </a:p>
        </p:txBody>
      </p:sp>
      <p:pic>
        <p:nvPicPr>
          <p:cNvPr id="6" name="图片 5">
            <a:extLst>
              <a:ext uri="{FF2B5EF4-FFF2-40B4-BE49-F238E27FC236}">
                <a16:creationId xmlns:a16="http://schemas.microsoft.com/office/drawing/2014/main" id="{F87AF0B2-9B74-086A-78FD-A724B0607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1347614"/>
            <a:ext cx="3648405" cy="2736304"/>
          </a:xfrm>
          <a:prstGeom prst="rect">
            <a:avLst/>
          </a:prstGeom>
        </p:spPr>
      </p:pic>
      <p:sp>
        <p:nvSpPr>
          <p:cNvPr id="4" name="文本框 3">
            <a:extLst>
              <a:ext uri="{FF2B5EF4-FFF2-40B4-BE49-F238E27FC236}">
                <a16:creationId xmlns:a16="http://schemas.microsoft.com/office/drawing/2014/main" id="{C9F08410-23AB-DCFD-E62A-EF97E6EFD635}"/>
              </a:ext>
            </a:extLst>
          </p:cNvPr>
          <p:cNvSpPr txBox="1"/>
          <p:nvPr/>
        </p:nvSpPr>
        <p:spPr>
          <a:xfrm>
            <a:off x="4139951" y="915566"/>
            <a:ext cx="3486271" cy="369332"/>
          </a:xfrm>
          <a:prstGeom prst="rect">
            <a:avLst/>
          </a:prstGeom>
          <a:noFill/>
        </p:spPr>
        <p:txBody>
          <a:bodyPr wrap="square" rtlCol="0">
            <a:spAutoFit/>
          </a:bodyPr>
          <a:lstStyle/>
          <a:p>
            <a:r>
              <a:rPr lang="en-US" altLang="zh-CN" dirty="0"/>
              <a:t>Short</a:t>
            </a:r>
            <a:r>
              <a:rPr lang="zh-CN" altLang="en-US" dirty="0"/>
              <a:t>版本收敛效果（</a:t>
            </a:r>
            <a:r>
              <a:rPr lang="en-US" altLang="zh-CN" dirty="0"/>
              <a:t>k=2</a:t>
            </a:r>
            <a:r>
              <a:rPr lang="zh-CN" altLang="en-US" dirty="0"/>
              <a:t>）</a:t>
            </a:r>
          </a:p>
        </p:txBody>
      </p:sp>
      <p:pic>
        <p:nvPicPr>
          <p:cNvPr id="7" name="图片 6">
            <a:extLst>
              <a:ext uri="{FF2B5EF4-FFF2-40B4-BE49-F238E27FC236}">
                <a16:creationId xmlns:a16="http://schemas.microsoft.com/office/drawing/2014/main" id="{0956CB8E-E9B9-E05D-1601-FB441E6D2223}"/>
              </a:ext>
            </a:extLst>
          </p:cNvPr>
          <p:cNvPicPr>
            <a:picLocks noChangeAspect="1"/>
          </p:cNvPicPr>
          <p:nvPr/>
        </p:nvPicPr>
        <p:blipFill>
          <a:blip r:embed="rId5"/>
          <a:stretch>
            <a:fillRect/>
          </a:stretch>
        </p:blipFill>
        <p:spPr>
          <a:xfrm>
            <a:off x="4076273" y="1371442"/>
            <a:ext cx="3648406" cy="2736304"/>
          </a:xfrm>
          <a:prstGeom prst="rect">
            <a:avLst/>
          </a:prstGeom>
        </p:spPr>
      </p:pic>
      <p:pic>
        <p:nvPicPr>
          <p:cNvPr id="5" name="Picture 45" descr="logo2">
            <a:extLst>
              <a:ext uri="{FF2B5EF4-FFF2-40B4-BE49-F238E27FC236}">
                <a16:creationId xmlns:a16="http://schemas.microsoft.com/office/drawing/2014/main" id="{352A40C7-7079-14E4-6A3F-1E8D1EE081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40276"/>
      </p:ext>
    </p:extLst>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938394"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结果分析</a:t>
            </a:r>
          </a:p>
        </p:txBody>
      </p:sp>
      <p:sp>
        <p:nvSpPr>
          <p:cNvPr id="5" name="文本框 4">
            <a:extLst>
              <a:ext uri="{FF2B5EF4-FFF2-40B4-BE49-F238E27FC236}">
                <a16:creationId xmlns:a16="http://schemas.microsoft.com/office/drawing/2014/main" id="{CE754F20-D738-96B1-8641-0B688ABCC292}"/>
              </a:ext>
            </a:extLst>
          </p:cNvPr>
          <p:cNvSpPr txBox="1"/>
          <p:nvPr/>
        </p:nvSpPr>
        <p:spPr>
          <a:xfrm>
            <a:off x="412686" y="987574"/>
            <a:ext cx="7543690" cy="3693319"/>
          </a:xfrm>
          <a:prstGeom prst="rect">
            <a:avLst/>
          </a:prstGeom>
          <a:noFill/>
        </p:spPr>
        <p:txBody>
          <a:bodyPr wrap="square" rtlCol="0">
            <a:spAutoFit/>
          </a:bodyPr>
          <a:lstStyle/>
          <a:p>
            <a:pPr lvl="0" algn="just"/>
            <a:r>
              <a:rPr lang="zh-CN" altLang="en-US" sz="1800" kern="100" dirty="0">
                <a:effectLst/>
                <a:latin typeface="等线" panose="02010600030101010101" pitchFamily="2" charset="-122"/>
                <a:ea typeface="仿宋" panose="02010609060101010101" pitchFamily="49" charset="-122"/>
                <a:cs typeface="Times New Roman" panose="02020603050405020304" pitchFamily="18" charset="0"/>
              </a:rPr>
              <a:t>实验结果分析</a:t>
            </a:r>
            <a:endPar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上述实验表明，所有的改进方法都是可以收敛的，收敛速度上存在差距</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长期实验表示，当前环境的最终迭代结果应该是</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600~700</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之间。图像稳定在这一范围内可以认为模型已经达到稳定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从</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k=1</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以及</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k=2</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的两次</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short</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版本测试中看出，增加交流次数在当前环境下延缓了模型的收敛速度，但都能达到最终结果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当前测试环境是个相当简单的游戏模型。所有方法都能得到最优结果是可以理解的，改进方法中引入了许多额外的参数，在处理简单问题上，越复杂模型越是需要更多的迭代时间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在我们的改进方法中，</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short</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版本的</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critic</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函数的迭代速度和</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MADDPG</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方法最为接近，将中间量直接纳入</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critic</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中对于模型收敛没有帮助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p>
        </p:txBody>
      </p:sp>
      <p:pic>
        <p:nvPicPr>
          <p:cNvPr id="3" name="Picture 45" descr="logo2">
            <a:extLst>
              <a:ext uri="{FF2B5EF4-FFF2-40B4-BE49-F238E27FC236}">
                <a16:creationId xmlns:a16="http://schemas.microsoft.com/office/drawing/2014/main" id="{2523DF4B-EFED-56AD-8D3E-E115BFB9C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659757"/>
      </p:ext>
    </p:extLst>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7" name="文本框 6">
            <a:extLst>
              <a:ext uri="{FF2B5EF4-FFF2-40B4-BE49-F238E27FC236}">
                <a16:creationId xmlns:a16="http://schemas.microsoft.com/office/drawing/2014/main" id="{8DAF1F2C-BAFA-1B56-EE03-20F94EC40789}"/>
              </a:ext>
            </a:extLst>
          </p:cNvPr>
          <p:cNvSpPr txBox="1"/>
          <p:nvPr/>
        </p:nvSpPr>
        <p:spPr>
          <a:xfrm>
            <a:off x="460394" y="977822"/>
            <a:ext cx="4572000" cy="369332"/>
          </a:xfrm>
          <a:prstGeom prst="rect">
            <a:avLst/>
          </a:prstGeom>
          <a:noFill/>
        </p:spPr>
        <p:txBody>
          <a:bodyPr wrap="square">
            <a:spAutoFit/>
          </a:bodyPr>
          <a:lstStyle/>
          <a:p>
            <a:r>
              <a:rPr lang="zh-CN" altLang="en-US" dirty="0"/>
              <a:t>首先是在区域占领模型中的测试</a:t>
            </a:r>
          </a:p>
        </p:txBody>
      </p:sp>
      <p:sp>
        <p:nvSpPr>
          <p:cNvPr id="28" name="文本框 27">
            <a:extLst>
              <a:ext uri="{FF2B5EF4-FFF2-40B4-BE49-F238E27FC236}">
                <a16:creationId xmlns:a16="http://schemas.microsoft.com/office/drawing/2014/main" id="{74D97111-5BB9-D964-E49E-34B87E16530D}"/>
              </a:ext>
            </a:extLst>
          </p:cNvPr>
          <p:cNvSpPr txBox="1"/>
          <p:nvPr/>
        </p:nvSpPr>
        <p:spPr>
          <a:xfrm>
            <a:off x="4504446" y="1275606"/>
            <a:ext cx="4104456" cy="923330"/>
          </a:xfrm>
          <a:prstGeom prst="rect">
            <a:avLst/>
          </a:prstGeom>
          <a:noFill/>
        </p:spPr>
        <p:txBody>
          <a:bodyPr wrap="square">
            <a:spAutoFit/>
          </a:bodyPr>
          <a:lstStyle/>
          <a:p>
            <a:r>
              <a:rPr lang="zh-CN" altLang="en-US" dirty="0"/>
              <a:t>测试环境如图所示，三个紫色小球需要分别占领三个黑色位置，小球互相之间不能碰撞</a:t>
            </a:r>
          </a:p>
        </p:txBody>
      </p:sp>
      <p:pic>
        <p:nvPicPr>
          <p:cNvPr id="3" name="图片 2">
            <a:extLst>
              <a:ext uri="{FF2B5EF4-FFF2-40B4-BE49-F238E27FC236}">
                <a16:creationId xmlns:a16="http://schemas.microsoft.com/office/drawing/2014/main" id="{82460A60-7FB0-3323-CC0D-5FD7B514A1FD}"/>
              </a:ext>
            </a:extLst>
          </p:cNvPr>
          <p:cNvPicPr>
            <a:picLocks noChangeAspect="1"/>
          </p:cNvPicPr>
          <p:nvPr/>
        </p:nvPicPr>
        <p:blipFill>
          <a:blip r:embed="rId4"/>
          <a:stretch>
            <a:fillRect/>
          </a:stretch>
        </p:blipFill>
        <p:spPr>
          <a:xfrm>
            <a:off x="535098" y="1488348"/>
            <a:ext cx="2692445" cy="2692445"/>
          </a:xfrm>
          <a:prstGeom prst="rect">
            <a:avLst/>
          </a:prstGeom>
        </p:spPr>
      </p:pic>
      <p:pic>
        <p:nvPicPr>
          <p:cNvPr id="4" name="Picture 45" descr="logo2">
            <a:extLst>
              <a:ext uri="{FF2B5EF4-FFF2-40B4-BE49-F238E27FC236}">
                <a16:creationId xmlns:a16="http://schemas.microsoft.com/office/drawing/2014/main" id="{8D7C3E97-F394-7649-4D38-7F6B9175A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410474"/>
      </p:ext>
    </p:extLst>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pic>
        <p:nvPicPr>
          <p:cNvPr id="4" name="图片 3">
            <a:extLst>
              <a:ext uri="{FF2B5EF4-FFF2-40B4-BE49-F238E27FC236}">
                <a16:creationId xmlns:a16="http://schemas.microsoft.com/office/drawing/2014/main" id="{20060711-9FAA-0F28-9C50-FC536F60D492}"/>
              </a:ext>
            </a:extLst>
          </p:cNvPr>
          <p:cNvPicPr>
            <a:picLocks noChangeAspect="1"/>
          </p:cNvPicPr>
          <p:nvPr/>
        </p:nvPicPr>
        <p:blipFill>
          <a:blip r:embed="rId4"/>
          <a:stretch>
            <a:fillRect/>
          </a:stretch>
        </p:blipFill>
        <p:spPr>
          <a:xfrm>
            <a:off x="323528" y="1167594"/>
            <a:ext cx="3744184" cy="2808312"/>
          </a:xfrm>
          <a:prstGeom prst="rect">
            <a:avLst/>
          </a:prstGeom>
        </p:spPr>
      </p:pic>
      <p:pic>
        <p:nvPicPr>
          <p:cNvPr id="5" name="图片 4">
            <a:extLst>
              <a:ext uri="{FF2B5EF4-FFF2-40B4-BE49-F238E27FC236}">
                <a16:creationId xmlns:a16="http://schemas.microsoft.com/office/drawing/2014/main" id="{BE932A29-F876-8485-85FD-0A71F9358F9C}"/>
              </a:ext>
            </a:extLst>
          </p:cNvPr>
          <p:cNvPicPr>
            <a:picLocks noChangeAspect="1"/>
          </p:cNvPicPr>
          <p:nvPr/>
        </p:nvPicPr>
        <p:blipFill>
          <a:blip r:embed="rId5"/>
          <a:stretch>
            <a:fillRect/>
          </a:stretch>
        </p:blipFill>
        <p:spPr>
          <a:xfrm>
            <a:off x="4585047" y="1167595"/>
            <a:ext cx="3743955" cy="2808311"/>
          </a:xfrm>
          <a:prstGeom prst="rect">
            <a:avLst/>
          </a:prstGeom>
        </p:spPr>
      </p:pic>
      <p:sp>
        <p:nvSpPr>
          <p:cNvPr id="6" name="文本框 5">
            <a:extLst>
              <a:ext uri="{FF2B5EF4-FFF2-40B4-BE49-F238E27FC236}">
                <a16:creationId xmlns:a16="http://schemas.microsoft.com/office/drawing/2014/main" id="{7A99392B-8AE5-1595-9BEE-E37904422712}"/>
              </a:ext>
            </a:extLst>
          </p:cNvPr>
          <p:cNvSpPr txBox="1"/>
          <p:nvPr/>
        </p:nvSpPr>
        <p:spPr>
          <a:xfrm>
            <a:off x="827584" y="3939902"/>
            <a:ext cx="3168352" cy="369332"/>
          </a:xfrm>
          <a:prstGeom prst="rect">
            <a:avLst/>
          </a:prstGeom>
          <a:noFill/>
        </p:spPr>
        <p:txBody>
          <a:bodyPr wrap="square" rtlCol="0">
            <a:spAutoFit/>
          </a:bodyPr>
          <a:lstStyle/>
          <a:p>
            <a:r>
              <a:rPr lang="en-US" altLang="zh-CN" dirty="0"/>
              <a:t>MADDPG</a:t>
            </a:r>
            <a:r>
              <a:rPr lang="zh-CN" altLang="en-US" dirty="0"/>
              <a:t>版本</a:t>
            </a:r>
          </a:p>
        </p:txBody>
      </p:sp>
      <p:sp>
        <p:nvSpPr>
          <p:cNvPr id="8" name="文本框 7">
            <a:extLst>
              <a:ext uri="{FF2B5EF4-FFF2-40B4-BE49-F238E27FC236}">
                <a16:creationId xmlns:a16="http://schemas.microsoft.com/office/drawing/2014/main" id="{97EAA84A-C125-7B4E-CFA1-BF8D396DC221}"/>
              </a:ext>
            </a:extLst>
          </p:cNvPr>
          <p:cNvSpPr txBox="1"/>
          <p:nvPr/>
        </p:nvSpPr>
        <p:spPr>
          <a:xfrm>
            <a:off x="4902153" y="3928006"/>
            <a:ext cx="3024336" cy="369332"/>
          </a:xfrm>
          <a:prstGeom prst="rect">
            <a:avLst/>
          </a:prstGeom>
          <a:noFill/>
        </p:spPr>
        <p:txBody>
          <a:bodyPr wrap="square" rtlCol="0">
            <a:spAutoFit/>
          </a:bodyPr>
          <a:lstStyle/>
          <a:p>
            <a:r>
              <a:rPr lang="en-US" altLang="zh-CN" dirty="0"/>
              <a:t>Short</a:t>
            </a:r>
            <a:r>
              <a:rPr lang="zh-CN" altLang="en-US" dirty="0"/>
              <a:t>（</a:t>
            </a:r>
            <a:r>
              <a:rPr lang="en-US" altLang="zh-CN" dirty="0"/>
              <a:t>k=1</a:t>
            </a:r>
            <a:r>
              <a:rPr lang="zh-CN" altLang="en-US" dirty="0"/>
              <a:t>）</a:t>
            </a:r>
          </a:p>
        </p:txBody>
      </p:sp>
      <p:sp>
        <p:nvSpPr>
          <p:cNvPr id="3" name="文本框 2">
            <a:extLst>
              <a:ext uri="{FF2B5EF4-FFF2-40B4-BE49-F238E27FC236}">
                <a16:creationId xmlns:a16="http://schemas.microsoft.com/office/drawing/2014/main" id="{B6B83ACA-C642-7AB5-BACA-B42B4D9284DE}"/>
              </a:ext>
            </a:extLst>
          </p:cNvPr>
          <p:cNvSpPr txBox="1"/>
          <p:nvPr/>
        </p:nvSpPr>
        <p:spPr>
          <a:xfrm>
            <a:off x="467544" y="915566"/>
            <a:ext cx="4091410" cy="369332"/>
          </a:xfrm>
          <a:prstGeom prst="rect">
            <a:avLst/>
          </a:prstGeom>
          <a:noFill/>
        </p:spPr>
        <p:txBody>
          <a:bodyPr wrap="square" rtlCol="0">
            <a:spAutoFit/>
          </a:bodyPr>
          <a:lstStyle/>
          <a:p>
            <a:r>
              <a:rPr lang="zh-CN" altLang="en-US" dirty="0"/>
              <a:t>两个小球合作，一个小球随机运动时</a:t>
            </a:r>
          </a:p>
        </p:txBody>
      </p:sp>
      <p:pic>
        <p:nvPicPr>
          <p:cNvPr id="7" name="Picture 45" descr="logo2">
            <a:extLst>
              <a:ext uri="{FF2B5EF4-FFF2-40B4-BE49-F238E27FC236}">
                <a16:creationId xmlns:a16="http://schemas.microsoft.com/office/drawing/2014/main" id="{118DCC86-5B78-FC68-8B9A-2A3E178EC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400737"/>
      </p:ext>
    </p:extLst>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3" name="文本框 2">
            <a:extLst>
              <a:ext uri="{FF2B5EF4-FFF2-40B4-BE49-F238E27FC236}">
                <a16:creationId xmlns:a16="http://schemas.microsoft.com/office/drawing/2014/main" id="{B6B83ACA-C642-7AB5-BACA-B42B4D9284DE}"/>
              </a:ext>
            </a:extLst>
          </p:cNvPr>
          <p:cNvSpPr txBox="1"/>
          <p:nvPr/>
        </p:nvSpPr>
        <p:spPr>
          <a:xfrm>
            <a:off x="467544" y="915566"/>
            <a:ext cx="4091410" cy="369332"/>
          </a:xfrm>
          <a:prstGeom prst="rect">
            <a:avLst/>
          </a:prstGeom>
          <a:noFill/>
        </p:spPr>
        <p:txBody>
          <a:bodyPr wrap="square" rtlCol="0">
            <a:spAutoFit/>
          </a:bodyPr>
          <a:lstStyle/>
          <a:p>
            <a:r>
              <a:rPr lang="zh-CN" altLang="en-US" dirty="0"/>
              <a:t>上述实验图像中难以观察到差距</a:t>
            </a:r>
          </a:p>
        </p:txBody>
      </p:sp>
      <p:sp>
        <p:nvSpPr>
          <p:cNvPr id="12" name="文本框 11">
            <a:extLst>
              <a:ext uri="{FF2B5EF4-FFF2-40B4-BE49-F238E27FC236}">
                <a16:creationId xmlns:a16="http://schemas.microsoft.com/office/drawing/2014/main" id="{9574D55C-259C-783E-5D5C-410EDF19837A}"/>
              </a:ext>
            </a:extLst>
          </p:cNvPr>
          <p:cNvSpPr txBox="1"/>
          <p:nvPr/>
        </p:nvSpPr>
        <p:spPr>
          <a:xfrm>
            <a:off x="5220072" y="1362353"/>
            <a:ext cx="3600400"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从具体的数据比较中可以看出，新的方法</a:t>
            </a:r>
            <a:r>
              <a:rPr lang="en-US" altLang="zh-CN" dirty="0"/>
              <a:t>reward</a:t>
            </a:r>
            <a:r>
              <a:rPr lang="zh-CN" altLang="en-US" dirty="0"/>
              <a:t>普遍高于</a:t>
            </a:r>
            <a:r>
              <a:rPr lang="en-US" altLang="zh-CN" dirty="0"/>
              <a:t>MADDPG</a:t>
            </a:r>
            <a:r>
              <a:rPr lang="zh-CN" altLang="en-US" dirty="0"/>
              <a:t>的方法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对于两个实验结果的差别，我们分析是因为第二个实验更加考验模型的协作程度，所以提升了</a:t>
            </a:r>
            <a:r>
              <a:rPr lang="en-US" altLang="zh-CN" dirty="0"/>
              <a:t>agents</a:t>
            </a:r>
            <a:r>
              <a:rPr lang="zh-CN" altLang="en-US" dirty="0"/>
              <a:t>互信息的方法更具有优势</a:t>
            </a:r>
          </a:p>
        </p:txBody>
      </p:sp>
      <p:pic>
        <p:nvPicPr>
          <p:cNvPr id="13" name="Picture 45" descr="logo2">
            <a:extLst>
              <a:ext uri="{FF2B5EF4-FFF2-40B4-BE49-F238E27FC236}">
                <a16:creationId xmlns:a16="http://schemas.microsoft.com/office/drawing/2014/main" id="{6491375B-6333-A705-64BE-8D5F3B22B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404951DC-6D13-CCC7-18B6-7562B4565675}"/>
              </a:ext>
            </a:extLst>
          </p:cNvPr>
          <p:cNvPicPr>
            <a:picLocks noChangeAspect="1"/>
          </p:cNvPicPr>
          <p:nvPr/>
        </p:nvPicPr>
        <p:blipFill>
          <a:blip r:embed="rId5"/>
          <a:stretch>
            <a:fillRect/>
          </a:stretch>
        </p:blipFill>
        <p:spPr>
          <a:xfrm>
            <a:off x="179512" y="1263807"/>
            <a:ext cx="2021436" cy="3641752"/>
          </a:xfrm>
          <a:prstGeom prst="rect">
            <a:avLst/>
          </a:prstGeom>
        </p:spPr>
      </p:pic>
      <p:pic>
        <p:nvPicPr>
          <p:cNvPr id="7" name="图片 6">
            <a:extLst>
              <a:ext uri="{FF2B5EF4-FFF2-40B4-BE49-F238E27FC236}">
                <a16:creationId xmlns:a16="http://schemas.microsoft.com/office/drawing/2014/main" id="{19D7F1FD-5A78-1EFB-5001-61AA3EE9104E}"/>
              </a:ext>
            </a:extLst>
          </p:cNvPr>
          <p:cNvPicPr>
            <a:picLocks noChangeAspect="1"/>
          </p:cNvPicPr>
          <p:nvPr/>
        </p:nvPicPr>
        <p:blipFill>
          <a:blip r:embed="rId6"/>
          <a:stretch>
            <a:fillRect/>
          </a:stretch>
        </p:blipFill>
        <p:spPr>
          <a:xfrm>
            <a:off x="2660004" y="1284898"/>
            <a:ext cx="2068814" cy="3641752"/>
          </a:xfrm>
          <a:prstGeom prst="rect">
            <a:avLst/>
          </a:prstGeom>
        </p:spPr>
      </p:pic>
    </p:spTree>
    <p:extLst>
      <p:ext uri="{BB962C8B-B14F-4D97-AF65-F5344CB8AC3E}">
        <p14:creationId xmlns:p14="http://schemas.microsoft.com/office/powerpoint/2010/main" val="4068584935"/>
      </p:ext>
    </p:extLst>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6" name="文本框 5">
            <a:extLst>
              <a:ext uri="{FF2B5EF4-FFF2-40B4-BE49-F238E27FC236}">
                <a16:creationId xmlns:a16="http://schemas.microsoft.com/office/drawing/2014/main" id="{7A99392B-8AE5-1595-9BEE-E37904422712}"/>
              </a:ext>
            </a:extLst>
          </p:cNvPr>
          <p:cNvSpPr txBox="1"/>
          <p:nvPr/>
        </p:nvSpPr>
        <p:spPr>
          <a:xfrm>
            <a:off x="827584" y="3939902"/>
            <a:ext cx="3168352" cy="369332"/>
          </a:xfrm>
          <a:prstGeom prst="rect">
            <a:avLst/>
          </a:prstGeom>
          <a:noFill/>
        </p:spPr>
        <p:txBody>
          <a:bodyPr wrap="square" rtlCol="0">
            <a:spAutoFit/>
          </a:bodyPr>
          <a:lstStyle/>
          <a:p>
            <a:r>
              <a:rPr lang="en-US" altLang="zh-CN" dirty="0"/>
              <a:t>MADDPG</a:t>
            </a:r>
            <a:r>
              <a:rPr lang="zh-CN" altLang="en-US" dirty="0"/>
              <a:t>版本</a:t>
            </a:r>
          </a:p>
        </p:txBody>
      </p:sp>
      <p:sp>
        <p:nvSpPr>
          <p:cNvPr id="8" name="文本框 7">
            <a:extLst>
              <a:ext uri="{FF2B5EF4-FFF2-40B4-BE49-F238E27FC236}">
                <a16:creationId xmlns:a16="http://schemas.microsoft.com/office/drawing/2014/main" id="{97EAA84A-C125-7B4E-CFA1-BF8D396DC221}"/>
              </a:ext>
            </a:extLst>
          </p:cNvPr>
          <p:cNvSpPr txBox="1"/>
          <p:nvPr/>
        </p:nvSpPr>
        <p:spPr>
          <a:xfrm>
            <a:off x="4902153" y="3928006"/>
            <a:ext cx="3024336" cy="369332"/>
          </a:xfrm>
          <a:prstGeom prst="rect">
            <a:avLst/>
          </a:prstGeom>
          <a:noFill/>
        </p:spPr>
        <p:txBody>
          <a:bodyPr wrap="square" rtlCol="0">
            <a:spAutoFit/>
          </a:bodyPr>
          <a:lstStyle/>
          <a:p>
            <a:r>
              <a:rPr lang="en-US" altLang="zh-CN" dirty="0"/>
              <a:t>Short</a:t>
            </a:r>
            <a:r>
              <a:rPr lang="zh-CN" altLang="en-US" dirty="0"/>
              <a:t>（</a:t>
            </a:r>
            <a:r>
              <a:rPr lang="en-US" altLang="zh-CN" dirty="0"/>
              <a:t>k=1</a:t>
            </a:r>
            <a:r>
              <a:rPr lang="zh-CN" altLang="en-US" dirty="0"/>
              <a:t>）</a:t>
            </a:r>
          </a:p>
        </p:txBody>
      </p:sp>
      <p:sp>
        <p:nvSpPr>
          <p:cNvPr id="3" name="文本框 2">
            <a:extLst>
              <a:ext uri="{FF2B5EF4-FFF2-40B4-BE49-F238E27FC236}">
                <a16:creationId xmlns:a16="http://schemas.microsoft.com/office/drawing/2014/main" id="{B6B83ACA-C642-7AB5-BACA-B42B4D9284DE}"/>
              </a:ext>
            </a:extLst>
          </p:cNvPr>
          <p:cNvSpPr txBox="1"/>
          <p:nvPr/>
        </p:nvSpPr>
        <p:spPr>
          <a:xfrm>
            <a:off x="467544" y="915566"/>
            <a:ext cx="4091410" cy="369332"/>
          </a:xfrm>
          <a:prstGeom prst="rect">
            <a:avLst/>
          </a:prstGeom>
          <a:noFill/>
        </p:spPr>
        <p:txBody>
          <a:bodyPr wrap="square" rtlCol="0">
            <a:spAutoFit/>
          </a:bodyPr>
          <a:lstStyle/>
          <a:p>
            <a:r>
              <a:rPr lang="zh-CN" altLang="en-US" dirty="0"/>
              <a:t>三个小球合作占领</a:t>
            </a:r>
          </a:p>
        </p:txBody>
      </p:sp>
      <p:pic>
        <p:nvPicPr>
          <p:cNvPr id="7" name="Picture 45" descr="logo2">
            <a:extLst>
              <a:ext uri="{FF2B5EF4-FFF2-40B4-BE49-F238E27FC236}">
                <a16:creationId xmlns:a16="http://schemas.microsoft.com/office/drawing/2014/main" id="{118DCC86-5B78-FC68-8B9A-2A3E178EC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5BC10BE3-6AEB-2AF3-2D53-529123D039BC}"/>
              </a:ext>
            </a:extLst>
          </p:cNvPr>
          <p:cNvPicPr>
            <a:picLocks noChangeAspect="1"/>
          </p:cNvPicPr>
          <p:nvPr/>
        </p:nvPicPr>
        <p:blipFill>
          <a:blip r:embed="rId5"/>
          <a:stretch>
            <a:fillRect/>
          </a:stretch>
        </p:blipFill>
        <p:spPr>
          <a:xfrm>
            <a:off x="251520" y="1284734"/>
            <a:ext cx="3432043" cy="2574032"/>
          </a:xfrm>
          <a:prstGeom prst="rect">
            <a:avLst/>
          </a:prstGeom>
        </p:spPr>
      </p:pic>
      <p:pic>
        <p:nvPicPr>
          <p:cNvPr id="10" name="图片 9">
            <a:extLst>
              <a:ext uri="{FF2B5EF4-FFF2-40B4-BE49-F238E27FC236}">
                <a16:creationId xmlns:a16="http://schemas.microsoft.com/office/drawing/2014/main" id="{DA092A4A-F48C-2B40-DF3D-EF711BD6A932}"/>
              </a:ext>
            </a:extLst>
          </p:cNvPr>
          <p:cNvPicPr>
            <a:picLocks noChangeAspect="1"/>
          </p:cNvPicPr>
          <p:nvPr/>
        </p:nvPicPr>
        <p:blipFill>
          <a:blip r:embed="rId6"/>
          <a:stretch>
            <a:fillRect/>
          </a:stretch>
        </p:blipFill>
        <p:spPr>
          <a:xfrm>
            <a:off x="3899587" y="1241480"/>
            <a:ext cx="3624064" cy="2718048"/>
          </a:xfrm>
          <a:prstGeom prst="rect">
            <a:avLst/>
          </a:prstGeom>
        </p:spPr>
      </p:pic>
    </p:spTree>
    <p:extLst>
      <p:ext uri="{BB962C8B-B14F-4D97-AF65-F5344CB8AC3E}">
        <p14:creationId xmlns:p14="http://schemas.microsoft.com/office/powerpoint/2010/main" val="2569934558"/>
      </p:ext>
    </p:extLst>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pic>
        <p:nvPicPr>
          <p:cNvPr id="7" name="Picture 45" descr="logo2">
            <a:extLst>
              <a:ext uri="{FF2B5EF4-FFF2-40B4-BE49-F238E27FC236}">
                <a16:creationId xmlns:a16="http://schemas.microsoft.com/office/drawing/2014/main" id="{118DCC86-5B78-FC68-8B9A-2A3E178EC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BF03A1E-8619-C8D2-CED0-B8DE65486204}"/>
              </a:ext>
            </a:extLst>
          </p:cNvPr>
          <p:cNvSpPr txBox="1"/>
          <p:nvPr/>
        </p:nvSpPr>
        <p:spPr>
          <a:xfrm>
            <a:off x="467544" y="1059582"/>
            <a:ext cx="4104456"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这个实验场景中，模型很容易收敛到一个较好的状态，但难以得到进一步提升。这个问题在</a:t>
            </a:r>
            <a:r>
              <a:rPr lang="en-US" altLang="zh-CN" dirty="0"/>
              <a:t>MADDPG</a:t>
            </a:r>
            <a:r>
              <a:rPr lang="zh-CN" altLang="en-US" dirty="0"/>
              <a:t>模型和修改后模型都有体现。</a:t>
            </a:r>
            <a:endParaRPr lang="en-US" altLang="zh-CN" dirty="0"/>
          </a:p>
          <a:p>
            <a:pPr marL="285750" indent="-285750">
              <a:buFont typeface="Arial" panose="020B0604020202020204" pitchFamily="34" charset="0"/>
              <a:buChar char="•"/>
            </a:pPr>
            <a:r>
              <a:rPr lang="zh-CN" altLang="en-US" dirty="0"/>
              <a:t>但后期数据中也能观察到我们的模型也有稍微的领先</a:t>
            </a:r>
          </a:p>
        </p:txBody>
      </p:sp>
      <p:pic>
        <p:nvPicPr>
          <p:cNvPr id="10" name="图片 9">
            <a:extLst>
              <a:ext uri="{FF2B5EF4-FFF2-40B4-BE49-F238E27FC236}">
                <a16:creationId xmlns:a16="http://schemas.microsoft.com/office/drawing/2014/main" id="{CCCBCA9E-24AA-E3DB-587D-507A693E8F78}"/>
              </a:ext>
            </a:extLst>
          </p:cNvPr>
          <p:cNvPicPr>
            <a:picLocks noChangeAspect="1"/>
          </p:cNvPicPr>
          <p:nvPr/>
        </p:nvPicPr>
        <p:blipFill>
          <a:blip r:embed="rId5"/>
          <a:stretch>
            <a:fillRect/>
          </a:stretch>
        </p:blipFill>
        <p:spPr>
          <a:xfrm>
            <a:off x="4975097" y="731838"/>
            <a:ext cx="1502405" cy="4083918"/>
          </a:xfrm>
          <a:prstGeom prst="rect">
            <a:avLst/>
          </a:prstGeom>
        </p:spPr>
      </p:pic>
    </p:spTree>
    <p:extLst>
      <p:ext uri="{BB962C8B-B14F-4D97-AF65-F5344CB8AC3E}">
        <p14:creationId xmlns:p14="http://schemas.microsoft.com/office/powerpoint/2010/main" val="1384281445"/>
      </p:ext>
    </p:extLst>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bwMode="auto">
      <p:bgPr>
        <a:solidFill>
          <a:srgbClr val="0070C0"/>
        </a:solidFill>
        <a:effectLst/>
      </p:bgPr>
    </p:bg>
    <p:spTree>
      <p:nvGrpSpPr>
        <p:cNvPr id="1" name=""/>
        <p:cNvGrpSpPr/>
        <p:nvPr/>
      </p:nvGrpSpPr>
      <p:grpSpPr>
        <a:xfrm>
          <a:off x="0" y="0"/>
          <a:ext cx="0" cy="0"/>
          <a:chOff x="0" y="0"/>
          <a:chExt cx="0" cy="0"/>
        </a:xfrm>
      </p:grpSpPr>
      <p:sp>
        <p:nvSpPr>
          <p:cNvPr id="512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mn-lt"/>
              <a:ea typeface="+mn-ea"/>
              <a:cs typeface="+mn-ea"/>
              <a:sym typeface="+mn-lt"/>
            </a:endParaRPr>
          </a:p>
        </p:txBody>
      </p:sp>
      <p:sp>
        <p:nvSpPr>
          <p:cNvPr id="512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a:solidFill>
                <a:srgbClr val="FFFFFF"/>
              </a:solidFill>
              <a:latin typeface="+mn-lt"/>
              <a:ea typeface="+mn-ea"/>
              <a:cs typeface="+mn-ea"/>
              <a:sym typeface="+mn-lt"/>
            </a:endParaRPr>
          </a:p>
        </p:txBody>
      </p:sp>
      <p:sp>
        <p:nvSpPr>
          <p:cNvPr id="5125"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zh-CN" altLang="en-US" sz="3800" b="1" dirty="0">
                <a:solidFill>
                  <a:srgbClr val="FFFFFF"/>
                </a:solidFill>
                <a:latin typeface="+mn-lt"/>
                <a:ea typeface="+mn-ea"/>
                <a:cs typeface="+mn-ea"/>
                <a:sym typeface="+mn-lt"/>
              </a:rPr>
              <a:t>第二部分</a:t>
            </a:r>
          </a:p>
        </p:txBody>
      </p:sp>
      <p:sp>
        <p:nvSpPr>
          <p:cNvPr id="12" name="TextBox 23"/>
          <p:cNvSpPr txBox="1"/>
          <p:nvPr/>
        </p:nvSpPr>
        <p:spPr>
          <a:xfrm>
            <a:off x="3773159" y="1826933"/>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13" name="TextBox 24"/>
          <p:cNvSpPr txBox="1"/>
          <p:nvPr/>
        </p:nvSpPr>
        <p:spPr>
          <a:xfrm>
            <a:off x="3773159" y="2154348"/>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14" name="TextBox 25"/>
          <p:cNvSpPr txBox="1"/>
          <p:nvPr/>
        </p:nvSpPr>
        <p:spPr>
          <a:xfrm>
            <a:off x="3773159" y="2504490"/>
            <a:ext cx="1492885" cy="297815"/>
          </a:xfrm>
          <a:prstGeom prst="rect">
            <a:avLst/>
          </a:prstGeom>
          <a:noFill/>
        </p:spPr>
        <p:txBody>
          <a:bodyPr wrap="none" lIns="68579" tIns="34289" rIns="68579" bIns="34289" rtlCol="0">
            <a:spAutoFit/>
          </a:bodyPr>
          <a:lstStyle/>
          <a:p>
            <a:pPr marL="213995" indent="-213995" algn="l">
              <a:buFont typeface="Wingdings" panose="05000000000000000000" pitchFamily="2" charset="2"/>
              <a:buChar char="p"/>
            </a:pPr>
            <a:r>
              <a:rPr lang="zh-CN" altLang="en-US" sz="1500" b="1" dirty="0">
                <a:solidFill>
                  <a:prstClr val="black">
                    <a:lumMod val="75000"/>
                    <a:lumOff val="25000"/>
                  </a:prstClr>
                </a:solidFill>
                <a:cs typeface="+mn-ea"/>
                <a:sym typeface="+mn-lt"/>
              </a:rPr>
              <a:t>单击此处输入</a:t>
            </a:r>
            <a:endParaRPr lang="en-US" altLang="zh-CN" sz="1500" dirty="0">
              <a:solidFill>
                <a:prstClr val="black">
                  <a:lumMod val="65000"/>
                  <a:lumOff val="35000"/>
                </a:prstClr>
              </a:solidFill>
              <a:cs typeface="+mn-ea"/>
              <a:sym typeface="+mn-lt"/>
            </a:endParaRPr>
          </a:p>
        </p:txBody>
      </p:sp>
      <p:sp>
        <p:nvSpPr>
          <p:cNvPr id="16" name="TextBox 4"/>
          <p:cNvSpPr txBox="1"/>
          <p:nvPr/>
        </p:nvSpPr>
        <p:spPr>
          <a:xfrm>
            <a:off x="3773170" y="1247140"/>
            <a:ext cx="1677382" cy="530915"/>
          </a:xfrm>
          <a:prstGeom prst="rect">
            <a:avLst/>
          </a:prstGeom>
          <a:noFill/>
        </p:spPr>
        <p:txBody>
          <a:bodyPr wrap="none" lIns="68580" tIns="34290" rIns="68580" bIns="34290" rtlCol="0">
            <a:spAutoFit/>
          </a:bodyPr>
          <a:lstStyle/>
          <a:p>
            <a:r>
              <a:rPr lang="zh-CN" altLang="en-US" sz="3000" dirty="0">
                <a:solidFill>
                  <a:srgbClr val="0070C0"/>
                </a:solidFill>
                <a:cs typeface="+mn-ea"/>
                <a:sym typeface="+mn-lt"/>
              </a:rPr>
              <a:t>论文解读</a:t>
            </a:r>
          </a:p>
        </p:txBody>
      </p:sp>
      <p:sp>
        <p:nvSpPr>
          <p:cNvPr id="30" name="矩形 29"/>
          <p:cNvSpPr/>
          <p:nvPr>
            <p:custDataLst>
              <p:tags r:id="rId1"/>
            </p:custDataLst>
          </p:nvPr>
        </p:nvSpPr>
        <p:spPr>
          <a:xfrm>
            <a:off x="3825914" y="2931791"/>
            <a:ext cx="5319000" cy="2004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solidFill>
                <a:prstClr val="white"/>
              </a:solidFill>
              <a:cs typeface="+mn-ea"/>
              <a:sym typeface="+mn-lt"/>
            </a:endParaRPr>
          </a:p>
        </p:txBody>
      </p:sp>
    </p:spTree>
  </p:cSld>
  <p:clrMapOvr>
    <a:masterClrMapping/>
  </p:clrMapOvr>
  <p:transition spd="med">
    <p:fade/>
    <p:sndAc>
      <p:stSnd>
        <p:snd r:embed="rId4" name="hamme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33" name="矩形 32"/>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34" name="矩形 33"/>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35" name="矩形 34"/>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36" name="矩形 35"/>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37" name="矩形 36"/>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0" name="矩形 9"/>
          <p:cNvSpPr/>
          <p:nvPr>
            <p:custDataLst>
              <p:tags r:id="rId1"/>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pic>
        <p:nvPicPr>
          <p:cNvPr id="2" name="图片 1">
            <a:extLst>
              <a:ext uri="{FF2B5EF4-FFF2-40B4-BE49-F238E27FC236}">
                <a16:creationId xmlns:a16="http://schemas.microsoft.com/office/drawing/2014/main" id="{875B805D-D69C-42E3-584B-6BAD68FE5D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686" y="213141"/>
            <a:ext cx="1512169" cy="393275"/>
          </a:xfrm>
          <a:prstGeom prst="rect">
            <a:avLst/>
          </a:prstGeom>
        </p:spPr>
      </p:pic>
      <p:pic>
        <p:nvPicPr>
          <p:cNvPr id="4" name="图片 3">
            <a:extLst>
              <a:ext uri="{FF2B5EF4-FFF2-40B4-BE49-F238E27FC236}">
                <a16:creationId xmlns:a16="http://schemas.microsoft.com/office/drawing/2014/main" id="{3D1D8D3C-F168-E218-F115-0A856F5CBD0D}"/>
              </a:ext>
            </a:extLst>
          </p:cNvPr>
          <p:cNvPicPr>
            <a:picLocks noChangeAspect="1"/>
          </p:cNvPicPr>
          <p:nvPr/>
        </p:nvPicPr>
        <p:blipFill>
          <a:blip r:embed="rId5"/>
          <a:stretch>
            <a:fillRect/>
          </a:stretch>
        </p:blipFill>
        <p:spPr>
          <a:xfrm>
            <a:off x="400890" y="771550"/>
            <a:ext cx="7483488" cy="2370025"/>
          </a:xfrm>
          <a:prstGeom prst="rect">
            <a:avLst/>
          </a:prstGeom>
        </p:spPr>
      </p:pic>
      <p:sp>
        <p:nvSpPr>
          <p:cNvPr id="5" name="文本框 4">
            <a:extLst>
              <a:ext uri="{FF2B5EF4-FFF2-40B4-BE49-F238E27FC236}">
                <a16:creationId xmlns:a16="http://schemas.microsoft.com/office/drawing/2014/main" id="{73EB097F-E736-67BD-9951-0B4DB30B7F82}"/>
              </a:ext>
            </a:extLst>
          </p:cNvPr>
          <p:cNvSpPr txBox="1"/>
          <p:nvPr/>
        </p:nvSpPr>
        <p:spPr>
          <a:xfrm>
            <a:off x="467544" y="3291830"/>
            <a:ext cx="3871282"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根据认知层次理论和战略博弈论，每个</a:t>
            </a:r>
            <a:r>
              <a:rPr lang="en-US" altLang="zh-CN" dirty="0"/>
              <a:t>agent</a:t>
            </a:r>
            <a:r>
              <a:rPr lang="zh-CN" altLang="en-US" dirty="0"/>
              <a:t>通过对其他智能体的可能行为预测做出决策。</a:t>
            </a:r>
            <a:r>
              <a:rPr lang="en-US" altLang="zh-CN" b="1" i="0" dirty="0">
                <a:effectLst/>
                <a:latin typeface="Lato-Bold"/>
              </a:rPr>
              <a:t>A Dynamic Level-k Model in Sequential Games</a:t>
            </a:r>
            <a:r>
              <a:rPr lang="en-US" altLang="zh-CN" dirty="0">
                <a:latin typeface="Lato" panose="020F0502020204030203" pitchFamily="34" charset="0"/>
              </a:rPr>
              <a:t>(2013)</a:t>
            </a:r>
            <a:endParaRPr lang="zh-CN" altLang="en-US" dirty="0"/>
          </a:p>
        </p:txBody>
      </p:sp>
      <p:sp>
        <p:nvSpPr>
          <p:cNvPr id="6" name="文本框 5">
            <a:extLst>
              <a:ext uri="{FF2B5EF4-FFF2-40B4-BE49-F238E27FC236}">
                <a16:creationId xmlns:a16="http://schemas.microsoft.com/office/drawing/2014/main" id="{D12B10BD-5310-FF1C-62DC-59C93CDD2898}"/>
              </a:ext>
            </a:extLst>
          </p:cNvPr>
          <p:cNvSpPr txBox="1"/>
          <p:nvPr/>
        </p:nvSpPr>
        <p:spPr>
          <a:xfrm>
            <a:off x="4615262" y="3256990"/>
            <a:ext cx="4032449" cy="151216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 </a:t>
            </a:r>
            <a:r>
              <a:rPr lang="en-US" altLang="zh-CN" dirty="0" err="1"/>
              <a:t>InfoPG</a:t>
            </a:r>
            <a:r>
              <a:rPr lang="en-US" altLang="zh-CN" dirty="0"/>
              <a:t> </a:t>
            </a:r>
            <a:r>
              <a:rPr lang="zh-CN" altLang="en-US" dirty="0"/>
              <a:t>中，我们让</a:t>
            </a:r>
            <a:r>
              <a:rPr lang="en-US" altLang="zh-CN" dirty="0"/>
              <a:t>agent</a:t>
            </a:r>
            <a:r>
              <a:rPr lang="zh-CN" altLang="en-US" dirty="0"/>
              <a:t>能够在 </a:t>
            </a:r>
            <a:r>
              <a:rPr lang="en-US" altLang="zh-CN" dirty="0"/>
              <a:t>k </a:t>
            </a:r>
            <a:r>
              <a:rPr lang="zh-CN" altLang="en-US" dirty="0"/>
              <a:t>个迭代推理步骤中与其潜在的猜测动作分布进行通信，并在 </a:t>
            </a:r>
            <a:r>
              <a:rPr lang="en-US" altLang="zh-CN" dirty="0"/>
              <a:t>k </a:t>
            </a:r>
            <a:r>
              <a:rPr lang="zh-CN" altLang="en-US" dirty="0"/>
              <a:t>级合理化他们的动作决策，以最好地响应他们的队友级别 </a:t>
            </a:r>
            <a:r>
              <a:rPr lang="en-US" altLang="zh-CN" dirty="0"/>
              <a:t>k-1 </a:t>
            </a:r>
            <a:r>
              <a:rPr lang="zh-CN" altLang="en-US" dirty="0"/>
              <a:t>动作。</a:t>
            </a:r>
          </a:p>
        </p:txBody>
      </p:sp>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902807"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模型展示</a:t>
            </a:r>
          </a:p>
        </p:txBody>
      </p:sp>
      <p:sp>
        <p:nvSpPr>
          <p:cNvPr id="3" name="文本框 2">
            <a:extLst>
              <a:ext uri="{FF2B5EF4-FFF2-40B4-BE49-F238E27FC236}">
                <a16:creationId xmlns:a16="http://schemas.microsoft.com/office/drawing/2014/main" id="{7B6B6016-ADFF-B8FE-A289-609262C35C66}"/>
              </a:ext>
            </a:extLst>
          </p:cNvPr>
          <p:cNvSpPr txBox="1"/>
          <p:nvPr/>
        </p:nvSpPr>
        <p:spPr>
          <a:xfrm>
            <a:off x="412686" y="987574"/>
            <a:ext cx="8152070" cy="369332"/>
          </a:xfrm>
          <a:prstGeom prst="rect">
            <a:avLst/>
          </a:prstGeom>
          <a:noFill/>
        </p:spPr>
        <p:txBody>
          <a:bodyPr wrap="square" rtlCol="0">
            <a:spAutoFit/>
          </a:bodyPr>
          <a:lstStyle/>
          <a:p>
            <a:r>
              <a:rPr lang="en-US" altLang="zh-CN" dirty="0"/>
              <a:t>MADDPG</a:t>
            </a:r>
            <a:r>
              <a:rPr lang="zh-CN" altLang="en-US" dirty="0"/>
              <a:t>模型回忆</a:t>
            </a:r>
          </a:p>
        </p:txBody>
      </p:sp>
      <p:pic>
        <p:nvPicPr>
          <p:cNvPr id="4" name="图片 3">
            <a:extLst>
              <a:ext uri="{FF2B5EF4-FFF2-40B4-BE49-F238E27FC236}">
                <a16:creationId xmlns:a16="http://schemas.microsoft.com/office/drawing/2014/main" id="{E1EAC3CE-35F3-3AE8-1680-343DF57C620E}"/>
              </a:ext>
            </a:extLst>
          </p:cNvPr>
          <p:cNvPicPr>
            <a:picLocks noChangeAspect="1"/>
          </p:cNvPicPr>
          <p:nvPr/>
        </p:nvPicPr>
        <p:blipFill>
          <a:blip r:embed="rId4"/>
          <a:stretch>
            <a:fillRect/>
          </a:stretch>
        </p:blipFill>
        <p:spPr>
          <a:xfrm>
            <a:off x="412686" y="1350218"/>
            <a:ext cx="5274310" cy="3409315"/>
          </a:xfrm>
          <a:prstGeom prst="rect">
            <a:avLst/>
          </a:prstGeom>
        </p:spPr>
      </p:pic>
      <p:pic>
        <p:nvPicPr>
          <p:cNvPr id="5" name="Picture 45" descr="logo2">
            <a:extLst>
              <a:ext uri="{FF2B5EF4-FFF2-40B4-BE49-F238E27FC236}">
                <a16:creationId xmlns:a16="http://schemas.microsoft.com/office/drawing/2014/main" id="{46A735F7-6977-F962-7542-6B8E69EC0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651404"/>
      </p:ext>
    </p:extLst>
  </p:cSld>
  <p:clrMapOvr>
    <a:masterClrMapping/>
  </p:clrMapOvr>
  <p:transition spd="slow" advClick="0"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C0705C-7685-1241-0DEB-E58D018E67C3}"/>
              </a:ext>
            </a:extLst>
          </p:cNvPr>
          <p:cNvSpPr txBox="1"/>
          <p:nvPr/>
        </p:nvSpPr>
        <p:spPr>
          <a:xfrm>
            <a:off x="323528" y="843558"/>
            <a:ext cx="7704856"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1D2129"/>
                </a:solidFill>
                <a:effectLst/>
                <a:latin typeface="PingFangSC-Regular"/>
              </a:rPr>
              <a:t>我们通过上标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表示代理的合理性水平，其中 </a:t>
            </a:r>
            <a:r>
              <a:rPr lang="en-US" altLang="zh-CN" b="0" i="0" dirty="0">
                <a:solidFill>
                  <a:srgbClr val="1D2129"/>
                </a:solidFill>
                <a:effectLst/>
                <a:latin typeface="PingFangSC-Regular"/>
              </a:rPr>
              <a:t>k ∈ N</a:t>
            </a:r>
            <a:r>
              <a:rPr lang="zh-CN" altLang="en-US" b="0" i="0" dirty="0">
                <a:solidFill>
                  <a:srgbClr val="1D2129"/>
                </a:solidFill>
                <a:effectLst/>
                <a:latin typeface="PingFangSC-Regular"/>
              </a:rPr>
              <a:t>。将 </a:t>
            </a:r>
            <a:r>
              <a:rPr lang="en-US" altLang="zh-CN" b="0" i="0" dirty="0">
                <a:solidFill>
                  <a:srgbClr val="1D2129"/>
                </a:solidFill>
                <a:effectLst/>
                <a:latin typeface="PingFangSC-Regular"/>
              </a:rPr>
              <a:t>πj,(k) </a:t>
            </a:r>
            <a:r>
              <a:rPr lang="zh-CN" altLang="en-US" b="0" i="0" dirty="0">
                <a:solidFill>
                  <a:srgbClr val="1D2129"/>
                </a:solidFill>
                <a:effectLst/>
                <a:latin typeface="PingFangSC-Regular"/>
              </a:rPr>
              <a:t>表示为代理 </a:t>
            </a:r>
            <a:r>
              <a:rPr lang="en-US" altLang="zh-CN" b="0" i="0" dirty="0">
                <a:solidFill>
                  <a:srgbClr val="1D2129"/>
                </a:solidFill>
                <a:effectLst/>
                <a:latin typeface="PingFangSC-Regular"/>
              </a:rPr>
              <a:t>j </a:t>
            </a:r>
            <a:r>
              <a:rPr lang="zh-CN" altLang="en-US" b="0" i="0" dirty="0">
                <a:solidFill>
                  <a:srgbClr val="1D2129"/>
                </a:solidFill>
                <a:effectLst/>
                <a:latin typeface="PingFangSC-Regular"/>
              </a:rPr>
              <a:t>的 </a:t>
            </a:r>
            <a:r>
              <a:rPr lang="en-US" altLang="zh-CN" b="0" i="0" dirty="0">
                <a:solidFill>
                  <a:srgbClr val="1D2129"/>
                </a:solidFill>
                <a:effectLst/>
                <a:latin typeface="PingFangSC-Regular"/>
              </a:rPr>
              <a:t>level-k </a:t>
            </a:r>
            <a:r>
              <a:rPr lang="zh-CN" altLang="en-US" b="0" i="0" dirty="0">
                <a:solidFill>
                  <a:srgbClr val="1D2129"/>
                </a:solidFill>
                <a:effectLst/>
                <a:latin typeface="PingFangSC-Regular"/>
              </a:rPr>
              <a:t>策略</a:t>
            </a:r>
            <a:r>
              <a:rPr lang="zh-CN" altLang="en-US" dirty="0">
                <a:solidFill>
                  <a:srgbClr val="1D2129"/>
                </a:solidFill>
                <a:latin typeface="PingFangSC-Regular"/>
              </a:rPr>
              <a:t>。</a:t>
            </a:r>
            <a:r>
              <a:rPr lang="zh-CN" altLang="en-US" b="0" i="0" dirty="0">
                <a:solidFill>
                  <a:srgbClr val="1D2129"/>
                </a:solidFill>
                <a:effectLst/>
                <a:latin typeface="PingFangSC-Regular"/>
              </a:rPr>
              <a:t>可以证明在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级推理下，代理 </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在 </a:t>
            </a:r>
            <a:r>
              <a:rPr lang="en-US" altLang="zh-CN" b="0" i="0" dirty="0">
                <a:solidFill>
                  <a:srgbClr val="1D2129"/>
                </a:solidFill>
                <a:effectLst/>
                <a:latin typeface="PingFangSC-Regular"/>
              </a:rPr>
              <a:t>k + 1, </a:t>
            </a:r>
            <a:r>
              <a:rPr lang="el-GR" altLang="zh-CN" b="0" i="0" dirty="0">
                <a:solidFill>
                  <a:srgbClr val="1D2129"/>
                </a:solidFill>
                <a:effectLst/>
                <a:latin typeface="PingFangSC-Regular"/>
              </a:rPr>
              <a:t>π</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,(k+1) </a:t>
            </a:r>
            <a:r>
              <a:rPr lang="zh-CN" altLang="en-US" b="0" i="0" dirty="0">
                <a:solidFill>
                  <a:srgbClr val="1D2129"/>
                </a:solidFill>
                <a:effectLst/>
                <a:latin typeface="PingFangSC-Regular"/>
              </a:rPr>
              <a:t>级的策略正是代理 </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对代理 </a:t>
            </a:r>
            <a:r>
              <a:rPr lang="en-US" altLang="zh-CN" b="0" i="0" dirty="0">
                <a:solidFill>
                  <a:srgbClr val="1D2129"/>
                </a:solidFill>
                <a:effectLst/>
                <a:latin typeface="PingFangSC-Regular"/>
              </a:rPr>
              <a:t>j </a:t>
            </a:r>
            <a:r>
              <a:rPr lang="zh-CN" altLang="en-US" b="0" i="0" dirty="0">
                <a:solidFill>
                  <a:srgbClr val="1D2129"/>
                </a:solidFill>
                <a:effectLst/>
                <a:latin typeface="PingFangSC-Regular"/>
              </a:rPr>
              <a:t>的策略 </a:t>
            </a:r>
            <a:r>
              <a:rPr lang="el-GR" altLang="zh-CN" b="0" i="0" dirty="0">
                <a:solidFill>
                  <a:srgbClr val="1D2129"/>
                </a:solidFill>
                <a:effectLst/>
                <a:latin typeface="PingFangSC-Regular"/>
              </a:rPr>
              <a:t>π</a:t>
            </a:r>
            <a:r>
              <a:rPr lang="en-US" altLang="zh-CN" b="0" i="0" dirty="0">
                <a:solidFill>
                  <a:srgbClr val="1D2129"/>
                </a:solidFill>
                <a:effectLst/>
                <a:latin typeface="PingFangSC-Regular"/>
              </a:rPr>
              <a:t>j,(k) </a:t>
            </a:r>
            <a:r>
              <a:rPr lang="zh-CN" altLang="en-US" b="0" i="0" dirty="0">
                <a:solidFill>
                  <a:srgbClr val="1D2129"/>
                </a:solidFill>
                <a:effectLst/>
                <a:latin typeface="PingFangSC-Regular"/>
              </a:rPr>
              <a:t>的最佳响应 </a:t>
            </a:r>
            <a:r>
              <a:rPr lang="en-US" altLang="zh-CN" b="0" i="0" dirty="0">
                <a:solidFill>
                  <a:srgbClr val="1D2129"/>
                </a:solidFill>
                <a:effectLst/>
                <a:latin typeface="PingFangSC-Regular"/>
              </a:rPr>
              <a:t>(Bounded-Rational Pursuit-Evasion </a:t>
            </a:r>
            <a:r>
              <a:rPr lang="en-US" altLang="zh-CN" b="0" i="0" dirty="0" err="1">
                <a:solidFill>
                  <a:srgbClr val="1D2129"/>
                </a:solidFill>
                <a:effectLst/>
                <a:latin typeface="PingFangSC-Regular"/>
              </a:rPr>
              <a:t>Games</a:t>
            </a:r>
            <a:r>
              <a:rPr lang="en-US" altLang="zh-CN" dirty="0" err="1">
                <a:solidFill>
                  <a:srgbClr val="1D2129"/>
                </a:solidFill>
                <a:latin typeface="PingFangSC-Regular"/>
              </a:rPr>
              <a:t>;</a:t>
            </a:r>
            <a:r>
              <a:rPr lang="en-US" altLang="zh-CN" b="0" i="0" dirty="0" err="1">
                <a:solidFill>
                  <a:srgbClr val="1D2129"/>
                </a:solidFill>
                <a:effectLst/>
                <a:latin typeface="PingFangSC-Regular"/>
              </a:rPr>
              <a:t>Guan</a:t>
            </a:r>
            <a:r>
              <a:rPr lang="en-US" altLang="zh-CN" b="0" i="0" dirty="0">
                <a:solidFill>
                  <a:srgbClr val="1D2129"/>
                </a:solidFill>
                <a:effectLst/>
                <a:latin typeface="PingFangSC-Regular"/>
              </a:rPr>
              <a:t> et al., 2021)</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marL="285750" indent="-285750">
              <a:buFont typeface="Arial" panose="020B0604020202020204" pitchFamily="34" charset="0"/>
              <a:buChar char="•"/>
            </a:pPr>
            <a:endParaRPr lang="en-US" altLang="zh-CN" b="0" i="0" dirty="0">
              <a:solidFill>
                <a:srgbClr val="1D2129"/>
              </a:solidFill>
              <a:effectLst/>
              <a:latin typeface="PingFangSC-Regular"/>
            </a:endParaRPr>
          </a:p>
          <a:p>
            <a:pPr marL="285750" indent="-285750">
              <a:buFont typeface="Arial" panose="020B0604020202020204" pitchFamily="34" charset="0"/>
              <a:buChar char="•"/>
            </a:pPr>
            <a:r>
              <a:rPr lang="zh-CN" altLang="en-US" b="0" i="0" dirty="0">
                <a:solidFill>
                  <a:srgbClr val="1D2129"/>
                </a:solidFill>
                <a:effectLst/>
                <a:latin typeface="PingFangSC-Regular"/>
              </a:rPr>
              <a:t>理论上，这个过程可以迭代地进行，直到我们得到 </a:t>
            </a:r>
            <a:r>
              <a:rPr lang="en-US" altLang="zh-CN" b="0" i="0" dirty="0">
                <a:solidFill>
                  <a:srgbClr val="1D2129"/>
                </a:solidFill>
                <a:effectLst/>
                <a:latin typeface="PingFangSC-Regular"/>
              </a:rPr>
              <a:t>π</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,(k+2) = π</a:t>
            </a:r>
            <a:r>
              <a:rPr lang="en-US" altLang="zh-CN" b="0" i="0" dirty="0" err="1">
                <a:solidFill>
                  <a:srgbClr val="1D2129"/>
                </a:solidFill>
                <a:effectLst/>
                <a:latin typeface="PingFangSC-Regular"/>
              </a:rPr>
              <a:t>i</a:t>
            </a:r>
            <a:r>
              <a:rPr lang="en-US" altLang="zh-CN" b="0" i="0" dirty="0">
                <a:solidFill>
                  <a:srgbClr val="1D2129"/>
                </a:solidFill>
                <a:effectLst/>
                <a:latin typeface="PingFangSC-Regular"/>
              </a:rPr>
              <a:t>,(k)</a:t>
            </a:r>
            <a:r>
              <a:rPr lang="zh-CN" altLang="en-US" b="0" i="0" dirty="0">
                <a:solidFill>
                  <a:srgbClr val="1D2129"/>
                </a:solidFill>
                <a:effectLst/>
                <a:latin typeface="PingFangSC-Regular"/>
              </a:rPr>
              <a:t>，这对应于达到平衡策略。</a:t>
            </a:r>
            <a:endParaRPr lang="zh-CN" altLang="en-US" dirty="0"/>
          </a:p>
        </p:txBody>
      </p:sp>
    </p:spTree>
    <p:extLst>
      <p:ext uri="{BB962C8B-B14F-4D97-AF65-F5344CB8AC3E}">
        <p14:creationId xmlns:p14="http://schemas.microsoft.com/office/powerpoint/2010/main" val="97452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1" name="TextBox 10"/>
          <p:cNvSpPr txBox="1"/>
          <p:nvPr/>
        </p:nvSpPr>
        <p:spPr>
          <a:xfrm>
            <a:off x="2769717" y="3683990"/>
            <a:ext cx="1067114"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对比一：</a:t>
            </a:r>
            <a:r>
              <a:rPr lang="en-US" altLang="zh-CN" sz="1100" dirty="0">
                <a:solidFill>
                  <a:prstClr val="white"/>
                </a:solidFill>
                <a:cs typeface="+mn-ea"/>
                <a:sym typeface="+mn-lt"/>
              </a:rPr>
              <a:t>32</a:t>
            </a:r>
            <a:r>
              <a:rPr lang="zh-CN" altLang="en-US" sz="1100" dirty="0">
                <a:solidFill>
                  <a:prstClr val="white"/>
                </a:solidFill>
                <a:cs typeface="+mn-ea"/>
                <a:sym typeface="+mn-lt"/>
              </a:rPr>
              <a:t>％</a:t>
            </a:r>
          </a:p>
        </p:txBody>
      </p:sp>
      <p:sp>
        <p:nvSpPr>
          <p:cNvPr id="12" name="TextBox 11"/>
          <p:cNvSpPr txBox="1"/>
          <p:nvPr/>
        </p:nvSpPr>
        <p:spPr>
          <a:xfrm>
            <a:off x="2769717" y="4044030"/>
            <a:ext cx="1147666"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对比二：</a:t>
            </a:r>
            <a:r>
              <a:rPr lang="en-US" altLang="zh-CN" sz="1100" dirty="0">
                <a:solidFill>
                  <a:prstClr val="white"/>
                </a:solidFill>
                <a:cs typeface="+mn-ea"/>
                <a:sym typeface="+mn-lt"/>
              </a:rPr>
              <a:t>450</a:t>
            </a:r>
            <a:r>
              <a:rPr lang="zh-CN" altLang="en-US" sz="1100" dirty="0">
                <a:solidFill>
                  <a:prstClr val="white"/>
                </a:solidFill>
                <a:cs typeface="+mn-ea"/>
                <a:sym typeface="+mn-lt"/>
              </a:rPr>
              <a:t>万</a:t>
            </a:r>
          </a:p>
        </p:txBody>
      </p:sp>
      <p:sp>
        <p:nvSpPr>
          <p:cNvPr id="13" name="TextBox 12"/>
          <p:cNvSpPr txBox="1"/>
          <p:nvPr/>
        </p:nvSpPr>
        <p:spPr>
          <a:xfrm>
            <a:off x="2769717" y="4470381"/>
            <a:ext cx="1147666"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对比三：</a:t>
            </a:r>
            <a:r>
              <a:rPr lang="en-US" altLang="zh-CN" sz="1100" dirty="0">
                <a:solidFill>
                  <a:prstClr val="white"/>
                </a:solidFill>
                <a:cs typeface="+mn-ea"/>
                <a:sym typeface="+mn-lt"/>
              </a:rPr>
              <a:t>320</a:t>
            </a:r>
            <a:r>
              <a:rPr lang="zh-CN" altLang="en-US" sz="1100" dirty="0">
                <a:solidFill>
                  <a:prstClr val="white"/>
                </a:solidFill>
                <a:cs typeface="+mn-ea"/>
                <a:sym typeface="+mn-lt"/>
              </a:rPr>
              <a:t>万</a:t>
            </a:r>
          </a:p>
        </p:txBody>
      </p:sp>
      <p:sp>
        <p:nvSpPr>
          <p:cNvPr id="17" name="TextBox 16"/>
          <p:cNvSpPr txBox="1"/>
          <p:nvPr/>
        </p:nvSpPr>
        <p:spPr>
          <a:xfrm>
            <a:off x="4780879" y="3659846"/>
            <a:ext cx="1067114"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对比一：</a:t>
            </a:r>
            <a:r>
              <a:rPr lang="en-US" altLang="zh-CN" sz="1100" dirty="0">
                <a:solidFill>
                  <a:prstClr val="white"/>
                </a:solidFill>
                <a:cs typeface="+mn-ea"/>
                <a:sym typeface="+mn-lt"/>
              </a:rPr>
              <a:t>32</a:t>
            </a:r>
            <a:r>
              <a:rPr lang="zh-CN" altLang="en-US" sz="1100" dirty="0">
                <a:solidFill>
                  <a:prstClr val="white"/>
                </a:solidFill>
                <a:cs typeface="+mn-ea"/>
                <a:sym typeface="+mn-lt"/>
              </a:rPr>
              <a:t>％</a:t>
            </a:r>
          </a:p>
        </p:txBody>
      </p:sp>
      <p:sp>
        <p:nvSpPr>
          <p:cNvPr id="18" name="TextBox 17"/>
          <p:cNvSpPr txBox="1"/>
          <p:nvPr/>
        </p:nvSpPr>
        <p:spPr>
          <a:xfrm>
            <a:off x="4788022" y="4019886"/>
            <a:ext cx="1147666"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对比二：</a:t>
            </a:r>
            <a:r>
              <a:rPr lang="en-US" altLang="zh-CN" sz="1100" dirty="0">
                <a:solidFill>
                  <a:prstClr val="white"/>
                </a:solidFill>
                <a:cs typeface="+mn-ea"/>
                <a:sym typeface="+mn-lt"/>
              </a:rPr>
              <a:t>450</a:t>
            </a:r>
            <a:r>
              <a:rPr lang="zh-CN" altLang="en-US" sz="1100" dirty="0">
                <a:solidFill>
                  <a:prstClr val="white"/>
                </a:solidFill>
                <a:cs typeface="+mn-ea"/>
                <a:sym typeface="+mn-lt"/>
              </a:rPr>
              <a:t>万</a:t>
            </a:r>
          </a:p>
        </p:txBody>
      </p:sp>
      <p:sp>
        <p:nvSpPr>
          <p:cNvPr id="19" name="TextBox 18"/>
          <p:cNvSpPr txBox="1"/>
          <p:nvPr/>
        </p:nvSpPr>
        <p:spPr>
          <a:xfrm>
            <a:off x="4800096" y="4446237"/>
            <a:ext cx="1147666" cy="265454"/>
          </a:xfrm>
          <a:prstGeom prst="rect">
            <a:avLst/>
          </a:prstGeom>
          <a:noFill/>
        </p:spPr>
        <p:txBody>
          <a:bodyPr wrap="none" lIns="91438" tIns="45719" rIns="91438" bIns="45719" rtlCol="0">
            <a:spAutoFit/>
          </a:bodyPr>
          <a:lstStyle/>
          <a:p>
            <a:r>
              <a:rPr lang="zh-CN" altLang="en-US" sz="1100" dirty="0">
                <a:solidFill>
                  <a:prstClr val="white"/>
                </a:solidFill>
                <a:cs typeface="+mn-ea"/>
                <a:sym typeface="+mn-lt"/>
              </a:rPr>
              <a:t>对比三：</a:t>
            </a:r>
            <a:r>
              <a:rPr lang="en-US" altLang="zh-CN" sz="1100" dirty="0">
                <a:solidFill>
                  <a:prstClr val="white"/>
                </a:solidFill>
                <a:cs typeface="+mn-ea"/>
                <a:sym typeface="+mn-lt"/>
              </a:rPr>
              <a:t>320</a:t>
            </a:r>
            <a:r>
              <a:rPr lang="zh-CN" altLang="en-US" sz="1100" dirty="0">
                <a:solidFill>
                  <a:prstClr val="white"/>
                </a:solidFill>
                <a:cs typeface="+mn-ea"/>
                <a:sym typeface="+mn-lt"/>
              </a:rPr>
              <a:t>万</a:t>
            </a:r>
          </a:p>
        </p:txBody>
      </p:sp>
      <p:sp>
        <p:nvSpPr>
          <p:cNvPr id="62" name="文本框 34"/>
          <p:cNvSpPr txBox="1"/>
          <p:nvPr>
            <p:custDataLst>
              <p:tags r:id="rId1"/>
            </p:custDataLst>
          </p:nvPr>
        </p:nvSpPr>
        <p:spPr>
          <a:xfrm>
            <a:off x="467544" y="815750"/>
            <a:ext cx="4944110" cy="479026"/>
          </a:xfrm>
          <a:prstGeom prst="rect">
            <a:avLst/>
          </a:prstGeom>
          <a:noFill/>
        </p:spPr>
        <p:txBody>
          <a:bodyPr wrap="square" lIns="91426" tIns="45712" rIns="91426" bIns="45712" rtlCol="0">
            <a:spAutoFit/>
          </a:bodyPr>
          <a:lstStyle/>
          <a:p>
            <a:pPr>
              <a:lnSpc>
                <a:spcPct val="110000"/>
              </a:lnSpc>
            </a:pPr>
            <a:r>
              <a:rPr lang="zh-CN" altLang="en-US" sz="2400" b="1" dirty="0">
                <a:solidFill>
                  <a:sysClr val="windowText" lastClr="000000"/>
                </a:solidFill>
                <a:cs typeface="+mn-ea"/>
                <a:sym typeface="+mn-lt"/>
              </a:rPr>
              <a:t>方法提出</a:t>
            </a:r>
            <a:endParaRPr lang="en-US" altLang="zh-CN" sz="2400" b="1" dirty="0">
              <a:solidFill>
                <a:sysClr val="windowText" lastClr="000000"/>
              </a:solidFill>
              <a:cs typeface="+mn-ea"/>
              <a:sym typeface="+mn-lt"/>
            </a:endParaRPr>
          </a:p>
        </p:txBody>
      </p:sp>
      <p:pic>
        <p:nvPicPr>
          <p:cNvPr id="2" name="图片 1">
            <a:extLst>
              <a:ext uri="{FF2B5EF4-FFF2-40B4-BE49-F238E27FC236}">
                <a16:creationId xmlns:a16="http://schemas.microsoft.com/office/drawing/2014/main" id="{5212C38A-A4E0-AFAD-E63D-B551F63F64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686" y="162251"/>
            <a:ext cx="1512169" cy="393275"/>
          </a:xfrm>
          <a:prstGeom prst="rect">
            <a:avLst/>
          </a:prstGeom>
        </p:spPr>
      </p:pic>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2"/>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3" name="文本框 2">
            <a:extLst>
              <a:ext uri="{FF2B5EF4-FFF2-40B4-BE49-F238E27FC236}">
                <a16:creationId xmlns:a16="http://schemas.microsoft.com/office/drawing/2014/main" id="{91F7930C-A0A4-6832-5D98-26D29CCFDFC7}"/>
              </a:ext>
            </a:extLst>
          </p:cNvPr>
          <p:cNvSpPr txBox="1"/>
          <p:nvPr/>
        </p:nvSpPr>
        <p:spPr>
          <a:xfrm>
            <a:off x="467544" y="1362586"/>
            <a:ext cx="4680520" cy="369332"/>
          </a:xfrm>
          <a:prstGeom prst="rect">
            <a:avLst/>
          </a:prstGeom>
          <a:noFill/>
        </p:spPr>
        <p:txBody>
          <a:bodyPr wrap="square" rtlCol="0">
            <a:spAutoFit/>
          </a:bodyPr>
          <a:lstStyle/>
          <a:p>
            <a:r>
              <a:rPr lang="en-US" altLang="zh-CN" dirty="0" err="1"/>
              <a:t>InfoPG</a:t>
            </a:r>
            <a:r>
              <a:rPr lang="zh-CN" altLang="en-US" dirty="0"/>
              <a:t>的最终优化目标为优化条件动作策略：</a:t>
            </a:r>
          </a:p>
        </p:txBody>
      </p:sp>
      <p:pic>
        <p:nvPicPr>
          <p:cNvPr id="5" name="图片 4">
            <a:extLst>
              <a:ext uri="{FF2B5EF4-FFF2-40B4-BE49-F238E27FC236}">
                <a16:creationId xmlns:a16="http://schemas.microsoft.com/office/drawing/2014/main" id="{1A8317F0-FBDA-F38E-D855-FB49D9BF110E}"/>
              </a:ext>
            </a:extLst>
          </p:cNvPr>
          <p:cNvPicPr>
            <a:picLocks noChangeAspect="1"/>
          </p:cNvPicPr>
          <p:nvPr/>
        </p:nvPicPr>
        <p:blipFill>
          <a:blip r:embed="rId6"/>
          <a:stretch>
            <a:fillRect/>
          </a:stretch>
        </p:blipFill>
        <p:spPr>
          <a:xfrm>
            <a:off x="484508" y="1723162"/>
            <a:ext cx="7844494" cy="655757"/>
          </a:xfrm>
          <a:prstGeom prst="rect">
            <a:avLst/>
          </a:prstGeom>
        </p:spPr>
      </p:pic>
      <p:pic>
        <p:nvPicPr>
          <p:cNvPr id="7" name="图片 6">
            <a:extLst>
              <a:ext uri="{FF2B5EF4-FFF2-40B4-BE49-F238E27FC236}">
                <a16:creationId xmlns:a16="http://schemas.microsoft.com/office/drawing/2014/main" id="{4D17712E-8058-75B3-FA06-687A29FB9937}"/>
              </a:ext>
            </a:extLst>
          </p:cNvPr>
          <p:cNvPicPr>
            <a:picLocks noChangeAspect="1"/>
          </p:cNvPicPr>
          <p:nvPr/>
        </p:nvPicPr>
        <p:blipFill>
          <a:blip r:embed="rId7"/>
          <a:stretch>
            <a:fillRect/>
          </a:stretch>
        </p:blipFill>
        <p:spPr>
          <a:xfrm>
            <a:off x="517870" y="3088232"/>
            <a:ext cx="4181690" cy="728485"/>
          </a:xfrm>
          <a:prstGeom prst="rect">
            <a:avLst/>
          </a:prstGeom>
        </p:spPr>
      </p:pic>
      <p:sp>
        <p:nvSpPr>
          <p:cNvPr id="8" name="文本框 7">
            <a:extLst>
              <a:ext uri="{FF2B5EF4-FFF2-40B4-BE49-F238E27FC236}">
                <a16:creationId xmlns:a16="http://schemas.microsoft.com/office/drawing/2014/main" id="{BB1B7BCB-B574-1668-9453-36379282EBDF}"/>
              </a:ext>
            </a:extLst>
          </p:cNvPr>
          <p:cNvSpPr txBox="1"/>
          <p:nvPr/>
        </p:nvSpPr>
        <p:spPr>
          <a:xfrm>
            <a:off x="464884" y="2479698"/>
            <a:ext cx="7632848" cy="646331"/>
          </a:xfrm>
          <a:prstGeom prst="rect">
            <a:avLst/>
          </a:prstGeom>
          <a:noFill/>
        </p:spPr>
        <p:txBody>
          <a:bodyPr wrap="square" rtlCol="0">
            <a:spAutoFit/>
          </a:bodyPr>
          <a:lstStyle/>
          <a:p>
            <a:r>
              <a:rPr lang="zh-CN" altLang="en-US" dirty="0"/>
              <a:t>将</a:t>
            </a:r>
            <a:r>
              <a:rPr lang="en-US" altLang="zh-CN" dirty="0"/>
              <a:t>Gt</a:t>
            </a:r>
            <a:r>
              <a:rPr lang="zh-CN" altLang="en-US" dirty="0"/>
              <a:t>分别替换为动作值 </a:t>
            </a:r>
            <a:r>
              <a:rPr lang="en-US" altLang="zh-CN" dirty="0"/>
              <a:t>Qt</a:t>
            </a:r>
            <a:r>
              <a:rPr lang="zh-CN" altLang="en-US" dirty="0"/>
              <a:t>和优势函数</a:t>
            </a:r>
            <a:r>
              <a:rPr lang="en-US" altLang="zh-CN" dirty="0"/>
              <a:t>At</a:t>
            </a:r>
            <a:r>
              <a:rPr lang="zh-CN" altLang="en-US" dirty="0"/>
              <a:t>，分别为</a:t>
            </a:r>
            <a:r>
              <a:rPr lang="en-US" altLang="zh-CN" dirty="0" err="1"/>
              <a:t>InfoPG</a:t>
            </a:r>
            <a:r>
              <a:rPr lang="zh-CN" altLang="en-US" dirty="0"/>
              <a:t>的蒙特卡洛</a:t>
            </a:r>
            <a:r>
              <a:rPr lang="en-US" altLang="zh-CN" dirty="0"/>
              <a:t>PG</a:t>
            </a:r>
            <a:r>
              <a:rPr lang="zh-CN" altLang="en-US" dirty="0"/>
              <a:t>方法和</a:t>
            </a:r>
            <a:r>
              <a:rPr lang="en-US" altLang="zh-CN" dirty="0"/>
              <a:t>AC</a:t>
            </a:r>
            <a:r>
              <a:rPr lang="zh-CN" altLang="en-US" dirty="0"/>
              <a:t>变体</a:t>
            </a:r>
          </a:p>
        </p:txBody>
      </p:sp>
      <p:sp>
        <p:nvSpPr>
          <p:cNvPr id="9" name="文本框 8">
            <a:extLst>
              <a:ext uri="{FF2B5EF4-FFF2-40B4-BE49-F238E27FC236}">
                <a16:creationId xmlns:a16="http://schemas.microsoft.com/office/drawing/2014/main" id="{509AAB00-DAB4-285C-594D-468A4C635EF5}"/>
              </a:ext>
            </a:extLst>
          </p:cNvPr>
          <p:cNvSpPr txBox="1"/>
          <p:nvPr/>
        </p:nvSpPr>
        <p:spPr>
          <a:xfrm>
            <a:off x="539668" y="3816717"/>
            <a:ext cx="7881188" cy="1200329"/>
          </a:xfrm>
          <a:prstGeom prst="rect">
            <a:avLst/>
          </a:prstGeom>
          <a:noFill/>
        </p:spPr>
        <p:txBody>
          <a:bodyPr wrap="square" rtlCol="0">
            <a:spAutoFit/>
          </a:bodyPr>
          <a:lstStyle/>
          <a:p>
            <a:r>
              <a:rPr lang="en-US" altLang="zh-CN" b="0" i="0" dirty="0" err="1">
                <a:solidFill>
                  <a:srgbClr val="1D2129"/>
                </a:solidFill>
                <a:effectLst/>
                <a:latin typeface="PingFangSC-Regular"/>
              </a:rPr>
              <a:t>InfoPG</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仅朝着最大化协作</a:t>
            </a:r>
            <a:r>
              <a:rPr lang="en-US" altLang="zh-CN" b="0" i="0" dirty="0">
                <a:solidFill>
                  <a:srgbClr val="1D2129"/>
                </a:solidFill>
                <a:effectLst/>
                <a:latin typeface="PingFangSC-Regular"/>
              </a:rPr>
              <a:t>agent</a:t>
            </a:r>
            <a:r>
              <a:rPr lang="zh-CN" altLang="en-US" b="0" i="0" dirty="0">
                <a:solidFill>
                  <a:srgbClr val="1D2129"/>
                </a:solidFill>
                <a:effectLst/>
                <a:latin typeface="PingFangSC-Regular"/>
              </a:rPr>
              <a:t>之间的 </a:t>
            </a:r>
            <a:r>
              <a:rPr lang="en-US" altLang="zh-CN" b="0" i="0" dirty="0">
                <a:solidFill>
                  <a:srgbClr val="1D2129"/>
                </a:solidFill>
                <a:effectLst/>
                <a:latin typeface="PingFangSC-Regular"/>
              </a:rPr>
              <a:t>MI </a:t>
            </a:r>
            <a:r>
              <a:rPr lang="zh-CN" altLang="en-US" b="0" i="0" dirty="0">
                <a:solidFill>
                  <a:srgbClr val="1D2129"/>
                </a:solidFill>
                <a:effectLst/>
                <a:latin typeface="PingFangSC-Regular"/>
              </a:rPr>
              <a:t>的方向移动（见定理 </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）。我们将等式中所示的 </a:t>
            </a:r>
            <a:r>
              <a:rPr lang="en-US" altLang="zh-CN" b="0" i="0" dirty="0" err="1">
                <a:solidFill>
                  <a:srgbClr val="1D2129"/>
                </a:solidFill>
                <a:effectLst/>
                <a:latin typeface="PingFangSC-Regular"/>
              </a:rPr>
              <a:t>InfoPG</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目标的第二个变体称为 </a:t>
            </a:r>
            <a:r>
              <a:rPr lang="en-US" altLang="zh-CN" b="0" i="0" dirty="0">
                <a:solidFill>
                  <a:srgbClr val="1D2129"/>
                </a:solidFill>
                <a:effectLst/>
                <a:latin typeface="PingFangSC-Regular"/>
              </a:rPr>
              <a:t>Advantage </a:t>
            </a:r>
            <a:r>
              <a:rPr lang="en-US" altLang="zh-CN" b="0" i="0" dirty="0" err="1">
                <a:solidFill>
                  <a:srgbClr val="1D2129"/>
                </a:solidFill>
                <a:effectLst/>
                <a:latin typeface="PingFangSC-Regular"/>
              </a:rPr>
              <a:t>InfoPG</a:t>
            </a:r>
            <a:r>
              <a:rPr lang="en-US" altLang="zh-CN" b="0" i="0" dirty="0">
                <a:solidFill>
                  <a:srgbClr val="1D2129"/>
                </a:solidFill>
                <a:effectLst/>
                <a:latin typeface="PingFangSC-Regular"/>
              </a:rPr>
              <a:t> (</a:t>
            </a:r>
            <a:r>
              <a:rPr lang="en-US" altLang="zh-CN" b="0" i="0" dirty="0" err="1">
                <a:solidFill>
                  <a:srgbClr val="1D2129"/>
                </a:solidFill>
                <a:effectLst/>
                <a:latin typeface="PingFangSC-Regular"/>
              </a:rPr>
              <a:t>Adv.InfoPG</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，其中我们放宽了非负奖励条件。</a:t>
            </a:r>
            <a:r>
              <a:rPr lang="en-US" altLang="zh-CN" b="0" i="0" dirty="0" err="1">
                <a:solidFill>
                  <a:srgbClr val="1D2129"/>
                </a:solidFill>
                <a:effectLst/>
                <a:latin typeface="PingFangSC-Regular"/>
              </a:rPr>
              <a:t>Adv.InfoPG</a:t>
            </a:r>
            <a:r>
              <a:rPr lang="zh-CN" altLang="en-US" b="0" i="0" dirty="0">
                <a:solidFill>
                  <a:srgbClr val="1D2129"/>
                </a:solidFill>
                <a:effectLst/>
                <a:latin typeface="PingFangSC-Regular"/>
              </a:rPr>
              <a:t>根据代理和环境反馈的协同性来调节代理之间的</a:t>
            </a:r>
            <a:r>
              <a:rPr lang="en-US" altLang="zh-CN" b="0" i="0" dirty="0">
                <a:solidFill>
                  <a:srgbClr val="1D2129"/>
                </a:solidFill>
                <a:effectLst/>
                <a:latin typeface="PingFangSC-Regular"/>
              </a:rPr>
              <a:t>MI(</a:t>
            </a:r>
            <a:r>
              <a:rPr lang="zh-CN" altLang="en-US" b="0" i="0" dirty="0">
                <a:solidFill>
                  <a:srgbClr val="1D2129"/>
                </a:solidFill>
                <a:effectLst/>
                <a:latin typeface="PingFangSC-Regular"/>
              </a:rPr>
              <a:t>见定理</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a:t>
            </a:r>
            <a:endParaRPr lang="zh-CN" altLang="en-US" dirty="0"/>
          </a:p>
        </p:txBody>
      </p:sp>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34"/>
          <p:cNvSpPr txBox="1"/>
          <p:nvPr>
            <p:custDataLst>
              <p:tags r:id="rId1"/>
            </p:custDataLst>
          </p:nvPr>
        </p:nvSpPr>
        <p:spPr>
          <a:xfrm>
            <a:off x="467544" y="815750"/>
            <a:ext cx="4944110" cy="479026"/>
          </a:xfrm>
          <a:prstGeom prst="rect">
            <a:avLst/>
          </a:prstGeom>
          <a:noFill/>
        </p:spPr>
        <p:txBody>
          <a:bodyPr wrap="square" lIns="91426" tIns="45712" rIns="91426" bIns="45712" rtlCol="0">
            <a:spAutoFit/>
          </a:bodyPr>
          <a:lstStyle/>
          <a:p>
            <a:pPr>
              <a:lnSpc>
                <a:spcPct val="110000"/>
              </a:lnSpc>
            </a:pPr>
            <a:r>
              <a:rPr lang="zh-CN" altLang="en-US" sz="2400" b="1" dirty="0">
                <a:solidFill>
                  <a:sysClr val="windowText" lastClr="000000"/>
                </a:solidFill>
                <a:cs typeface="+mn-ea"/>
                <a:sym typeface="+mn-lt"/>
              </a:rPr>
              <a:t>与</a:t>
            </a:r>
            <a:r>
              <a:rPr lang="en-US" altLang="zh-CN" sz="2400" b="1" dirty="0">
                <a:solidFill>
                  <a:sysClr val="windowText" lastClr="000000"/>
                </a:solidFill>
                <a:cs typeface="+mn-ea"/>
                <a:sym typeface="+mn-lt"/>
              </a:rPr>
              <a:t>MI</a:t>
            </a:r>
            <a:r>
              <a:rPr lang="zh-CN" altLang="en-US" sz="2400" b="1" dirty="0">
                <a:solidFill>
                  <a:sysClr val="windowText" lastClr="000000"/>
                </a:solidFill>
                <a:cs typeface="+mn-ea"/>
                <a:sym typeface="+mn-lt"/>
              </a:rPr>
              <a:t>的联系</a:t>
            </a:r>
            <a:endParaRPr lang="en-US" altLang="zh-CN" sz="2400" b="1" dirty="0">
              <a:solidFill>
                <a:sysClr val="windowText" lastClr="000000"/>
              </a:solidFill>
              <a:cs typeface="+mn-ea"/>
              <a:sym typeface="+mn-lt"/>
            </a:endParaRPr>
          </a:p>
        </p:txBody>
      </p:sp>
      <p:pic>
        <p:nvPicPr>
          <p:cNvPr id="2" name="图片 1">
            <a:extLst>
              <a:ext uri="{FF2B5EF4-FFF2-40B4-BE49-F238E27FC236}">
                <a16:creationId xmlns:a16="http://schemas.microsoft.com/office/drawing/2014/main" id="{5212C38A-A4E0-AFAD-E63D-B551F63F64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686" y="162251"/>
            <a:ext cx="1512169" cy="393275"/>
          </a:xfrm>
          <a:prstGeom prst="rect">
            <a:avLst/>
          </a:prstGeom>
        </p:spPr>
      </p:pic>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2"/>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4" name="文本框 3">
            <a:extLst>
              <a:ext uri="{FF2B5EF4-FFF2-40B4-BE49-F238E27FC236}">
                <a16:creationId xmlns:a16="http://schemas.microsoft.com/office/drawing/2014/main" id="{14544829-7BAF-EEAE-4117-937F26002429}"/>
              </a:ext>
            </a:extLst>
          </p:cNvPr>
          <p:cNvSpPr txBox="1"/>
          <p:nvPr/>
        </p:nvSpPr>
        <p:spPr>
          <a:xfrm>
            <a:off x="683568" y="1419622"/>
            <a:ext cx="7272808" cy="923330"/>
          </a:xfrm>
          <a:prstGeom prst="rect">
            <a:avLst/>
          </a:prstGeom>
          <a:noFill/>
        </p:spPr>
        <p:txBody>
          <a:bodyPr wrap="square" rtlCol="0">
            <a:spAutoFit/>
          </a:bodyPr>
          <a:lstStyle/>
          <a:p>
            <a:r>
              <a:rPr lang="zh-CN" altLang="en-US" b="0" i="0" dirty="0">
                <a:solidFill>
                  <a:srgbClr val="1D2129"/>
                </a:solidFill>
                <a:effectLst/>
                <a:latin typeface="PingFangSC-Regular"/>
              </a:rPr>
              <a:t>动作条件策略在决策层次结构的第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层以第 </a:t>
            </a:r>
            <a:r>
              <a:rPr lang="en-US" altLang="zh-CN" b="0" i="0" dirty="0">
                <a:solidFill>
                  <a:srgbClr val="1D2129"/>
                </a:solidFill>
                <a:effectLst/>
                <a:latin typeface="PingFangSC-Regular"/>
              </a:rPr>
              <a:t>k-1 </a:t>
            </a:r>
            <a:r>
              <a:rPr lang="zh-CN" altLang="en-US" b="0" i="0" dirty="0">
                <a:solidFill>
                  <a:srgbClr val="1D2129"/>
                </a:solidFill>
                <a:effectLst/>
                <a:latin typeface="PingFangSC-Regular"/>
              </a:rPr>
              <a:t>层其他代理的动作为条件；然而，为了将我们的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级公式与 </a:t>
            </a:r>
            <a:r>
              <a:rPr lang="en-US" altLang="zh-CN" b="0" i="0" dirty="0">
                <a:solidFill>
                  <a:srgbClr val="1D2129"/>
                </a:solidFill>
                <a:effectLst/>
                <a:latin typeface="PingFangSC-Regular"/>
              </a:rPr>
              <a:t>MI </a:t>
            </a:r>
            <a:r>
              <a:rPr lang="zh-CN" altLang="en-US" b="0" i="0" dirty="0">
                <a:solidFill>
                  <a:srgbClr val="1D2129"/>
                </a:solidFill>
                <a:effectLst/>
                <a:latin typeface="PingFangSC-Regular"/>
              </a:rPr>
              <a:t>相关联，我们试图表示代理在特定级别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的动作，以依赖于同一级别 </a:t>
            </a:r>
            <a:r>
              <a:rPr lang="en-US" altLang="zh-CN" b="0" i="0" dirty="0">
                <a:solidFill>
                  <a:srgbClr val="1D2129"/>
                </a:solidFill>
                <a:effectLst/>
                <a:latin typeface="PingFangSC-Regular"/>
              </a:rPr>
              <a:t>k </a:t>
            </a:r>
            <a:r>
              <a:rPr lang="zh-CN" altLang="en-US" b="0" i="0" dirty="0">
                <a:solidFill>
                  <a:srgbClr val="1D2129"/>
                </a:solidFill>
                <a:effectLst/>
                <a:latin typeface="PingFangSC-Regular"/>
              </a:rPr>
              <a:t>的其他代理的动作。</a:t>
            </a:r>
            <a:endParaRPr lang="zh-CN" altLang="en-US" dirty="0"/>
          </a:p>
        </p:txBody>
      </p:sp>
      <p:pic>
        <p:nvPicPr>
          <p:cNvPr id="10" name="图片 9">
            <a:extLst>
              <a:ext uri="{FF2B5EF4-FFF2-40B4-BE49-F238E27FC236}">
                <a16:creationId xmlns:a16="http://schemas.microsoft.com/office/drawing/2014/main" id="{16940590-52FD-79FE-C042-7AE495073565}"/>
              </a:ext>
            </a:extLst>
          </p:cNvPr>
          <p:cNvPicPr>
            <a:picLocks noChangeAspect="1"/>
          </p:cNvPicPr>
          <p:nvPr/>
        </p:nvPicPr>
        <p:blipFill>
          <a:blip r:embed="rId6"/>
          <a:stretch>
            <a:fillRect/>
          </a:stretch>
        </p:blipFill>
        <p:spPr>
          <a:xfrm>
            <a:off x="505593" y="2346637"/>
            <a:ext cx="7775848" cy="1273525"/>
          </a:xfrm>
          <a:prstGeom prst="rect">
            <a:avLst/>
          </a:prstGeom>
        </p:spPr>
      </p:pic>
      <p:sp>
        <p:nvSpPr>
          <p:cNvPr id="14" name="文本框 13">
            <a:extLst>
              <a:ext uri="{FF2B5EF4-FFF2-40B4-BE49-F238E27FC236}">
                <a16:creationId xmlns:a16="http://schemas.microsoft.com/office/drawing/2014/main" id="{D412B83F-95C0-91C1-557D-9A6A0AFBBE43}"/>
              </a:ext>
            </a:extLst>
          </p:cNvPr>
          <p:cNvSpPr txBox="1"/>
          <p:nvPr/>
        </p:nvSpPr>
        <p:spPr>
          <a:xfrm>
            <a:off x="648593" y="3795886"/>
            <a:ext cx="7632848" cy="646331"/>
          </a:xfrm>
          <a:prstGeom prst="rect">
            <a:avLst/>
          </a:prstGeom>
          <a:noFill/>
        </p:spPr>
        <p:txBody>
          <a:bodyPr wrap="square" rtlCol="0">
            <a:spAutoFit/>
          </a:bodyPr>
          <a:lstStyle/>
          <a:p>
            <a:r>
              <a:rPr lang="zh-CN" altLang="en-US" dirty="0"/>
              <a:t>通过定理</a:t>
            </a:r>
            <a:r>
              <a:rPr lang="en-US" altLang="zh-CN" dirty="0"/>
              <a:t>1</a:t>
            </a:r>
            <a:r>
              <a:rPr lang="zh-CN" altLang="en-US" dirty="0"/>
              <a:t>，可以证明交际策略隐含的改变了</a:t>
            </a:r>
            <a:r>
              <a:rPr lang="en-US" altLang="zh-CN" dirty="0"/>
              <a:t>MI</a:t>
            </a:r>
            <a:r>
              <a:rPr lang="zh-CN" altLang="en-US" dirty="0"/>
              <a:t>，但</a:t>
            </a:r>
            <a:r>
              <a:rPr lang="en-US" altLang="zh-CN" dirty="0"/>
              <a:t>MI</a:t>
            </a:r>
            <a:r>
              <a:rPr lang="zh-CN" altLang="en-US" dirty="0"/>
              <a:t>在经验上难以估计，改为推导</a:t>
            </a:r>
            <a:r>
              <a:rPr lang="en-US" altLang="zh-CN" dirty="0"/>
              <a:t>MI</a:t>
            </a:r>
            <a:r>
              <a:rPr lang="zh-CN" altLang="en-US" dirty="0"/>
              <a:t>的下限。</a:t>
            </a:r>
          </a:p>
        </p:txBody>
      </p:sp>
    </p:spTree>
    <p:extLst>
      <p:ext uri="{BB962C8B-B14F-4D97-AF65-F5344CB8AC3E}">
        <p14:creationId xmlns:p14="http://schemas.microsoft.com/office/powerpoint/2010/main" val="185350058"/>
      </p:ext>
    </p:extLst>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34"/>
          <p:cNvSpPr txBox="1"/>
          <p:nvPr>
            <p:custDataLst>
              <p:tags r:id="rId1"/>
            </p:custDataLst>
          </p:nvPr>
        </p:nvSpPr>
        <p:spPr>
          <a:xfrm>
            <a:off x="467544" y="815750"/>
            <a:ext cx="4944110" cy="479026"/>
          </a:xfrm>
          <a:prstGeom prst="rect">
            <a:avLst/>
          </a:prstGeom>
          <a:noFill/>
        </p:spPr>
        <p:txBody>
          <a:bodyPr wrap="square" lIns="91426" tIns="45712" rIns="91426" bIns="45712" rtlCol="0">
            <a:spAutoFit/>
          </a:bodyPr>
          <a:lstStyle/>
          <a:p>
            <a:pPr>
              <a:lnSpc>
                <a:spcPct val="110000"/>
              </a:lnSpc>
            </a:pPr>
            <a:r>
              <a:rPr lang="zh-CN" altLang="en-US" sz="2400" b="1" dirty="0">
                <a:solidFill>
                  <a:sysClr val="windowText" lastClr="000000"/>
                </a:solidFill>
                <a:cs typeface="+mn-ea"/>
                <a:sym typeface="+mn-lt"/>
              </a:rPr>
              <a:t>与</a:t>
            </a:r>
            <a:r>
              <a:rPr lang="en-US" altLang="zh-CN" sz="2400" b="1" dirty="0">
                <a:solidFill>
                  <a:sysClr val="windowText" lastClr="000000"/>
                </a:solidFill>
                <a:cs typeface="+mn-ea"/>
                <a:sym typeface="+mn-lt"/>
              </a:rPr>
              <a:t>MI</a:t>
            </a:r>
            <a:r>
              <a:rPr lang="zh-CN" altLang="en-US" sz="2400" b="1" dirty="0">
                <a:solidFill>
                  <a:sysClr val="windowText" lastClr="000000"/>
                </a:solidFill>
                <a:cs typeface="+mn-ea"/>
                <a:sym typeface="+mn-lt"/>
              </a:rPr>
              <a:t>的下界</a:t>
            </a:r>
            <a:endParaRPr lang="en-US" altLang="zh-CN" sz="2400" b="1" dirty="0">
              <a:solidFill>
                <a:sysClr val="windowText" lastClr="000000"/>
              </a:solidFill>
              <a:cs typeface="+mn-ea"/>
              <a:sym typeface="+mn-lt"/>
            </a:endParaRPr>
          </a:p>
        </p:txBody>
      </p:sp>
      <p:pic>
        <p:nvPicPr>
          <p:cNvPr id="2" name="图片 1">
            <a:extLst>
              <a:ext uri="{FF2B5EF4-FFF2-40B4-BE49-F238E27FC236}">
                <a16:creationId xmlns:a16="http://schemas.microsoft.com/office/drawing/2014/main" id="{5212C38A-A4E0-AFAD-E63D-B551F63F64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686" y="162251"/>
            <a:ext cx="1512169" cy="393275"/>
          </a:xfrm>
          <a:prstGeom prst="rect">
            <a:avLst/>
          </a:prstGeom>
        </p:spPr>
      </p:pic>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2"/>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pic>
        <p:nvPicPr>
          <p:cNvPr id="7" name="图片 6">
            <a:extLst>
              <a:ext uri="{FF2B5EF4-FFF2-40B4-BE49-F238E27FC236}">
                <a16:creationId xmlns:a16="http://schemas.microsoft.com/office/drawing/2014/main" id="{54A74E2A-9A29-F229-A28A-21DDD2F742F0}"/>
              </a:ext>
            </a:extLst>
          </p:cNvPr>
          <p:cNvPicPr>
            <a:picLocks noChangeAspect="1"/>
          </p:cNvPicPr>
          <p:nvPr/>
        </p:nvPicPr>
        <p:blipFill>
          <a:blip r:embed="rId6"/>
          <a:stretch>
            <a:fillRect/>
          </a:stretch>
        </p:blipFill>
        <p:spPr>
          <a:xfrm>
            <a:off x="571708" y="1419622"/>
            <a:ext cx="8100392" cy="1198209"/>
          </a:xfrm>
          <a:prstGeom prst="rect">
            <a:avLst/>
          </a:prstGeom>
        </p:spPr>
      </p:pic>
      <p:sp>
        <p:nvSpPr>
          <p:cNvPr id="8" name="文本框 7">
            <a:extLst>
              <a:ext uri="{FF2B5EF4-FFF2-40B4-BE49-F238E27FC236}">
                <a16:creationId xmlns:a16="http://schemas.microsoft.com/office/drawing/2014/main" id="{7A831D58-5FF5-6C2D-B069-80DA16C2BBAD}"/>
              </a:ext>
            </a:extLst>
          </p:cNvPr>
          <p:cNvSpPr txBox="1"/>
          <p:nvPr/>
        </p:nvSpPr>
        <p:spPr>
          <a:xfrm>
            <a:off x="683568" y="2931790"/>
            <a:ext cx="1728192" cy="369332"/>
          </a:xfrm>
          <a:prstGeom prst="rect">
            <a:avLst/>
          </a:prstGeom>
          <a:noFill/>
        </p:spPr>
        <p:txBody>
          <a:bodyPr wrap="square" rtlCol="0">
            <a:spAutoFit/>
          </a:bodyPr>
          <a:lstStyle/>
          <a:p>
            <a:r>
              <a:rPr lang="en-US" altLang="zh-CN" dirty="0"/>
              <a:t>Proof</a:t>
            </a:r>
            <a:r>
              <a:rPr lang="zh-CN" altLang="en-US" dirty="0"/>
              <a:t>：</a:t>
            </a:r>
          </a:p>
        </p:txBody>
      </p:sp>
      <p:pic>
        <p:nvPicPr>
          <p:cNvPr id="11" name="图片 10">
            <a:extLst>
              <a:ext uri="{FF2B5EF4-FFF2-40B4-BE49-F238E27FC236}">
                <a16:creationId xmlns:a16="http://schemas.microsoft.com/office/drawing/2014/main" id="{DDB9CBE2-0B0B-2B9F-CE89-3D968609D5AD}"/>
              </a:ext>
            </a:extLst>
          </p:cNvPr>
          <p:cNvPicPr>
            <a:picLocks noChangeAspect="1"/>
          </p:cNvPicPr>
          <p:nvPr/>
        </p:nvPicPr>
        <p:blipFill>
          <a:blip r:embed="rId7"/>
          <a:stretch>
            <a:fillRect/>
          </a:stretch>
        </p:blipFill>
        <p:spPr>
          <a:xfrm>
            <a:off x="683568" y="3400132"/>
            <a:ext cx="8100392" cy="1167390"/>
          </a:xfrm>
          <a:prstGeom prst="rect">
            <a:avLst/>
          </a:prstGeom>
        </p:spPr>
      </p:pic>
    </p:spTree>
    <p:extLst>
      <p:ext uri="{BB962C8B-B14F-4D97-AF65-F5344CB8AC3E}">
        <p14:creationId xmlns:p14="http://schemas.microsoft.com/office/powerpoint/2010/main" val="2100265846"/>
      </p:ext>
    </p:extLst>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34"/>
          <p:cNvSpPr txBox="1"/>
          <p:nvPr>
            <p:custDataLst>
              <p:tags r:id="rId1"/>
            </p:custDataLst>
          </p:nvPr>
        </p:nvSpPr>
        <p:spPr>
          <a:xfrm>
            <a:off x="467544" y="815750"/>
            <a:ext cx="4944110" cy="479026"/>
          </a:xfrm>
          <a:prstGeom prst="rect">
            <a:avLst/>
          </a:prstGeom>
          <a:noFill/>
        </p:spPr>
        <p:txBody>
          <a:bodyPr wrap="square" lIns="91426" tIns="45712" rIns="91426" bIns="45712" rtlCol="0">
            <a:spAutoFit/>
          </a:bodyPr>
          <a:lstStyle/>
          <a:p>
            <a:pPr>
              <a:lnSpc>
                <a:spcPct val="110000"/>
              </a:lnSpc>
            </a:pPr>
            <a:r>
              <a:rPr lang="en-US" altLang="zh-CN" sz="2400" b="1" dirty="0" err="1">
                <a:solidFill>
                  <a:sysClr val="windowText" lastClr="000000"/>
                </a:solidFill>
                <a:cs typeface="+mn-ea"/>
                <a:sym typeface="+mn-lt"/>
              </a:rPr>
              <a:t>Adv.InfoPG</a:t>
            </a:r>
            <a:r>
              <a:rPr lang="zh-CN" altLang="en-US" sz="2400" b="1" dirty="0">
                <a:solidFill>
                  <a:sysClr val="windowText" lastClr="000000"/>
                </a:solidFill>
                <a:cs typeface="+mn-ea"/>
                <a:sym typeface="+mn-lt"/>
              </a:rPr>
              <a:t>在拜占庭问题中的可行性</a:t>
            </a:r>
            <a:endParaRPr lang="en-US" altLang="zh-CN" sz="2400" b="1" dirty="0">
              <a:solidFill>
                <a:sysClr val="windowText" lastClr="000000"/>
              </a:solidFill>
              <a:cs typeface="+mn-ea"/>
              <a:sym typeface="+mn-lt"/>
            </a:endParaRPr>
          </a:p>
        </p:txBody>
      </p:sp>
      <p:pic>
        <p:nvPicPr>
          <p:cNvPr id="2" name="图片 1">
            <a:extLst>
              <a:ext uri="{FF2B5EF4-FFF2-40B4-BE49-F238E27FC236}">
                <a16:creationId xmlns:a16="http://schemas.microsoft.com/office/drawing/2014/main" id="{5212C38A-A4E0-AFAD-E63D-B551F63F64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686" y="162251"/>
            <a:ext cx="1512169" cy="393275"/>
          </a:xfrm>
          <a:prstGeom prst="rect">
            <a:avLst/>
          </a:prstGeom>
        </p:spPr>
      </p:pic>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2"/>
            </p:custDataLst>
          </p:nvPr>
        </p:nvSpPr>
        <p:spPr>
          <a:xfrm>
            <a:off x="6477502" y="175741"/>
            <a:ext cx="543735"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标题</a:t>
            </a:r>
          </a:p>
        </p:txBody>
      </p:sp>
      <p:sp>
        <p:nvSpPr>
          <p:cNvPr id="3" name="文本框 2">
            <a:extLst>
              <a:ext uri="{FF2B5EF4-FFF2-40B4-BE49-F238E27FC236}">
                <a16:creationId xmlns:a16="http://schemas.microsoft.com/office/drawing/2014/main" id="{E77F0C3D-9499-23BE-36AF-7380FC8137E6}"/>
              </a:ext>
            </a:extLst>
          </p:cNvPr>
          <p:cNvSpPr txBox="1"/>
          <p:nvPr/>
        </p:nvSpPr>
        <p:spPr>
          <a:xfrm>
            <a:off x="395538" y="1308057"/>
            <a:ext cx="8352927"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1D2129"/>
                </a:solidFill>
                <a:effectLst/>
                <a:latin typeface="PingFangSC-Regular"/>
              </a:rPr>
              <a:t>虽然需要不断最大化代理之间的</a:t>
            </a:r>
            <a:r>
              <a:rPr lang="en-US" altLang="zh-CN" b="0" i="0" dirty="0">
                <a:solidFill>
                  <a:srgbClr val="1D2129"/>
                </a:solidFill>
                <a:effectLst/>
                <a:latin typeface="PingFangSC-Regular"/>
              </a:rPr>
              <a:t>MI</a:t>
            </a:r>
            <a:r>
              <a:rPr lang="zh-CN" altLang="en-US" b="0" i="0" dirty="0">
                <a:solidFill>
                  <a:srgbClr val="1D2129"/>
                </a:solidFill>
                <a:effectLst/>
                <a:latin typeface="PingFangSC-Regular"/>
              </a:rPr>
              <a:t>来提高协调程度，但在某些特定的协作</a:t>
            </a:r>
            <a:r>
              <a:rPr lang="en-US" altLang="zh-CN" b="0" i="0" dirty="0">
                <a:solidFill>
                  <a:srgbClr val="1D2129"/>
                </a:solidFill>
                <a:effectLst/>
                <a:latin typeface="PingFangSC-Regular"/>
              </a:rPr>
              <a:t>MARL</a:t>
            </a:r>
            <a:r>
              <a:rPr lang="zh-CN" altLang="en-US" b="0" i="0" dirty="0">
                <a:solidFill>
                  <a:srgbClr val="1D2129"/>
                </a:solidFill>
                <a:effectLst/>
                <a:latin typeface="PingFangSC-Regular"/>
              </a:rPr>
              <a:t>场景下，这种</a:t>
            </a:r>
            <a:r>
              <a:rPr lang="en-US" altLang="zh-CN" b="0" i="0" dirty="0">
                <a:solidFill>
                  <a:srgbClr val="1D2129"/>
                </a:solidFill>
                <a:effectLst/>
                <a:latin typeface="PingFangSC-Regular"/>
              </a:rPr>
              <a:t>MI</a:t>
            </a:r>
            <a:r>
              <a:rPr lang="zh-CN" altLang="en-US" b="0" i="0" dirty="0">
                <a:solidFill>
                  <a:srgbClr val="1D2129"/>
                </a:solidFill>
                <a:effectLst/>
                <a:latin typeface="PingFangSC-Regular"/>
              </a:rPr>
              <a:t>最大化可能是有害的。我们在拜占庭一般问题</a:t>
            </a:r>
            <a:r>
              <a:rPr lang="en-US" altLang="zh-CN" b="0" i="0" dirty="0">
                <a:solidFill>
                  <a:srgbClr val="1D2129"/>
                </a:solidFill>
                <a:effectLst/>
                <a:latin typeface="PingFangSC-Regular"/>
              </a:rPr>
              <a:t>(BGP)</a:t>
            </a:r>
            <a:r>
              <a:rPr lang="zh-CN" altLang="en-US" b="0" i="0" dirty="0">
                <a:solidFill>
                  <a:srgbClr val="1D2129"/>
                </a:solidFill>
                <a:effectLst/>
                <a:latin typeface="PingFangSC-Regular"/>
              </a:rPr>
              <a:t>的背景下专门讨论这样的场景</a:t>
            </a:r>
            <a:endParaRPr lang="en-US" altLang="zh-CN" b="0" i="0" dirty="0">
              <a:solidFill>
                <a:srgbClr val="1D2129"/>
              </a:solidFill>
              <a:effectLst/>
              <a:latin typeface="PingFangSC-Regular"/>
            </a:endParaRPr>
          </a:p>
          <a:p>
            <a:pPr marL="285750" indent="-285750">
              <a:buFont typeface="Arial" panose="020B0604020202020204" pitchFamily="34" charset="0"/>
              <a:buChar char="•"/>
            </a:pPr>
            <a:endParaRPr lang="en-US" altLang="zh-CN" b="0" i="0" dirty="0">
              <a:solidFill>
                <a:srgbClr val="1D2129"/>
              </a:solidFill>
              <a:effectLst/>
              <a:latin typeface="PingFangSC-Regular"/>
            </a:endParaRPr>
          </a:p>
          <a:p>
            <a:pPr marL="285750" indent="-285750">
              <a:buFont typeface="Arial" panose="020B0604020202020204" pitchFamily="34" charset="0"/>
              <a:buChar char="•"/>
            </a:pPr>
            <a:r>
              <a:rPr lang="zh-CN" altLang="en-US" dirty="0"/>
              <a:t>我们表明</a:t>
            </a:r>
            <a:r>
              <a:rPr lang="en-US" altLang="zh-CN" dirty="0" err="1"/>
              <a:t>Adv.InfoPG</a:t>
            </a:r>
            <a:r>
              <a:rPr lang="en-US" altLang="zh-CN" dirty="0"/>
              <a:t> </a:t>
            </a:r>
            <a:r>
              <a:rPr lang="zh-CN" altLang="en-US" dirty="0"/>
              <a:t>实际上规范了一个 </a:t>
            </a:r>
            <a:r>
              <a:rPr lang="en-US" altLang="zh-CN" dirty="0"/>
              <a:t>MI </a:t>
            </a:r>
            <a:r>
              <a:rPr lang="zh-CN" altLang="en-US" dirty="0"/>
              <a:t>上限，使其适用于 </a:t>
            </a:r>
            <a:r>
              <a:rPr lang="en-US" altLang="zh-CN" dirty="0"/>
              <a:t>BGP </a:t>
            </a:r>
            <a:r>
              <a:rPr lang="zh-CN" altLang="en-US" dirty="0"/>
              <a:t>场景。随着</a:t>
            </a:r>
            <a:r>
              <a:rPr lang="en-US" altLang="zh-CN" dirty="0"/>
              <a:t>ad</a:t>
            </a:r>
            <a:r>
              <a:rPr lang="zh-CN" altLang="en-US" dirty="0"/>
              <a:t>的梯度更新，</a:t>
            </a:r>
            <a:r>
              <a:rPr lang="en-US" altLang="zh-CN" dirty="0"/>
              <a:t>agent</a:t>
            </a:r>
            <a:r>
              <a:rPr lang="zh-CN" altLang="en-US" dirty="0"/>
              <a:t>之间</a:t>
            </a:r>
            <a:r>
              <a:rPr lang="en-US" altLang="zh-CN" dirty="0"/>
              <a:t>MI</a:t>
            </a:r>
            <a:r>
              <a:rPr lang="zh-CN" altLang="en-US" dirty="0"/>
              <a:t>的边界随着接受到的优势值 </a:t>
            </a:r>
            <a:r>
              <a:rPr lang="en-US" altLang="zh-CN" dirty="0"/>
              <a:t>At </a:t>
            </a:r>
            <a:r>
              <a:rPr lang="zh-CN" altLang="en-US" dirty="0"/>
              <a:t>的符号进行正则化。</a:t>
            </a:r>
          </a:p>
        </p:txBody>
      </p:sp>
      <p:pic>
        <p:nvPicPr>
          <p:cNvPr id="5" name="图片 4">
            <a:extLst>
              <a:ext uri="{FF2B5EF4-FFF2-40B4-BE49-F238E27FC236}">
                <a16:creationId xmlns:a16="http://schemas.microsoft.com/office/drawing/2014/main" id="{E95CC98C-7529-8C57-A1CE-E543B20F9B12}"/>
              </a:ext>
            </a:extLst>
          </p:cNvPr>
          <p:cNvPicPr>
            <a:picLocks noChangeAspect="1"/>
          </p:cNvPicPr>
          <p:nvPr/>
        </p:nvPicPr>
        <p:blipFill>
          <a:blip r:embed="rId6"/>
          <a:stretch>
            <a:fillRect/>
          </a:stretch>
        </p:blipFill>
        <p:spPr>
          <a:xfrm>
            <a:off x="497267" y="3514424"/>
            <a:ext cx="8274078" cy="1176409"/>
          </a:xfrm>
          <a:prstGeom prst="rect">
            <a:avLst/>
          </a:prstGeom>
        </p:spPr>
      </p:pic>
    </p:spTree>
    <p:extLst>
      <p:ext uri="{BB962C8B-B14F-4D97-AF65-F5344CB8AC3E}">
        <p14:creationId xmlns:p14="http://schemas.microsoft.com/office/powerpoint/2010/main" val="3249515410"/>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60111" y="173405"/>
            <a:ext cx="902807"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模型展示</a:t>
            </a:r>
          </a:p>
        </p:txBody>
      </p:sp>
      <p:sp>
        <p:nvSpPr>
          <p:cNvPr id="5" name="文本框 4">
            <a:extLst>
              <a:ext uri="{FF2B5EF4-FFF2-40B4-BE49-F238E27FC236}">
                <a16:creationId xmlns:a16="http://schemas.microsoft.com/office/drawing/2014/main" id="{35E7DA17-B577-3397-A970-5299F964EBFF}"/>
              </a:ext>
            </a:extLst>
          </p:cNvPr>
          <p:cNvSpPr txBox="1"/>
          <p:nvPr/>
        </p:nvSpPr>
        <p:spPr>
          <a:xfrm>
            <a:off x="539552" y="902076"/>
            <a:ext cx="3151202" cy="369332"/>
          </a:xfrm>
          <a:prstGeom prst="rect">
            <a:avLst/>
          </a:prstGeom>
          <a:noFill/>
        </p:spPr>
        <p:txBody>
          <a:bodyPr wrap="square" rtlCol="0">
            <a:spAutoFit/>
          </a:bodyPr>
          <a:lstStyle/>
          <a:p>
            <a:r>
              <a:rPr lang="en-US" altLang="zh-CN" dirty="0"/>
              <a:t>Actor</a:t>
            </a:r>
            <a:r>
              <a:rPr lang="zh-CN" altLang="en-US" dirty="0"/>
              <a:t>部分架构</a:t>
            </a:r>
          </a:p>
        </p:txBody>
      </p:sp>
      <p:pic>
        <p:nvPicPr>
          <p:cNvPr id="3" name="图片 2">
            <a:extLst>
              <a:ext uri="{FF2B5EF4-FFF2-40B4-BE49-F238E27FC236}">
                <a16:creationId xmlns:a16="http://schemas.microsoft.com/office/drawing/2014/main" id="{7B782C6A-02CB-3C8A-D6A3-BCF9AF13B725}"/>
              </a:ext>
            </a:extLst>
          </p:cNvPr>
          <p:cNvPicPr>
            <a:picLocks noChangeAspect="1"/>
          </p:cNvPicPr>
          <p:nvPr/>
        </p:nvPicPr>
        <p:blipFill>
          <a:blip r:embed="rId4"/>
          <a:stretch>
            <a:fillRect/>
          </a:stretch>
        </p:blipFill>
        <p:spPr>
          <a:xfrm>
            <a:off x="539552" y="1219904"/>
            <a:ext cx="6653828" cy="1770402"/>
          </a:xfrm>
          <a:prstGeom prst="rect">
            <a:avLst/>
          </a:prstGeom>
        </p:spPr>
      </p:pic>
      <p:pic>
        <p:nvPicPr>
          <p:cNvPr id="7" name="Picture 45" descr="logo2">
            <a:extLst>
              <a:ext uri="{FF2B5EF4-FFF2-40B4-BE49-F238E27FC236}">
                <a16:creationId xmlns:a16="http://schemas.microsoft.com/office/drawing/2014/main" id="{ABBA4AAA-E199-E435-ECED-132A9FA4E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4895806"/>
      </p:ext>
    </p:extLst>
  </p:cSld>
  <p:clrMapOvr>
    <a:masterClrMapping/>
  </p:clrMapOvr>
  <p:transition spd="slow"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5600989" y="190065"/>
            <a:ext cx="1800489"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改进方法的理论说明</a:t>
            </a:r>
          </a:p>
        </p:txBody>
      </p:sp>
      <p:pic>
        <p:nvPicPr>
          <p:cNvPr id="4" name="图片 3">
            <a:extLst>
              <a:ext uri="{FF2B5EF4-FFF2-40B4-BE49-F238E27FC236}">
                <a16:creationId xmlns:a16="http://schemas.microsoft.com/office/drawing/2014/main" id="{3D1D8D3C-F168-E218-F115-0A856F5CBD0D}"/>
              </a:ext>
            </a:extLst>
          </p:cNvPr>
          <p:cNvPicPr>
            <a:picLocks noChangeAspect="1"/>
          </p:cNvPicPr>
          <p:nvPr/>
        </p:nvPicPr>
        <p:blipFill>
          <a:blip r:embed="rId4"/>
          <a:stretch>
            <a:fillRect/>
          </a:stretch>
        </p:blipFill>
        <p:spPr>
          <a:xfrm>
            <a:off x="314469" y="915955"/>
            <a:ext cx="6595002" cy="2088232"/>
          </a:xfrm>
          <a:prstGeom prst="rect">
            <a:avLst/>
          </a:prstGeom>
        </p:spPr>
      </p:pic>
      <p:sp>
        <p:nvSpPr>
          <p:cNvPr id="7" name="文本框 6">
            <a:extLst>
              <a:ext uri="{FF2B5EF4-FFF2-40B4-BE49-F238E27FC236}">
                <a16:creationId xmlns:a16="http://schemas.microsoft.com/office/drawing/2014/main" id="{7438F7CF-0542-918B-C22E-37B82951214F}"/>
              </a:ext>
            </a:extLst>
          </p:cNvPr>
          <p:cNvSpPr txBox="1"/>
          <p:nvPr/>
        </p:nvSpPr>
        <p:spPr>
          <a:xfrm>
            <a:off x="314469" y="3295361"/>
            <a:ext cx="6595002" cy="923330"/>
          </a:xfrm>
          <a:prstGeom prst="rect">
            <a:avLst/>
          </a:prstGeom>
          <a:noFill/>
        </p:spPr>
        <p:txBody>
          <a:bodyPr wrap="square">
            <a:spAutoFit/>
          </a:bodyPr>
          <a:lstStyle/>
          <a:p>
            <a:pPr indent="355600" algn="just"/>
            <a:r>
              <a:rPr lang="zh-CN" altLang="zh-CN" sz="1800" b="1" kern="100" dirty="0">
                <a:effectLst/>
                <a:latin typeface="等线" panose="02010600030101010101" pitchFamily="2" charset="-122"/>
                <a:ea typeface="仿宋" panose="02010609060101010101" pitchFamily="49" charset="-122"/>
                <a:cs typeface="Times New Roman" panose="02020603050405020304" pitchFamily="18" charset="0"/>
              </a:rPr>
              <a:t>从层次认知理论出发。我们让</a:t>
            </a:r>
            <a:r>
              <a:rPr lang="en-US" altLang="zh-CN" sz="1800" b="1" kern="100" dirty="0">
                <a:effectLst/>
                <a:latin typeface="等线" panose="02010600030101010101" pitchFamily="2" charset="-122"/>
                <a:ea typeface="仿宋" panose="02010609060101010101" pitchFamily="49" charset="-122"/>
                <a:cs typeface="Times New Roman" panose="02020603050405020304" pitchFamily="18" charset="0"/>
              </a:rPr>
              <a:t>agent</a:t>
            </a:r>
            <a:r>
              <a:rPr lang="zh-CN" altLang="zh-CN" sz="1800" b="1" kern="100" dirty="0">
                <a:effectLst/>
                <a:latin typeface="等线" panose="02010600030101010101" pitchFamily="2" charset="-122"/>
                <a:ea typeface="仿宋" panose="02010609060101010101" pitchFamily="49" charset="-122"/>
                <a:cs typeface="Times New Roman" panose="02020603050405020304" pitchFamily="18" charset="0"/>
              </a:rPr>
              <a:t>能够在 </a:t>
            </a:r>
            <a:r>
              <a:rPr lang="en-US" altLang="zh-CN" sz="1800" b="1" kern="100" dirty="0">
                <a:effectLst/>
                <a:latin typeface="等线" panose="02010600030101010101" pitchFamily="2" charset="-122"/>
                <a:ea typeface="仿宋" panose="02010609060101010101" pitchFamily="49" charset="-122"/>
                <a:cs typeface="Times New Roman" panose="02020603050405020304" pitchFamily="18" charset="0"/>
              </a:rPr>
              <a:t>k </a:t>
            </a:r>
            <a:r>
              <a:rPr lang="zh-CN" altLang="zh-CN" sz="1800" b="1" kern="100" dirty="0">
                <a:effectLst/>
                <a:latin typeface="等线" panose="02010600030101010101" pitchFamily="2" charset="-122"/>
                <a:ea typeface="仿宋" panose="02010609060101010101" pitchFamily="49" charset="-122"/>
                <a:cs typeface="Times New Roman" panose="02020603050405020304" pitchFamily="18" charset="0"/>
              </a:rPr>
              <a:t>个迭代推理步骤中与其潜在的猜测动作分布进行通信，并在 </a:t>
            </a:r>
            <a:r>
              <a:rPr lang="en-US" altLang="zh-CN" sz="1800" b="1" kern="100" dirty="0">
                <a:effectLst/>
                <a:latin typeface="等线" panose="02010600030101010101" pitchFamily="2" charset="-122"/>
                <a:ea typeface="仿宋" panose="02010609060101010101" pitchFamily="49" charset="-122"/>
                <a:cs typeface="Times New Roman" panose="02020603050405020304" pitchFamily="18" charset="0"/>
              </a:rPr>
              <a:t>k </a:t>
            </a:r>
            <a:r>
              <a:rPr lang="zh-CN" altLang="zh-CN" sz="1800" b="1" kern="100" dirty="0">
                <a:effectLst/>
                <a:latin typeface="等线" panose="02010600030101010101" pitchFamily="2" charset="-122"/>
                <a:ea typeface="仿宋" panose="02010609060101010101" pitchFamily="49" charset="-122"/>
                <a:cs typeface="Times New Roman" panose="02020603050405020304" pitchFamily="18" charset="0"/>
              </a:rPr>
              <a:t>级合理化他们的动作决策，以最好地响应他们的队友级别 </a:t>
            </a:r>
            <a:r>
              <a:rPr lang="en-US" altLang="zh-CN" sz="1800" b="1" kern="100" dirty="0">
                <a:effectLst/>
                <a:latin typeface="等线" panose="02010600030101010101" pitchFamily="2" charset="-122"/>
                <a:ea typeface="仿宋" panose="02010609060101010101" pitchFamily="49" charset="-122"/>
                <a:cs typeface="Times New Roman" panose="02020603050405020304" pitchFamily="18" charset="0"/>
              </a:rPr>
              <a:t>k-1 </a:t>
            </a:r>
            <a:r>
              <a:rPr lang="zh-CN" altLang="zh-CN" sz="1800" b="1" kern="100" dirty="0">
                <a:effectLst/>
                <a:latin typeface="等线" panose="02010600030101010101" pitchFamily="2" charset="-122"/>
                <a:ea typeface="仿宋" panose="02010609060101010101" pitchFamily="49" charset="-122"/>
                <a:cs typeface="Times New Roman" panose="02020603050405020304" pitchFamily="18" charset="0"/>
              </a:rPr>
              <a:t>动作。</a:t>
            </a:r>
            <a:endParaRPr lang="zh-CN" altLang="zh-CN" sz="12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Picture 45" descr="logo2">
            <a:extLst>
              <a:ext uri="{FF2B5EF4-FFF2-40B4-BE49-F238E27FC236}">
                <a16:creationId xmlns:a16="http://schemas.microsoft.com/office/drawing/2014/main" id="{EDC978A7-27A2-E489-5A49-FEDC5AA8BE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9942297"/>
      </p:ext>
    </p:extLst>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5600989" y="190065"/>
            <a:ext cx="1800489"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改进方法的理论说明</a:t>
            </a:r>
          </a:p>
        </p:txBody>
      </p:sp>
      <p:sp>
        <p:nvSpPr>
          <p:cNvPr id="3" name="文本框 2">
            <a:extLst>
              <a:ext uri="{FF2B5EF4-FFF2-40B4-BE49-F238E27FC236}">
                <a16:creationId xmlns:a16="http://schemas.microsoft.com/office/drawing/2014/main" id="{10552C5D-91ED-7E9F-FE0B-EC7F9672DBC0}"/>
              </a:ext>
            </a:extLst>
          </p:cNvPr>
          <p:cNvSpPr txBox="1"/>
          <p:nvPr/>
        </p:nvSpPr>
        <p:spPr>
          <a:xfrm>
            <a:off x="412686" y="987574"/>
            <a:ext cx="4663370" cy="369332"/>
          </a:xfrm>
          <a:prstGeom prst="rect">
            <a:avLst/>
          </a:prstGeom>
          <a:noFill/>
        </p:spPr>
        <p:txBody>
          <a:bodyPr wrap="square" rtlCol="0">
            <a:spAutoFit/>
          </a:bodyPr>
          <a:lstStyle/>
          <a:p>
            <a:r>
              <a:rPr lang="zh-CN" altLang="en-US" dirty="0"/>
              <a:t>上述方法的优化目标为以下的条件动作策略</a:t>
            </a:r>
          </a:p>
        </p:txBody>
      </p:sp>
      <p:pic>
        <p:nvPicPr>
          <p:cNvPr id="5" name="图片 4">
            <a:extLst>
              <a:ext uri="{FF2B5EF4-FFF2-40B4-BE49-F238E27FC236}">
                <a16:creationId xmlns:a16="http://schemas.microsoft.com/office/drawing/2014/main" id="{1A8317F0-FBDA-F38E-D855-FB49D9BF110E}"/>
              </a:ext>
            </a:extLst>
          </p:cNvPr>
          <p:cNvPicPr>
            <a:picLocks noChangeAspect="1"/>
          </p:cNvPicPr>
          <p:nvPr/>
        </p:nvPicPr>
        <p:blipFill>
          <a:blip r:embed="rId4"/>
          <a:stretch>
            <a:fillRect/>
          </a:stretch>
        </p:blipFill>
        <p:spPr>
          <a:xfrm>
            <a:off x="538439" y="1367819"/>
            <a:ext cx="6937537" cy="579660"/>
          </a:xfrm>
          <a:prstGeom prst="rect">
            <a:avLst/>
          </a:prstGeom>
        </p:spPr>
      </p:pic>
      <p:sp>
        <p:nvSpPr>
          <p:cNvPr id="9" name="文本框 8">
            <a:extLst>
              <a:ext uri="{FF2B5EF4-FFF2-40B4-BE49-F238E27FC236}">
                <a16:creationId xmlns:a16="http://schemas.microsoft.com/office/drawing/2014/main" id="{872A9BA1-DDE0-9292-B8E6-D2E1D645CA29}"/>
              </a:ext>
            </a:extLst>
          </p:cNvPr>
          <p:cNvSpPr txBox="1"/>
          <p:nvPr/>
        </p:nvSpPr>
        <p:spPr>
          <a:xfrm>
            <a:off x="538439" y="2067694"/>
            <a:ext cx="7087784" cy="369332"/>
          </a:xfrm>
          <a:prstGeom prst="rect">
            <a:avLst/>
          </a:prstGeom>
          <a:noFill/>
        </p:spPr>
        <p:txBody>
          <a:bodyPr wrap="square" rtlCol="0">
            <a:spAutoFit/>
          </a:bodyPr>
          <a:lstStyle/>
          <a:p>
            <a:r>
              <a:rPr lang="zh-CN" altLang="en-US" dirty="0"/>
              <a:t>优化该动作策略可以提升智能体决策的互信息下界，数学证明过程略</a:t>
            </a:r>
          </a:p>
        </p:txBody>
      </p:sp>
      <p:pic>
        <p:nvPicPr>
          <p:cNvPr id="10" name="图片 9">
            <a:extLst>
              <a:ext uri="{FF2B5EF4-FFF2-40B4-BE49-F238E27FC236}">
                <a16:creationId xmlns:a16="http://schemas.microsoft.com/office/drawing/2014/main" id="{7F71C8DF-7BF8-DB11-521F-A425CC490B7A}"/>
              </a:ext>
            </a:extLst>
          </p:cNvPr>
          <p:cNvPicPr/>
          <p:nvPr/>
        </p:nvPicPr>
        <p:blipFill>
          <a:blip r:embed="rId5"/>
          <a:stretch>
            <a:fillRect/>
          </a:stretch>
        </p:blipFill>
        <p:spPr>
          <a:xfrm>
            <a:off x="538438" y="2611502"/>
            <a:ext cx="3601513" cy="1904464"/>
          </a:xfrm>
          <a:prstGeom prst="rect">
            <a:avLst/>
          </a:prstGeom>
          <a:noFill/>
          <a:ln w="9525">
            <a:noFill/>
          </a:ln>
        </p:spPr>
      </p:pic>
      <p:sp>
        <p:nvSpPr>
          <p:cNvPr id="12" name="文本框 11">
            <a:extLst>
              <a:ext uri="{FF2B5EF4-FFF2-40B4-BE49-F238E27FC236}">
                <a16:creationId xmlns:a16="http://schemas.microsoft.com/office/drawing/2014/main" id="{427CFCEB-192C-1A8A-3EBD-D4D086F50874}"/>
              </a:ext>
            </a:extLst>
          </p:cNvPr>
          <p:cNvSpPr txBox="1"/>
          <p:nvPr/>
        </p:nvSpPr>
        <p:spPr>
          <a:xfrm>
            <a:off x="4427984" y="2571750"/>
            <a:ext cx="4572000" cy="1754326"/>
          </a:xfrm>
          <a:prstGeom prst="rect">
            <a:avLst/>
          </a:prstGeom>
          <a:noFill/>
        </p:spPr>
        <p:txBody>
          <a:bodyPr wrap="square">
            <a:spAutoFit/>
          </a:bodyPr>
          <a:lstStyle/>
          <a:p>
            <a:r>
              <a:rPr lang="zh-CN" altLang="zh-CN" sz="1800" b="1" kern="100" dirty="0">
                <a:effectLst/>
                <a:ea typeface="仿宋" panose="02010609060101010101" pitchFamily="49" charset="-122"/>
                <a:cs typeface="仿宋" panose="02010609060101010101" pitchFamily="49" charset="-122"/>
              </a:rPr>
              <a:t>互信息（</a:t>
            </a:r>
            <a:r>
              <a:rPr lang="en-US" altLang="zh-CN" sz="1800" b="1" kern="100" dirty="0">
                <a:effectLst/>
                <a:ea typeface="仿宋" panose="02010609060101010101" pitchFamily="49" charset="-122"/>
                <a:cs typeface="仿宋" panose="02010609060101010101" pitchFamily="49" charset="-122"/>
              </a:rPr>
              <a:t>Mutual Information</a:t>
            </a:r>
            <a:r>
              <a:rPr lang="zh-CN" altLang="zh-CN" sz="1800" b="1" kern="100" dirty="0">
                <a:effectLst/>
                <a:ea typeface="仿宋" panose="02010609060101010101" pitchFamily="49" charset="-122"/>
                <a:cs typeface="仿宋" panose="02010609060101010101" pitchFamily="49" charset="-122"/>
              </a:rPr>
              <a:t>）是信息论中的一个概念，指的是随机变量之间的相关性。</a:t>
            </a:r>
            <a:endParaRPr lang="en-US" altLang="zh-CN" sz="1800" b="1" kern="100" dirty="0">
              <a:effectLst/>
              <a:ea typeface="仿宋" panose="02010609060101010101" pitchFamily="49" charset="-122"/>
              <a:cs typeface="仿宋" panose="02010609060101010101" pitchFamily="49" charset="-122"/>
            </a:endParaRPr>
          </a:p>
          <a:p>
            <a:endParaRPr lang="en-US" altLang="zh-CN" sz="1800" b="1" kern="100" dirty="0">
              <a:effectLst/>
              <a:ea typeface="仿宋" panose="02010609060101010101" pitchFamily="49" charset="-122"/>
              <a:cs typeface="仿宋" panose="02010609060101010101" pitchFamily="49" charset="-122"/>
            </a:endParaRPr>
          </a:p>
          <a:p>
            <a:r>
              <a:rPr lang="zh-CN" altLang="en-US" dirty="0"/>
              <a:t>在本问题中是指各个</a:t>
            </a:r>
            <a:r>
              <a:rPr lang="en-US" altLang="zh-CN" dirty="0"/>
              <a:t>agent</a:t>
            </a:r>
            <a:r>
              <a:rPr lang="zh-CN" altLang="en-US" dirty="0"/>
              <a:t>执行策略的相关性。在合作问题中换言之就是智能体之间的协调性。</a:t>
            </a:r>
            <a:endParaRPr lang="en-US" altLang="zh-CN" dirty="0"/>
          </a:p>
        </p:txBody>
      </p:sp>
      <p:pic>
        <p:nvPicPr>
          <p:cNvPr id="13" name="Picture 45" descr="logo2">
            <a:extLst>
              <a:ext uri="{FF2B5EF4-FFF2-40B4-BE49-F238E27FC236}">
                <a16:creationId xmlns:a16="http://schemas.microsoft.com/office/drawing/2014/main" id="{511468EA-CB75-D49A-418E-961B2ABD4F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005169"/>
      </p:ext>
    </p:extLst>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5884314" y="173405"/>
            <a:ext cx="1441416"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置信度计算方法</a:t>
            </a:r>
          </a:p>
        </p:txBody>
      </p:sp>
      <p:pic>
        <p:nvPicPr>
          <p:cNvPr id="4" name="图片 3">
            <a:extLst>
              <a:ext uri="{FF2B5EF4-FFF2-40B4-BE49-F238E27FC236}">
                <a16:creationId xmlns:a16="http://schemas.microsoft.com/office/drawing/2014/main" id="{03B106C2-5FD1-EA0E-B701-5DB1D6311DF6}"/>
              </a:ext>
            </a:extLst>
          </p:cNvPr>
          <p:cNvPicPr>
            <a:picLocks noChangeAspect="1"/>
          </p:cNvPicPr>
          <p:nvPr/>
        </p:nvPicPr>
        <p:blipFill>
          <a:blip r:embed="rId4"/>
          <a:stretch>
            <a:fillRect/>
          </a:stretch>
        </p:blipFill>
        <p:spPr>
          <a:xfrm>
            <a:off x="107504" y="729757"/>
            <a:ext cx="6235081" cy="1658985"/>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D73DAA6-B359-47C7-DF2B-0525ADAA546A}"/>
                  </a:ext>
                </a:extLst>
              </p:cNvPr>
              <p:cNvSpPr txBox="1"/>
              <p:nvPr/>
            </p:nvSpPr>
            <p:spPr>
              <a:xfrm>
                <a:off x="298446" y="2578353"/>
                <a:ext cx="8738050" cy="2500685"/>
              </a:xfrm>
              <a:prstGeom prst="rect">
                <a:avLst/>
              </a:prstGeom>
              <a:noFill/>
            </p:spPr>
            <p:txBody>
              <a:bodyPr wrap="square" rtlCol="0">
                <a:spAutoFit/>
              </a:bodyPr>
              <a:lstStyle/>
              <a:p>
                <a:pPr marL="279400" indent="266700" algn="just"/>
                <a14:m>
                  <m:oMath xmlns:m="http://schemas.openxmlformats.org/officeDocument/2006/math">
                    <m:r>
                      <m:rPr>
                        <m:sty m:val="p"/>
                      </m:rPr>
                      <a:rPr lang="en-US" altLang="zh-CN" sz="1400" kern="100" smtClean="0">
                        <a:effectLst/>
                        <a:latin typeface="Cambria Math" panose="02040503050406030204" pitchFamily="18" charset="0"/>
                        <a:ea typeface="仿宋" panose="02010609060101010101" pitchFamily="49" charset="-122"/>
                        <a:cs typeface="仿宋" panose="02010609060101010101" pitchFamily="49" charset="-122"/>
                      </a:rPr>
                      <m:t>Initia</m:t>
                    </m:r>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m:rPr>
                            <m:sty m:val="p"/>
                          </m:rPr>
                          <a:rPr lang="en-US" altLang="zh-CN" sz="1400" kern="100">
                            <a:effectLst/>
                            <a:latin typeface="Cambria Math" panose="02040503050406030204" pitchFamily="18" charset="0"/>
                            <a:ea typeface="仿宋" panose="02010609060101010101" pitchFamily="49" charset="-122"/>
                            <a:cs typeface="仿宋" panose="02010609060101010101" pitchFamily="49" charset="-122"/>
                          </a:rPr>
                          <m:t>l</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𝑖</m:t>
                        </m:r>
                      </m:sup>
                    </m:sSubSup>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表示智能体 </a:t>
                </a:r>
                <a14:m>
                  <m:oMath xmlns:m="http://schemas.openxmlformats.org/officeDocument/2006/math">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𝑖</m:t>
                    </m:r>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对智能体 </a:t>
                </a:r>
                <a14:m>
                  <m:oMath xmlns:m="http://schemas.openxmlformats.org/officeDocument/2006/math">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的策略推测函数；</a:t>
                </a:r>
                <a:endParaRPr lang="en-US" altLang="zh-CN" sz="1400" kern="100" dirty="0">
                  <a:effectLst/>
                  <a:latin typeface="Calibri" panose="020F0502020204030204" pitchFamily="34" charset="0"/>
                  <a:ea typeface="仿宋" panose="02010609060101010101" pitchFamily="49" charset="-122"/>
                  <a:cs typeface="仿宋" panose="02010609060101010101" pitchFamily="49" charset="-122"/>
                </a:endParaRPr>
              </a:p>
              <a:p>
                <a:pPr marL="279400" indent="266700" algn="just"/>
                <a14:m>
                  <m:oMathPara xmlns:m="http://schemas.openxmlformats.org/officeDocument/2006/math">
                    <m:oMathParaPr>
                      <m:jc m:val="centerGroup"/>
                    </m:oMathParaPr>
                    <m:oMath xmlns:m="http://schemas.openxmlformats.org/officeDocument/2006/math">
                      <m:sSubSup>
                        <m:sSubSupPr>
                          <m:ctrlPr>
                            <a:rPr lang="zh-CN" altLang="zh-CN" sz="1400" i="1" kern="100" smtClean="0">
                              <a:effectLst/>
                              <a:latin typeface="Cambria Math" panose="02040503050406030204" pitchFamily="18" charset="0"/>
                              <a:ea typeface="Cambria Math" panose="02040503050406030204" pitchFamily="18" charset="0"/>
                              <a:cs typeface="仿宋" panose="02010609060101010101" pitchFamily="49" charset="-122"/>
                            </a:rPr>
                          </m:ctrlPr>
                        </m:sSubSup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sup>
                      </m:sSubSup>
                      <m:r>
                        <a:rPr lang="en-US" altLang="zh-CN" sz="1400" kern="100">
                          <a:effectLst/>
                          <a:latin typeface="Cambria Math" panose="02040503050406030204" pitchFamily="18" charset="0"/>
                          <a:ea typeface="仿宋" panose="02010609060101010101" pitchFamily="49" charset="-122"/>
                          <a:cs typeface="仿宋" panose="02010609060101010101" pitchFamily="49" charset="-122"/>
                        </a:rPr>
                        <m:t>=</m:t>
                      </m:r>
                      <m:r>
                        <m:rPr>
                          <m:sty m:val="p"/>
                        </m:rPr>
                        <a:rPr lang="en-US" altLang="zh-CN" sz="1400" kern="100">
                          <a:effectLst/>
                          <a:latin typeface="Cambria Math" panose="02040503050406030204" pitchFamily="18" charset="0"/>
                          <a:ea typeface="仿宋" panose="02010609060101010101" pitchFamily="49" charset="-122"/>
                          <a:cs typeface="仿宋" panose="02010609060101010101" pitchFamily="49" charset="-122"/>
                        </a:rPr>
                        <m:t>Initia</m:t>
                      </m:r>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m:rPr>
                              <m:sty m:val="p"/>
                            </m:rPr>
                            <a:rPr lang="en-US" altLang="zh-CN" sz="1400" kern="100">
                              <a:effectLst/>
                              <a:latin typeface="Cambria Math" panose="02040503050406030204" pitchFamily="18" charset="0"/>
                              <a:ea typeface="仿宋" panose="02010609060101010101" pitchFamily="49" charset="-122"/>
                              <a:cs typeface="仿宋" panose="02010609060101010101" pitchFamily="49" charset="-122"/>
                            </a:rPr>
                            <m:t>l</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𝑖</m:t>
                          </m:r>
                        </m:sup>
                      </m:sSubSup>
                      <m:d>
                        <m:d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dPr>
                        <m:e>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𝑜</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𝑡</m:t>
                              </m:r>
                            </m:sup>
                          </m:sSubSup>
                        </m:e>
                      </m:d>
                    </m:oMath>
                  </m:oMathPara>
                </a14:m>
                <a:endParaRPr lang="en-US" altLang="zh-CN" sz="1400" kern="100" dirty="0">
                  <a:effectLst/>
                  <a:latin typeface="Calibri" panose="020F0502020204030204" pitchFamily="34" charset="0"/>
                  <a:ea typeface="仿宋" panose="02010609060101010101" pitchFamily="49" charset="-122"/>
                  <a:cs typeface="仿宋" panose="02010609060101010101" pitchFamily="49" charset="-122"/>
                </a:endParaRPr>
              </a:p>
              <a:p>
                <a:pPr marL="279400" indent="266700" algn="just"/>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由于策略推测部分的输入信息具有滞后性。经过训练后 </a:t>
                </a:r>
                <a14:m>
                  <m:oMath xmlns:m="http://schemas.openxmlformats.org/officeDocument/2006/math">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sup>
                    </m:sSubSup>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也难以做到对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Sub>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的完全预测。在误差允许范围内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𝑓</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𝑀𝑆𝐸</m:t>
                        </m:r>
                      </m:sub>
                    </m:sSub>
                    <m:d>
                      <m:d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dPr>
                      <m:e>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sup>
                        </m:sSubSup>
                      </m:e>
                    </m:d>
                    <m:r>
                      <a:rPr lang="zh-CN" altLang="zh-CN" sz="1400" kern="100">
                        <a:effectLst/>
                        <a:latin typeface="Cambria Math" panose="02040503050406030204" pitchFamily="18" charset="0"/>
                        <a:ea typeface="仿宋" panose="02010609060101010101" pitchFamily="49" charset="-122"/>
                        <a:cs typeface="仿宋" panose="02010609060101010101" pitchFamily="49" charset="-122"/>
                      </a:rPr>
                      <m:t>≤</m:t>
                    </m:r>
                  </m:oMath>
                </a14:m>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，我们可以认为 </a:t>
                </a:r>
                <a14:m>
                  <m:oMath xmlns:m="http://schemas.openxmlformats.org/officeDocument/2006/math">
                    <m:sSubSup>
                      <m:sSubSup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Sup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up>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m:t>
                        </m:r>
                      </m:sup>
                    </m:sSubSup>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对</a:t>
                </a:r>
                <a:r>
                  <a:rPr lang="en-US" altLang="zh-CN" sz="1400" kern="100" dirty="0">
                    <a:effectLst/>
                    <a:latin typeface="Calibri" panose="020F0502020204030204" pitchFamily="34" charset="0"/>
                    <a:ea typeface="仿宋" panose="02010609060101010101" pitchFamily="49" charset="-122"/>
                    <a:cs typeface="仿宋" panose="02010609060101010101" pitchFamily="49" charset="-122"/>
                  </a:rPr>
                  <a:t>  </a:t>
                </a: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𝑙</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𝑗</m:t>
                        </m:r>
                      </m:sub>
                    </m:sSub>
                  </m:oMath>
                </a14:m>
                <a:r>
                  <a:rPr lang="en-US" altLang="zh-CN" sz="1400" kern="100" dirty="0">
                    <a:effectLst/>
                    <a:latin typeface="仿宋" panose="02010609060101010101" pitchFamily="49" charset="-122"/>
                    <a:ea typeface="宋体" panose="02010600030101010101" pitchFamily="2" charset="-122"/>
                    <a:cs typeface="仿宋" panose="02010609060101010101" pitchFamily="49" charset="-122"/>
                  </a:rPr>
                  <a:t> </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进行了正确的预测，并且预测结果会对后续决策冲突消解环节提供根据</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55600" algn="just"/>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每次全局信息发来的时候，智能体两两之间都会互相进行决策预测。并将预测结果用于冲突消解。在此过程中预测总次数为 </a:t>
                </a:r>
                <a14:m>
                  <m:oMath xmlns:m="http://schemas.openxmlformats.org/officeDocument/2006/math">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𝑝𝑟𝑒𝑑𝑖𝑐</m:t>
                    </m:r>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𝑡</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𝑠𝑢𝑚</m:t>
                        </m:r>
                      </m:sub>
                    </m:sSub>
                  </m:oMath>
                </a14:m>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，预测正确次数为 </a:t>
                </a:r>
                <a14:m>
                  <m:oMath xmlns:m="http://schemas.openxmlformats.org/officeDocument/2006/math">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𝑝𝑟𝑒𝑑𝑖𝑐</m:t>
                    </m:r>
                    <m:sSub>
                      <m:sSubPr>
                        <m:ctrlPr>
                          <a:rPr lang="zh-CN" altLang="zh-CN" sz="1400" i="1" kern="100">
                            <a:effectLst/>
                            <a:latin typeface="Cambria Math" panose="02040503050406030204" pitchFamily="18" charset="0"/>
                            <a:ea typeface="Cambria Math" panose="02040503050406030204" pitchFamily="18" charset="0"/>
                            <a:cs typeface="仿宋" panose="02010609060101010101" pitchFamily="49" charset="-122"/>
                          </a:rPr>
                        </m:ctrlPr>
                      </m:sSubPr>
                      <m:e>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𝑡</m:t>
                        </m:r>
                      </m:e>
                      <m:sub>
                        <m:r>
                          <a:rPr lang="en-US" altLang="zh-CN" sz="1400" i="1" kern="100">
                            <a:effectLst/>
                            <a:latin typeface="Cambria Math" panose="02040503050406030204" pitchFamily="18" charset="0"/>
                            <a:ea typeface="仿宋" panose="02010609060101010101" pitchFamily="49" charset="-122"/>
                            <a:cs typeface="仿宋" panose="02010609060101010101" pitchFamily="49" charset="-122"/>
                          </a:rPr>
                          <m:t>𝑟𝑖𝑔h𝑡</m:t>
                        </m:r>
                      </m:sub>
                    </m:sSub>
                  </m:oMath>
                </a14:m>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，需要保证模型的预测准确率高于 </a:t>
                </a:r>
                <a:r>
                  <a:rPr lang="en-US" altLang="zh-CN" sz="1400" kern="100" dirty="0">
                    <a:effectLst/>
                    <a:latin typeface="Calibri" panose="020F0502020204030204" pitchFamily="34" charset="0"/>
                    <a:ea typeface="仿宋" panose="02010609060101010101" pitchFamily="49" charset="-122"/>
                    <a:cs typeface="仿宋" panose="02010609060101010101" pitchFamily="49" charset="-122"/>
                  </a:rPr>
                  <a:t>85%</a:t>
                </a:r>
                <a:r>
                  <a:rPr lang="zh-CN" altLang="zh-CN" sz="1400" kern="100" dirty="0">
                    <a:effectLst/>
                    <a:latin typeface="Calibri" panose="020F0502020204030204" pitchFamily="34" charset="0"/>
                    <a:ea typeface="仿宋" panose="02010609060101010101" pitchFamily="49" charset="-122"/>
                    <a:cs typeface="仿宋" panose="02010609060101010101" pitchFamily="49" charset="-122"/>
                  </a:rPr>
                  <a:t>。即：</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14:m>
                  <m:oMathPara xmlns:m="http://schemas.openxmlformats.org/officeDocument/2006/math">
                    <m:oMathParaPr>
                      <m:jc m:val="centerGroup"/>
                    </m:oMathParaPr>
                    <m:oMath xmlns:m="http://schemas.openxmlformats.org/officeDocument/2006/math">
                      <m:r>
                        <m:rPr>
                          <m:sty m:val="p"/>
                        </m:rP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γ</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𝑝𝑟𝑒𝑑𝑖𝑐</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𝑟𝑖𝑔h𝑡</m:t>
                              </m:r>
                            </m:sub>
                          </m:sSub>
                        </m:num>
                        <m:den>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𝑝𝑟𝑒𝑑𝑖𝑐</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𝑡</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𝑠𝑢𝑚</m:t>
                              </m:r>
                            </m:sub>
                          </m:sSub>
                        </m:den>
                      </m:f>
                      <m: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&gt;</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85%</m:t>
                      </m:r>
                    </m:oMath>
                  </m:oMathPara>
                </a14:m>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p:txBody>
          </p:sp>
        </mc:Choice>
        <mc:Fallback xmlns="">
          <p:sp>
            <p:nvSpPr>
              <p:cNvPr id="6" name="文本框 5">
                <a:extLst>
                  <a:ext uri="{FF2B5EF4-FFF2-40B4-BE49-F238E27FC236}">
                    <a16:creationId xmlns:a16="http://schemas.microsoft.com/office/drawing/2014/main" id="{7D73DAA6-B359-47C7-DF2B-0525ADAA546A}"/>
                  </a:ext>
                </a:extLst>
              </p:cNvPr>
              <p:cNvSpPr txBox="1">
                <a:spLocks noRot="1" noChangeAspect="1" noMove="1" noResize="1" noEditPoints="1" noAdjustHandles="1" noChangeArrowheads="1" noChangeShapeType="1" noTextEdit="1"/>
              </p:cNvSpPr>
              <p:nvPr/>
            </p:nvSpPr>
            <p:spPr>
              <a:xfrm>
                <a:off x="298446" y="2578353"/>
                <a:ext cx="8738050" cy="2500685"/>
              </a:xfrm>
              <a:prstGeom prst="rect">
                <a:avLst/>
              </a:prstGeom>
              <a:blipFill>
                <a:blip r:embed="rId5"/>
                <a:stretch>
                  <a:fillRect l="-209" t="-244" r="-209"/>
                </a:stretch>
              </a:blipFill>
            </p:spPr>
            <p:txBody>
              <a:bodyPr/>
              <a:lstStyle/>
              <a:p>
                <a:r>
                  <a:rPr lang="zh-CN" altLang="en-US">
                    <a:noFill/>
                  </a:rPr>
                  <a:t> </a:t>
                </a:r>
              </a:p>
            </p:txBody>
          </p:sp>
        </mc:Fallback>
      </mc:AlternateContent>
      <p:pic>
        <p:nvPicPr>
          <p:cNvPr id="11" name="Picture 45" descr="logo2">
            <a:extLst>
              <a:ext uri="{FF2B5EF4-FFF2-40B4-BE49-F238E27FC236}">
                <a16:creationId xmlns:a16="http://schemas.microsoft.com/office/drawing/2014/main" id="{79AD84D2-E3F1-AC7D-7D64-14D64BB32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923694"/>
      </p:ext>
    </p:extLst>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5733973" y="158209"/>
            <a:ext cx="1620953"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置信度的提升意义</a:t>
            </a:r>
          </a:p>
        </p:txBody>
      </p:sp>
      <p:sp>
        <p:nvSpPr>
          <p:cNvPr id="6" name="文本框 5">
            <a:extLst>
              <a:ext uri="{FF2B5EF4-FFF2-40B4-BE49-F238E27FC236}">
                <a16:creationId xmlns:a16="http://schemas.microsoft.com/office/drawing/2014/main" id="{7D73DAA6-B359-47C7-DF2B-0525ADAA546A}"/>
              </a:ext>
            </a:extLst>
          </p:cNvPr>
          <p:cNvSpPr txBox="1"/>
          <p:nvPr/>
        </p:nvSpPr>
        <p:spPr>
          <a:xfrm>
            <a:off x="323527" y="843558"/>
            <a:ext cx="8496945" cy="1477328"/>
          </a:xfrm>
          <a:prstGeom prst="rect">
            <a:avLst/>
          </a:prstGeom>
          <a:noFill/>
        </p:spPr>
        <p:txBody>
          <a:bodyPr wrap="square" rtlCol="0">
            <a:spAutoFit/>
          </a:bodyPr>
          <a:lstStyle/>
          <a:p>
            <a:r>
              <a:rPr lang="zh-CN" altLang="en-US" dirty="0"/>
              <a:t>本研究方案中的置信度概念是对智能体预测本方队友决策行为的准确程度进行量化评估，</a:t>
            </a:r>
            <a:r>
              <a:rPr lang="zh-CN" altLang="en-US" b="1" dirty="0"/>
              <a:t>预测准确率与置信度成正相关。通过提高智能体之间的决策置信度，可以提升冲突预测环节的准确度，从而降低智能体间出现决策冲突的概率，进而节省冲突消解时间，提升多智能体之间的协调性，最终达到提高模型效果，高效利用系统资源的目的</a:t>
            </a:r>
            <a:r>
              <a:rPr lang="zh-CN" altLang="en-US" dirty="0"/>
              <a:t>。</a:t>
            </a:r>
            <a:endParaRPr lang="en-US" altLang="zh-CN" dirty="0"/>
          </a:p>
        </p:txBody>
      </p:sp>
      <p:pic>
        <p:nvPicPr>
          <p:cNvPr id="3" name="Picture 45" descr="logo2">
            <a:extLst>
              <a:ext uri="{FF2B5EF4-FFF2-40B4-BE49-F238E27FC236}">
                <a16:creationId xmlns:a16="http://schemas.microsoft.com/office/drawing/2014/main" id="{F72DF1B9-8846-57A1-73C4-7A5A98A54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0636"/>
      </p:ext>
    </p:extLst>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bwMode="auto">
      <p:bgPr>
        <a:solidFill>
          <a:srgbClr val="0070C0"/>
        </a:solidFill>
        <a:effectLst/>
      </p:bgPr>
    </p:bg>
    <p:spTree>
      <p:nvGrpSpPr>
        <p:cNvPr id="1" name=""/>
        <p:cNvGrpSpPr/>
        <p:nvPr/>
      </p:nvGrpSpPr>
      <p:grpSpPr>
        <a:xfrm>
          <a:off x="0" y="0"/>
          <a:ext cx="0" cy="0"/>
          <a:chOff x="0" y="0"/>
          <a:chExt cx="0" cy="0"/>
        </a:xfrm>
      </p:grpSpPr>
      <p:sp>
        <p:nvSpPr>
          <p:cNvPr id="512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Calibri"/>
              <a:ea typeface="微软雅黑"/>
              <a:cs typeface="+mn-ea"/>
              <a:sym typeface="+mn-lt"/>
            </a:endParaRPr>
          </a:p>
        </p:txBody>
      </p:sp>
      <p:sp>
        <p:nvSpPr>
          <p:cNvPr id="512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lIns="68577" tIns="34289" rIns="68577" bIns="3428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Calibri"/>
              <a:ea typeface="微软雅黑"/>
              <a:cs typeface="+mn-ea"/>
              <a:sym typeface="+mn-lt"/>
            </a:endParaRPr>
          </a:p>
        </p:txBody>
      </p:sp>
      <p:sp>
        <p:nvSpPr>
          <p:cNvPr id="5125"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800" b="1" i="0" u="none" strike="noStrike" kern="1200" cap="none" spc="0" normalizeH="0" baseline="0" noProof="0" dirty="0">
                <a:ln>
                  <a:noFill/>
                </a:ln>
                <a:solidFill>
                  <a:srgbClr val="FFFFFF"/>
                </a:solidFill>
                <a:effectLst/>
                <a:uLnTx/>
                <a:uFillTx/>
                <a:latin typeface="Calibri"/>
                <a:ea typeface="微软雅黑"/>
                <a:cs typeface="+mn-ea"/>
                <a:sym typeface="+mn-lt"/>
              </a:rPr>
              <a:t>第二部分</a:t>
            </a:r>
          </a:p>
        </p:txBody>
      </p:sp>
      <p:sp>
        <p:nvSpPr>
          <p:cNvPr id="21" name="TextBox 23"/>
          <p:cNvSpPr txBox="1"/>
          <p:nvPr/>
        </p:nvSpPr>
        <p:spPr>
          <a:xfrm>
            <a:off x="3773159" y="1826933"/>
            <a:ext cx="1492885" cy="297815"/>
          </a:xfrm>
          <a:prstGeom prst="rect">
            <a:avLst/>
          </a:prstGeom>
          <a:noFill/>
        </p:spPr>
        <p:txBody>
          <a:bodyPr wrap="none" lIns="68579" tIns="34289" rIns="68579" bIns="34289" rtlCol="0">
            <a:spAutoFit/>
          </a:bodyPr>
          <a:lstStyle/>
          <a:p>
            <a:pPr marL="213995" marR="0" lvl="0" indent="-213995"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500" b="1"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单击此处输入</a:t>
            </a:r>
            <a:endParaRPr kumimoji="0" lang="en-US" altLang="zh-CN" sz="1500" b="0" i="0" u="none" strike="noStrike" kern="1200" cap="none" spc="0" normalizeH="0" baseline="0" noProof="0" dirty="0">
              <a:ln>
                <a:noFill/>
              </a:ln>
              <a:solidFill>
                <a:prstClr val="black">
                  <a:lumMod val="65000"/>
                  <a:lumOff val="35000"/>
                </a:prstClr>
              </a:solidFill>
              <a:effectLst/>
              <a:uLnTx/>
              <a:uFillTx/>
              <a:latin typeface="Calibri"/>
              <a:ea typeface="微软雅黑"/>
              <a:cs typeface="+mn-ea"/>
              <a:sym typeface="+mn-lt"/>
            </a:endParaRPr>
          </a:p>
        </p:txBody>
      </p:sp>
      <p:sp>
        <p:nvSpPr>
          <p:cNvPr id="22" name="TextBox 24"/>
          <p:cNvSpPr txBox="1"/>
          <p:nvPr/>
        </p:nvSpPr>
        <p:spPr>
          <a:xfrm>
            <a:off x="3773159" y="2154348"/>
            <a:ext cx="1492885" cy="297815"/>
          </a:xfrm>
          <a:prstGeom prst="rect">
            <a:avLst/>
          </a:prstGeom>
          <a:noFill/>
        </p:spPr>
        <p:txBody>
          <a:bodyPr wrap="none" lIns="68579" tIns="34289" rIns="68579" bIns="34289" rtlCol="0">
            <a:spAutoFit/>
          </a:bodyPr>
          <a:lstStyle/>
          <a:p>
            <a:pPr marL="213995" marR="0" lvl="0" indent="-213995"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500" b="1"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单击此处输入</a:t>
            </a:r>
            <a:endParaRPr kumimoji="0" lang="en-US" altLang="zh-CN" sz="1500" b="0" i="0" u="none" strike="noStrike" kern="1200" cap="none" spc="0" normalizeH="0" baseline="0" noProof="0" dirty="0">
              <a:ln>
                <a:noFill/>
              </a:ln>
              <a:solidFill>
                <a:prstClr val="black">
                  <a:lumMod val="65000"/>
                  <a:lumOff val="35000"/>
                </a:prstClr>
              </a:solidFill>
              <a:effectLst/>
              <a:uLnTx/>
              <a:uFillTx/>
              <a:latin typeface="Calibri"/>
              <a:ea typeface="微软雅黑"/>
              <a:cs typeface="+mn-ea"/>
              <a:sym typeface="+mn-lt"/>
            </a:endParaRPr>
          </a:p>
        </p:txBody>
      </p:sp>
      <p:sp>
        <p:nvSpPr>
          <p:cNvPr id="23" name="TextBox 25"/>
          <p:cNvSpPr txBox="1"/>
          <p:nvPr/>
        </p:nvSpPr>
        <p:spPr>
          <a:xfrm>
            <a:off x="3773160" y="2504490"/>
            <a:ext cx="1492885" cy="297815"/>
          </a:xfrm>
          <a:prstGeom prst="rect">
            <a:avLst/>
          </a:prstGeom>
          <a:noFill/>
        </p:spPr>
        <p:txBody>
          <a:bodyPr wrap="none" lIns="68579" tIns="34289" rIns="68579" bIns="34289" rtlCol="0">
            <a:spAutoFit/>
          </a:bodyPr>
          <a:lstStyle/>
          <a:p>
            <a:pPr marL="213995" marR="0" lvl="0" indent="-213995"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500" b="1" i="0" u="none" strike="noStrike" kern="1200" cap="none" spc="0" normalizeH="0" baseline="0" noProof="0" dirty="0">
                <a:ln>
                  <a:noFill/>
                </a:ln>
                <a:solidFill>
                  <a:prstClr val="black">
                    <a:lumMod val="75000"/>
                    <a:lumOff val="25000"/>
                  </a:prstClr>
                </a:solidFill>
                <a:effectLst/>
                <a:uLnTx/>
                <a:uFillTx/>
                <a:latin typeface="Calibri"/>
                <a:ea typeface="微软雅黑"/>
                <a:cs typeface="+mn-ea"/>
                <a:sym typeface="+mn-lt"/>
              </a:rPr>
              <a:t>单击此处输入</a:t>
            </a:r>
            <a:endParaRPr kumimoji="0" lang="en-US" altLang="zh-CN" sz="1500" b="0" i="0" u="none" strike="noStrike" kern="1200" cap="none" spc="0" normalizeH="0" baseline="0" noProof="0" dirty="0">
              <a:ln>
                <a:noFill/>
              </a:ln>
              <a:solidFill>
                <a:prstClr val="black">
                  <a:lumMod val="65000"/>
                  <a:lumOff val="35000"/>
                </a:prstClr>
              </a:solidFill>
              <a:effectLst/>
              <a:uLnTx/>
              <a:uFillTx/>
              <a:latin typeface="Calibri"/>
              <a:ea typeface="微软雅黑"/>
              <a:cs typeface="+mn-ea"/>
              <a:sym typeface="+mn-lt"/>
            </a:endParaRPr>
          </a:p>
        </p:txBody>
      </p:sp>
      <p:sp>
        <p:nvSpPr>
          <p:cNvPr id="25" name="TextBox 4"/>
          <p:cNvSpPr txBox="1"/>
          <p:nvPr/>
        </p:nvSpPr>
        <p:spPr>
          <a:xfrm>
            <a:off x="3773170" y="1247140"/>
            <a:ext cx="2446824" cy="530915"/>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srgbClr val="0070C0"/>
                </a:solidFill>
                <a:effectLst/>
                <a:uLnTx/>
                <a:uFillTx/>
                <a:latin typeface="Calibri"/>
                <a:ea typeface="微软雅黑"/>
                <a:cs typeface="+mn-ea"/>
                <a:sym typeface="+mn-lt"/>
              </a:rPr>
              <a:t>实验结果展示</a:t>
            </a:r>
          </a:p>
        </p:txBody>
      </p:sp>
      <p:sp>
        <p:nvSpPr>
          <p:cNvPr id="30" name="矩形 29"/>
          <p:cNvSpPr/>
          <p:nvPr>
            <p:custDataLst>
              <p:tags r:id="rId1"/>
            </p:custDataLst>
          </p:nvPr>
        </p:nvSpPr>
        <p:spPr>
          <a:xfrm>
            <a:off x="3825914" y="2931791"/>
            <a:ext cx="5319000" cy="2004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ea"/>
              <a:sym typeface="+mn-lt"/>
            </a:endParaRPr>
          </a:p>
        </p:txBody>
      </p:sp>
    </p:spTree>
    <p:extLst>
      <p:ext uri="{BB962C8B-B14F-4D97-AF65-F5344CB8AC3E}">
        <p14:creationId xmlns:p14="http://schemas.microsoft.com/office/powerpoint/2010/main" val="4181128677"/>
      </p:ext>
    </p:extLst>
  </p:cSld>
  <p:clrMapOvr>
    <a:masterClrMapping/>
  </p:clrMapOvr>
  <p:transition spd="med">
    <p:fade/>
    <p:sndAc>
      <p:stSnd>
        <p:snd r:embed="rId4" name="hamme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2985243D-3B17-95E4-85B3-FB227800FF84}"/>
              </a:ext>
            </a:extLst>
          </p:cNvPr>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a:extLst>
              <a:ext uri="{FF2B5EF4-FFF2-40B4-BE49-F238E27FC236}">
                <a16:creationId xmlns:a16="http://schemas.microsoft.com/office/drawing/2014/main" id="{C70AC3B4-FAA4-4CAD-BD26-3DBBC5D7329A}"/>
              </a:ext>
            </a:extLst>
          </p:cNvPr>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1" name="矩形 20">
            <a:extLst>
              <a:ext uri="{FF2B5EF4-FFF2-40B4-BE49-F238E27FC236}">
                <a16:creationId xmlns:a16="http://schemas.microsoft.com/office/drawing/2014/main" id="{C17E7331-35B5-88FE-9D3E-CC321FCD9EA0}"/>
              </a:ext>
            </a:extLst>
          </p:cNvPr>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2" name="矩形 21">
            <a:extLst>
              <a:ext uri="{FF2B5EF4-FFF2-40B4-BE49-F238E27FC236}">
                <a16:creationId xmlns:a16="http://schemas.microsoft.com/office/drawing/2014/main" id="{2430052C-3812-FCBB-B64C-9EF42FDC05E1}"/>
              </a:ext>
            </a:extLst>
          </p:cNvPr>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3" name="矩形 22">
            <a:extLst>
              <a:ext uri="{FF2B5EF4-FFF2-40B4-BE49-F238E27FC236}">
                <a16:creationId xmlns:a16="http://schemas.microsoft.com/office/drawing/2014/main" id="{F6AEE393-6683-0551-4622-6426D2D62623}"/>
              </a:ext>
            </a:extLst>
          </p:cNvPr>
          <p:cNvSpPr/>
          <p:nvPr/>
        </p:nvSpPr>
        <p:spPr>
          <a:xfrm>
            <a:off x="7626223" y="258402"/>
            <a:ext cx="183709" cy="137782"/>
          </a:xfrm>
          <a:prstGeom prst="rect">
            <a:avLst/>
          </a:prstGeom>
          <a:no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4" name="矩形 23">
            <a:extLst>
              <a:ext uri="{FF2B5EF4-FFF2-40B4-BE49-F238E27FC236}">
                <a16:creationId xmlns:a16="http://schemas.microsoft.com/office/drawing/2014/main" id="{58F9C30B-AF8C-9A18-E176-18D41C1D1C4E}"/>
              </a:ext>
            </a:extLst>
          </p:cNvPr>
          <p:cNvSpPr/>
          <p:nvPr/>
        </p:nvSpPr>
        <p:spPr>
          <a:xfrm>
            <a:off x="7384122" y="258402"/>
            <a:ext cx="183709" cy="137782"/>
          </a:xfrm>
          <a:prstGeom prst="rect">
            <a:avLst/>
          </a:prstGeom>
          <a:solidFill>
            <a:srgbClr val="D2E3F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5" name="矩形 24">
            <a:extLst>
              <a:ext uri="{FF2B5EF4-FFF2-40B4-BE49-F238E27FC236}">
                <a16:creationId xmlns:a16="http://schemas.microsoft.com/office/drawing/2014/main" id="{69257DA8-3E09-1E75-15D5-36DA68752601}"/>
              </a:ext>
            </a:extLst>
          </p:cNvPr>
          <p:cNvSpPr/>
          <p:nvPr>
            <p:custDataLst>
              <p:tags r:id="rId1"/>
            </p:custDataLst>
          </p:nvPr>
        </p:nvSpPr>
        <p:spPr>
          <a:xfrm>
            <a:off x="6477502" y="175741"/>
            <a:ext cx="902807" cy="307775"/>
          </a:xfrm>
          <a:prstGeom prst="rect">
            <a:avLst/>
          </a:prstGeom>
        </p:spPr>
        <p:txBody>
          <a:bodyPr wrap="none" lIns="91438" tIns="45719" rIns="91438" bIns="45719">
            <a:spAutoFit/>
          </a:bodyPr>
          <a:lstStyle/>
          <a:p>
            <a:r>
              <a:rPr lang="zh-CN" altLang="en-US" sz="1400" dirty="0">
                <a:solidFill>
                  <a:prstClr val="white"/>
                </a:solidFill>
                <a:cs typeface="+mn-ea"/>
                <a:sym typeface="+mn-lt"/>
              </a:rPr>
              <a:t>环境设置</a:t>
            </a:r>
          </a:p>
        </p:txBody>
      </p:sp>
      <p:sp>
        <p:nvSpPr>
          <p:cNvPr id="7" name="文本框 6">
            <a:extLst>
              <a:ext uri="{FF2B5EF4-FFF2-40B4-BE49-F238E27FC236}">
                <a16:creationId xmlns:a16="http://schemas.microsoft.com/office/drawing/2014/main" id="{8DAF1F2C-BAFA-1B56-EE03-20F94EC40789}"/>
              </a:ext>
            </a:extLst>
          </p:cNvPr>
          <p:cNvSpPr txBox="1"/>
          <p:nvPr/>
        </p:nvSpPr>
        <p:spPr>
          <a:xfrm>
            <a:off x="460394" y="977822"/>
            <a:ext cx="4572000" cy="369332"/>
          </a:xfrm>
          <a:prstGeom prst="rect">
            <a:avLst/>
          </a:prstGeom>
          <a:noFill/>
        </p:spPr>
        <p:txBody>
          <a:bodyPr wrap="square">
            <a:spAutoFit/>
          </a:bodyPr>
          <a:lstStyle/>
          <a:p>
            <a:r>
              <a:rPr lang="zh-CN" altLang="en-US" dirty="0"/>
              <a:t>首先是在小球追逐模型中的测试</a:t>
            </a:r>
          </a:p>
        </p:txBody>
      </p:sp>
      <p:pic>
        <p:nvPicPr>
          <p:cNvPr id="19" name="图片 18">
            <a:extLst>
              <a:ext uri="{FF2B5EF4-FFF2-40B4-BE49-F238E27FC236}">
                <a16:creationId xmlns:a16="http://schemas.microsoft.com/office/drawing/2014/main" id="{503C2B5D-23F6-2A76-B1D9-2A40B9EFDECE}"/>
              </a:ext>
            </a:extLst>
          </p:cNvPr>
          <p:cNvPicPr>
            <a:picLocks noChangeAspect="1"/>
          </p:cNvPicPr>
          <p:nvPr/>
        </p:nvPicPr>
        <p:blipFill>
          <a:blip r:embed="rId4"/>
          <a:stretch>
            <a:fillRect/>
          </a:stretch>
        </p:blipFill>
        <p:spPr>
          <a:xfrm>
            <a:off x="683568" y="1427070"/>
            <a:ext cx="2736304" cy="2745211"/>
          </a:xfrm>
          <a:prstGeom prst="rect">
            <a:avLst/>
          </a:prstGeom>
        </p:spPr>
      </p:pic>
      <p:sp>
        <p:nvSpPr>
          <p:cNvPr id="28" name="文本框 27">
            <a:extLst>
              <a:ext uri="{FF2B5EF4-FFF2-40B4-BE49-F238E27FC236}">
                <a16:creationId xmlns:a16="http://schemas.microsoft.com/office/drawing/2014/main" id="{74D97111-5BB9-D964-E49E-34B87E16530D}"/>
              </a:ext>
            </a:extLst>
          </p:cNvPr>
          <p:cNvSpPr txBox="1"/>
          <p:nvPr/>
        </p:nvSpPr>
        <p:spPr>
          <a:xfrm>
            <a:off x="4504446" y="1275606"/>
            <a:ext cx="4104456" cy="1200329"/>
          </a:xfrm>
          <a:prstGeom prst="rect">
            <a:avLst/>
          </a:prstGeom>
          <a:noFill/>
        </p:spPr>
        <p:txBody>
          <a:bodyPr wrap="square">
            <a:spAutoFit/>
          </a:bodyPr>
          <a:lstStyle/>
          <a:p>
            <a:r>
              <a:rPr lang="zh-CN" altLang="en-US" dirty="0"/>
              <a:t>测试环境如图所示，小球追逐游戏，其中三个红色小球合作追逐绿色小球。黑色部分为障碍物，绿色小球采取的是随机移动的策略。</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8CE65C2-71BF-0AD7-B425-068D044AE573}"/>
                  </a:ext>
                </a:extLst>
              </p:cNvPr>
              <p:cNvSpPr txBox="1"/>
              <p:nvPr/>
            </p:nvSpPr>
            <p:spPr>
              <a:xfrm>
                <a:off x="4355976" y="3355357"/>
                <a:ext cx="4572000" cy="1280351"/>
              </a:xfrm>
              <a:prstGeom prst="rect">
                <a:avLst/>
              </a:prstGeom>
              <a:noFill/>
            </p:spPr>
            <p:txBody>
              <a:bodyPr wrap="square">
                <a:spAutoFit/>
              </a:bodyPr>
              <a:lstStyle/>
              <a:p>
                <a:pPr marL="342900" lvl="0" indent="-342900" algn="just">
                  <a:buFont typeface="Wingdings" panose="05000000000000000000" pitchFamily="2" charset="2"/>
                  <a:buChar char=""/>
                </a:pPr>
                <a:r>
                  <a:rPr lang="en-US" altLang="zh-CN" sz="1800" kern="100" dirty="0">
                    <a:effectLst/>
                    <a:latin typeface="仿宋" panose="02010609060101010101" pitchFamily="49" charset="-122"/>
                    <a:ea typeface="等线" panose="02010600030101010101" pitchFamily="2" charset="-122"/>
                    <a:cs typeface="Times New Roman" panose="02020603050405020304" pitchFamily="18" charset="0"/>
                  </a:rPr>
                  <a:t>MADDPG</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版本：</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𝑜</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r>
                  <a:rPr lang="en-US" altLang="zh-CN" sz="1800" kern="100" dirty="0">
                    <a:effectLst/>
                    <a:latin typeface="仿宋" panose="02010609060101010101" pitchFamily="49" charset="-122"/>
                    <a:ea typeface="等线"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  </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𝐼𝑛𝑖𝑡𝑖𝑎</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𝑙</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仿宋" panose="02010609060101010101" pitchFamily="49" charset="-122"/>
                    <a:ea typeface="等线" panose="02010600030101010101" pitchFamily="2" charset="-122"/>
                    <a:cs typeface="Times New Roman" panose="02020603050405020304" pitchFamily="18" charset="0"/>
                  </a:rPr>
                  <a:t>Long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版本：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𝑜</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r>
                  <a:rPr lang="en-US" altLang="zh-CN" sz="1800" kern="100" dirty="0">
                    <a:effectLst/>
                    <a:latin typeface="仿宋" panose="02010609060101010101" pitchFamily="49" charset="-122"/>
                    <a:ea typeface="等线"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  </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𝐼𝑛𝑖𝑡𝑖𝑎</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𝑙</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𝑎𝑐𝑡𝑖𝑜</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仿宋" panose="02010609060101010101" pitchFamily="49" charset="-122"/>
                    <a:ea typeface="等线" panose="02010600030101010101" pitchFamily="2" charset="-122"/>
                    <a:cs typeface="Times New Roman" panose="02020603050405020304" pitchFamily="18" charset="0"/>
                  </a:rPr>
                  <a:t>Short</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版本：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𝑜</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𝑎𝑐𝑡𝑖𝑜</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1,2,…,</m:t>
                            </m:r>
                            <m:r>
                              <a:rPr lang="en-US" altLang="zh-CN" sz="1800" i="1" kern="100">
                                <a:effectLst/>
                                <a:latin typeface="Cambria Math" panose="02040503050406030204" pitchFamily="18" charset="0"/>
                                <a:ea typeface="仿宋" panose="02010609060101010101" pitchFamily="49" charset="-122"/>
                                <a:cs typeface="Times New Roman" panose="02020603050405020304" pitchFamily="18" charset="0"/>
                              </a:rPr>
                              <m:t>𝑛</m:t>
                            </m:r>
                          </m:e>
                        </m:d>
                      </m:sub>
                    </m:sSub>
                  </m:oMath>
                </a14:m>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C8CE65C2-71BF-0AD7-B425-068D044AE573}"/>
                  </a:ext>
                </a:extLst>
              </p:cNvPr>
              <p:cNvSpPr txBox="1">
                <a:spLocks noRot="1" noChangeAspect="1" noMove="1" noResize="1" noEditPoints="1" noAdjustHandles="1" noChangeArrowheads="1" noChangeShapeType="1" noTextEdit="1"/>
              </p:cNvSpPr>
              <p:nvPr/>
            </p:nvSpPr>
            <p:spPr>
              <a:xfrm>
                <a:off x="4355976" y="3355357"/>
                <a:ext cx="4572000" cy="1280351"/>
              </a:xfrm>
              <a:prstGeom prst="rect">
                <a:avLst/>
              </a:prstGeom>
              <a:blipFill>
                <a:blip r:embed="rId5"/>
                <a:stretch>
                  <a:fillRect l="-933" t="-3810" r="-1067" b="-3810"/>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2DF4965B-5CA5-7FDF-414A-8778871FDD33}"/>
              </a:ext>
            </a:extLst>
          </p:cNvPr>
          <p:cNvSpPr txBox="1"/>
          <p:nvPr/>
        </p:nvSpPr>
        <p:spPr>
          <a:xfrm>
            <a:off x="4324935" y="2643050"/>
            <a:ext cx="4244019" cy="646331"/>
          </a:xfrm>
          <a:prstGeom prst="rect">
            <a:avLst/>
          </a:prstGeom>
          <a:noFill/>
        </p:spPr>
        <p:txBody>
          <a:bodyPr wrap="square" rtlCol="0">
            <a:spAutoFit/>
          </a:bodyPr>
          <a:lstStyle/>
          <a:p>
            <a:r>
              <a:rPr lang="zh-CN" altLang="en-US" dirty="0"/>
              <a:t>从机器学习训练的角度对模型进行了如下测试，调整了</a:t>
            </a:r>
            <a:r>
              <a:rPr lang="en-US" altLang="zh-CN" dirty="0"/>
              <a:t>critic</a:t>
            </a:r>
            <a:r>
              <a:rPr lang="zh-CN" altLang="en-US" dirty="0"/>
              <a:t>函数的输入内容：</a:t>
            </a:r>
          </a:p>
        </p:txBody>
      </p:sp>
      <p:pic>
        <p:nvPicPr>
          <p:cNvPr id="32" name="Picture 45" descr="logo2">
            <a:extLst>
              <a:ext uri="{FF2B5EF4-FFF2-40B4-BE49-F238E27FC236}">
                <a16:creationId xmlns:a16="http://schemas.microsoft.com/office/drawing/2014/main" id="{A832D5F6-18E1-6F48-9051-AA81CD0C60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 y="111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323587"/>
      </p:ext>
    </p:extLst>
  </p:cSld>
  <p:clrMapOvr>
    <a:masterClrMapping/>
  </p:clrMapOvr>
  <p:transition spd="slow" advClick="0"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d9d2b831a866285bbed261366593b5abc2f77"/>
  <p:tag name="ISPRING_PRESENTATION_TITLE" val="falsh"/>
  <p:tag name="KSO_WPP_MARK_KEY" val="f6494114-e849-49a8-88aa-a54817e0a7c9"/>
  <p:tag name="COMMONDATA" val="eyJoZGlkIjoiOTVjMWUxNTdhNmYzMWM3OWU5ZmZjOTg0YTM2OGFmZT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0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Browallia New"/>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1551</Words>
  <Application>Microsoft Office PowerPoint</Application>
  <PresentationFormat>全屏显示(16:9)</PresentationFormat>
  <Paragraphs>128</Paragraphs>
  <Slides>24</Slides>
  <Notes>23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24</vt:i4>
      </vt:variant>
    </vt:vector>
  </HeadingPairs>
  <TitlesOfParts>
    <vt:vector size="40" baseType="lpstr">
      <vt:lpstr>Arial Unicode MS</vt:lpstr>
      <vt:lpstr>Lato-Bold</vt:lpstr>
      <vt:lpstr>PingFangSC-Regular</vt:lpstr>
      <vt:lpstr>等线</vt:lpstr>
      <vt:lpstr>方正兰亭粗黑_GBK</vt:lpstr>
      <vt:lpstr>仿宋</vt:lpstr>
      <vt:lpstr>微软雅黑</vt:lpstr>
      <vt:lpstr>Arial</vt:lpstr>
      <vt:lpstr>Browallia New</vt:lpstr>
      <vt:lpstr>Calibri</vt:lpstr>
      <vt:lpstr>Calibri Light</vt:lpstr>
      <vt:lpstr>Cambria Math</vt:lpstr>
      <vt:lpstr>Lato</vt:lpstr>
      <vt:lpstr>Wingdings</vt:lpstr>
      <vt:lpstr>50_Office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falsh</dc:title>
  <dc:creator>my</dc:creator>
  <cp:lastModifiedBy>back talk</cp:lastModifiedBy>
  <cp:revision>114</cp:revision>
  <dcterms:created xsi:type="dcterms:W3CDTF">2015-06-02T10:31:00Z</dcterms:created>
  <dcterms:modified xsi:type="dcterms:W3CDTF">2023-07-25T12:13:51Z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66F36F52FE054D3F9F99ADE4ECF66D80_13</vt:lpwstr>
  </property>
  <property fmtid="{D5CDD505-2E9C-101B-9397-08002B2CF9AE}" pid="3" name="KSOProductBuildVer">
    <vt:lpwstr>2052-11.1.0.14036</vt:lpwstr>
  </property>
</Properties>
</file>