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sldIdLst>
    <p:sldId id="256"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0BF88B-1905-4460-9D27-C9B929573E35}" v="615" dt="2025-03-25T14:54:54.3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72" autoAdjust="0"/>
    <p:restoredTop sz="94660"/>
  </p:normalViewPr>
  <p:slideViewPr>
    <p:cSldViewPr snapToGrid="0">
      <p:cViewPr varScale="1">
        <p:scale>
          <a:sx n="105" d="100"/>
          <a:sy n="105" d="100"/>
        </p:scale>
        <p:origin x="1062" y="9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3494BA-89B4-4D2A-90E0-DF335D695FC6}" type="datetimeFigureOut">
              <a:rPr lang="en-IN" smtClean="0"/>
              <a:t>16-09-2025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DECF83-AEA8-4CC8-A66F-C30088EDE4C8}" type="slidenum">
              <a:rPr lang="en-IN" smtClean="0"/>
              <a:t>‹#›</a:t>
            </a:fld>
            <a:endParaRPr lang="en-IN"/>
          </a:p>
        </p:txBody>
      </p:sp>
    </p:spTree>
    <p:extLst>
      <p:ext uri="{BB962C8B-B14F-4D97-AF65-F5344CB8AC3E}">
        <p14:creationId xmlns:p14="http://schemas.microsoft.com/office/powerpoint/2010/main" val="2972358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F95B8-7FA0-79BE-9B09-CDB3356269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F97CE2D-D3C4-BF93-5CEC-4C8B1B3857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59FE17B-9589-8E45-5A60-5620E55F81B9}"/>
              </a:ext>
            </a:extLst>
          </p:cNvPr>
          <p:cNvSpPr>
            <a:spLocks noGrp="1"/>
          </p:cNvSpPr>
          <p:nvPr>
            <p:ph type="dt" sz="half" idx="10"/>
          </p:nvPr>
        </p:nvSpPr>
        <p:spPr/>
        <p:txBody>
          <a:bodyPr/>
          <a:lstStyle/>
          <a:p>
            <a:fld id="{10FF966B-0358-4A1D-8A1C-16C1B6BA3B12}" type="datetimeFigureOut">
              <a:rPr lang="en-IN" smtClean="0"/>
              <a:t>16-09-2025</a:t>
            </a:fld>
            <a:endParaRPr lang="en-IN"/>
          </a:p>
        </p:txBody>
      </p:sp>
      <p:sp>
        <p:nvSpPr>
          <p:cNvPr id="5" name="Footer Placeholder 4">
            <a:extLst>
              <a:ext uri="{FF2B5EF4-FFF2-40B4-BE49-F238E27FC236}">
                <a16:creationId xmlns:a16="http://schemas.microsoft.com/office/drawing/2014/main" id="{22F0E6DA-9CDC-8B9B-79D7-1B747C3946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073216-4BF3-59D4-D340-D7EE33C44981}"/>
              </a:ext>
            </a:extLst>
          </p:cNvPr>
          <p:cNvSpPr>
            <a:spLocks noGrp="1"/>
          </p:cNvSpPr>
          <p:nvPr>
            <p:ph type="sldNum" sz="quarter" idx="12"/>
          </p:nvPr>
        </p:nvSpPr>
        <p:spPr/>
        <p:txBody>
          <a:bodyPr/>
          <a:lstStyle/>
          <a:p>
            <a:fld id="{0B3C6A26-3C62-4645-8B8B-0EECDA1EBCBA}" type="slidenum">
              <a:rPr lang="en-IN" smtClean="0"/>
              <a:t>‹#›</a:t>
            </a:fld>
            <a:endParaRPr lang="en-IN"/>
          </a:p>
        </p:txBody>
      </p:sp>
    </p:spTree>
    <p:extLst>
      <p:ext uri="{BB962C8B-B14F-4D97-AF65-F5344CB8AC3E}">
        <p14:creationId xmlns:p14="http://schemas.microsoft.com/office/powerpoint/2010/main" val="793782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991E2-02B4-9FE9-E4FA-69B9684F230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33EC2E7-836D-21D5-E58B-C8F143F5D7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D29FBA-CD59-7F19-7C11-637B7D19A691}"/>
              </a:ext>
            </a:extLst>
          </p:cNvPr>
          <p:cNvSpPr>
            <a:spLocks noGrp="1"/>
          </p:cNvSpPr>
          <p:nvPr>
            <p:ph type="dt" sz="half" idx="10"/>
          </p:nvPr>
        </p:nvSpPr>
        <p:spPr/>
        <p:txBody>
          <a:bodyPr/>
          <a:lstStyle/>
          <a:p>
            <a:fld id="{10FF966B-0358-4A1D-8A1C-16C1B6BA3B12}" type="datetimeFigureOut">
              <a:rPr lang="en-IN" smtClean="0"/>
              <a:t>16-09-2025</a:t>
            </a:fld>
            <a:endParaRPr lang="en-IN"/>
          </a:p>
        </p:txBody>
      </p:sp>
      <p:sp>
        <p:nvSpPr>
          <p:cNvPr id="5" name="Footer Placeholder 4">
            <a:extLst>
              <a:ext uri="{FF2B5EF4-FFF2-40B4-BE49-F238E27FC236}">
                <a16:creationId xmlns:a16="http://schemas.microsoft.com/office/drawing/2014/main" id="{292CDFE3-C631-AB9C-6C24-F2F976E019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C8E0BD-B4A4-9326-6FDA-41CA9FD551FD}"/>
              </a:ext>
            </a:extLst>
          </p:cNvPr>
          <p:cNvSpPr>
            <a:spLocks noGrp="1"/>
          </p:cNvSpPr>
          <p:nvPr>
            <p:ph type="sldNum" sz="quarter" idx="12"/>
          </p:nvPr>
        </p:nvSpPr>
        <p:spPr/>
        <p:txBody>
          <a:bodyPr/>
          <a:lstStyle/>
          <a:p>
            <a:fld id="{0B3C6A26-3C62-4645-8B8B-0EECDA1EBCBA}" type="slidenum">
              <a:rPr lang="en-IN" smtClean="0"/>
              <a:t>‹#›</a:t>
            </a:fld>
            <a:endParaRPr lang="en-IN"/>
          </a:p>
        </p:txBody>
      </p:sp>
    </p:spTree>
    <p:extLst>
      <p:ext uri="{BB962C8B-B14F-4D97-AF65-F5344CB8AC3E}">
        <p14:creationId xmlns:p14="http://schemas.microsoft.com/office/powerpoint/2010/main" val="3317890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9DE279-387E-9B0C-9706-9471033BB83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CD8E02C-FD6F-A3B0-7F9C-50F2A31E9D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577E98-F73C-08C5-29B8-89A87CE68855}"/>
              </a:ext>
            </a:extLst>
          </p:cNvPr>
          <p:cNvSpPr>
            <a:spLocks noGrp="1"/>
          </p:cNvSpPr>
          <p:nvPr>
            <p:ph type="dt" sz="half" idx="10"/>
          </p:nvPr>
        </p:nvSpPr>
        <p:spPr/>
        <p:txBody>
          <a:bodyPr/>
          <a:lstStyle/>
          <a:p>
            <a:fld id="{10FF966B-0358-4A1D-8A1C-16C1B6BA3B12}" type="datetimeFigureOut">
              <a:rPr lang="en-IN" smtClean="0"/>
              <a:t>16-09-2025</a:t>
            </a:fld>
            <a:endParaRPr lang="en-IN"/>
          </a:p>
        </p:txBody>
      </p:sp>
      <p:sp>
        <p:nvSpPr>
          <p:cNvPr id="5" name="Footer Placeholder 4">
            <a:extLst>
              <a:ext uri="{FF2B5EF4-FFF2-40B4-BE49-F238E27FC236}">
                <a16:creationId xmlns:a16="http://schemas.microsoft.com/office/drawing/2014/main" id="{74EE219A-AED7-3669-B250-E7DD56A00E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52D908-FC13-102E-7A1E-FAE1C16E4CE2}"/>
              </a:ext>
            </a:extLst>
          </p:cNvPr>
          <p:cNvSpPr>
            <a:spLocks noGrp="1"/>
          </p:cNvSpPr>
          <p:nvPr>
            <p:ph type="sldNum" sz="quarter" idx="12"/>
          </p:nvPr>
        </p:nvSpPr>
        <p:spPr/>
        <p:txBody>
          <a:bodyPr/>
          <a:lstStyle/>
          <a:p>
            <a:fld id="{0B3C6A26-3C62-4645-8B8B-0EECDA1EBCBA}" type="slidenum">
              <a:rPr lang="en-IN" smtClean="0"/>
              <a:t>‹#›</a:t>
            </a:fld>
            <a:endParaRPr lang="en-IN"/>
          </a:p>
        </p:txBody>
      </p:sp>
    </p:spTree>
    <p:extLst>
      <p:ext uri="{BB962C8B-B14F-4D97-AF65-F5344CB8AC3E}">
        <p14:creationId xmlns:p14="http://schemas.microsoft.com/office/powerpoint/2010/main" val="1710333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09901-FC55-276C-8C9B-886ADCA6A22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F977BB9-F062-DE5F-58B2-3F3CA1D32A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87F47C-972D-F6D7-BDF7-27AFDDF69CE8}"/>
              </a:ext>
            </a:extLst>
          </p:cNvPr>
          <p:cNvSpPr>
            <a:spLocks noGrp="1"/>
          </p:cNvSpPr>
          <p:nvPr>
            <p:ph type="dt" sz="half" idx="10"/>
          </p:nvPr>
        </p:nvSpPr>
        <p:spPr/>
        <p:txBody>
          <a:bodyPr/>
          <a:lstStyle/>
          <a:p>
            <a:fld id="{10FF966B-0358-4A1D-8A1C-16C1B6BA3B12}" type="datetimeFigureOut">
              <a:rPr lang="en-IN" smtClean="0"/>
              <a:t>16-09-2025</a:t>
            </a:fld>
            <a:endParaRPr lang="en-IN"/>
          </a:p>
        </p:txBody>
      </p:sp>
      <p:sp>
        <p:nvSpPr>
          <p:cNvPr id="5" name="Footer Placeholder 4">
            <a:extLst>
              <a:ext uri="{FF2B5EF4-FFF2-40B4-BE49-F238E27FC236}">
                <a16:creationId xmlns:a16="http://schemas.microsoft.com/office/drawing/2014/main" id="{53EB88E7-9D86-3D22-AF07-F16990DF0F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3C5A3C-B8BD-64D2-D452-1CEA72D3AB92}"/>
              </a:ext>
            </a:extLst>
          </p:cNvPr>
          <p:cNvSpPr>
            <a:spLocks noGrp="1"/>
          </p:cNvSpPr>
          <p:nvPr>
            <p:ph type="sldNum" sz="quarter" idx="12"/>
          </p:nvPr>
        </p:nvSpPr>
        <p:spPr/>
        <p:txBody>
          <a:bodyPr/>
          <a:lstStyle/>
          <a:p>
            <a:fld id="{0B3C6A26-3C62-4645-8B8B-0EECDA1EBCBA}" type="slidenum">
              <a:rPr lang="en-IN" smtClean="0"/>
              <a:t>‹#›</a:t>
            </a:fld>
            <a:endParaRPr lang="en-IN"/>
          </a:p>
        </p:txBody>
      </p:sp>
    </p:spTree>
    <p:extLst>
      <p:ext uri="{BB962C8B-B14F-4D97-AF65-F5344CB8AC3E}">
        <p14:creationId xmlns:p14="http://schemas.microsoft.com/office/powerpoint/2010/main" val="2695589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66B7E-7313-5B86-CE38-C0C71675E9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C6F787B-8406-FE21-A728-65D0860BDA5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033216-0D39-C11B-5C1A-FDBB8D920718}"/>
              </a:ext>
            </a:extLst>
          </p:cNvPr>
          <p:cNvSpPr>
            <a:spLocks noGrp="1"/>
          </p:cNvSpPr>
          <p:nvPr>
            <p:ph type="dt" sz="half" idx="10"/>
          </p:nvPr>
        </p:nvSpPr>
        <p:spPr/>
        <p:txBody>
          <a:bodyPr/>
          <a:lstStyle/>
          <a:p>
            <a:fld id="{10FF966B-0358-4A1D-8A1C-16C1B6BA3B12}" type="datetimeFigureOut">
              <a:rPr lang="en-IN" smtClean="0"/>
              <a:t>16-09-2025</a:t>
            </a:fld>
            <a:endParaRPr lang="en-IN"/>
          </a:p>
        </p:txBody>
      </p:sp>
      <p:sp>
        <p:nvSpPr>
          <p:cNvPr id="5" name="Footer Placeholder 4">
            <a:extLst>
              <a:ext uri="{FF2B5EF4-FFF2-40B4-BE49-F238E27FC236}">
                <a16:creationId xmlns:a16="http://schemas.microsoft.com/office/drawing/2014/main" id="{27FCF975-E756-6A3D-FE5E-C2DFCE2D0F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5A260E-90A0-B785-3028-5657793EC326}"/>
              </a:ext>
            </a:extLst>
          </p:cNvPr>
          <p:cNvSpPr>
            <a:spLocks noGrp="1"/>
          </p:cNvSpPr>
          <p:nvPr>
            <p:ph type="sldNum" sz="quarter" idx="12"/>
          </p:nvPr>
        </p:nvSpPr>
        <p:spPr/>
        <p:txBody>
          <a:bodyPr/>
          <a:lstStyle/>
          <a:p>
            <a:fld id="{0B3C6A26-3C62-4645-8B8B-0EECDA1EBCBA}" type="slidenum">
              <a:rPr lang="en-IN" smtClean="0"/>
              <a:t>‹#›</a:t>
            </a:fld>
            <a:endParaRPr lang="en-IN"/>
          </a:p>
        </p:txBody>
      </p:sp>
    </p:spTree>
    <p:extLst>
      <p:ext uri="{BB962C8B-B14F-4D97-AF65-F5344CB8AC3E}">
        <p14:creationId xmlns:p14="http://schemas.microsoft.com/office/powerpoint/2010/main" val="522222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2FF09-C672-6EA8-51B6-BA81D7A5F4E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AD56775-F0F2-3D75-7C8F-16651A8DCA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C293E1A-9A1A-894F-A636-372D197BF4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8D42DC7-123A-98E9-BDA9-1B332B131573}"/>
              </a:ext>
            </a:extLst>
          </p:cNvPr>
          <p:cNvSpPr>
            <a:spLocks noGrp="1"/>
          </p:cNvSpPr>
          <p:nvPr>
            <p:ph type="dt" sz="half" idx="10"/>
          </p:nvPr>
        </p:nvSpPr>
        <p:spPr/>
        <p:txBody>
          <a:bodyPr/>
          <a:lstStyle/>
          <a:p>
            <a:fld id="{10FF966B-0358-4A1D-8A1C-16C1B6BA3B12}" type="datetimeFigureOut">
              <a:rPr lang="en-IN" smtClean="0"/>
              <a:t>16-09-2025</a:t>
            </a:fld>
            <a:endParaRPr lang="en-IN"/>
          </a:p>
        </p:txBody>
      </p:sp>
      <p:sp>
        <p:nvSpPr>
          <p:cNvPr id="6" name="Footer Placeholder 5">
            <a:extLst>
              <a:ext uri="{FF2B5EF4-FFF2-40B4-BE49-F238E27FC236}">
                <a16:creationId xmlns:a16="http://schemas.microsoft.com/office/drawing/2014/main" id="{EBF2E977-890B-2902-E5FE-03B6754735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BFB2F73-80AC-36A1-BBA7-594CE0FD6C0F}"/>
              </a:ext>
            </a:extLst>
          </p:cNvPr>
          <p:cNvSpPr>
            <a:spLocks noGrp="1"/>
          </p:cNvSpPr>
          <p:nvPr>
            <p:ph type="sldNum" sz="quarter" idx="12"/>
          </p:nvPr>
        </p:nvSpPr>
        <p:spPr/>
        <p:txBody>
          <a:bodyPr/>
          <a:lstStyle/>
          <a:p>
            <a:fld id="{0B3C6A26-3C62-4645-8B8B-0EECDA1EBCBA}" type="slidenum">
              <a:rPr lang="en-IN" smtClean="0"/>
              <a:t>‹#›</a:t>
            </a:fld>
            <a:endParaRPr lang="en-IN"/>
          </a:p>
        </p:txBody>
      </p:sp>
    </p:spTree>
    <p:extLst>
      <p:ext uri="{BB962C8B-B14F-4D97-AF65-F5344CB8AC3E}">
        <p14:creationId xmlns:p14="http://schemas.microsoft.com/office/powerpoint/2010/main" val="574932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6F236-FC86-4759-854E-F7971CC3F69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B515CF8-526D-48C9-2993-04D6F5C135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B321A0-5E02-37C1-A7B0-5B76C88386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7DCA1B3-9B50-EC06-5C82-F2619A7656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2C69CB-766A-78A0-FE44-12905E1553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9A42187-2CA2-9568-58F9-12E6298BDA73}"/>
              </a:ext>
            </a:extLst>
          </p:cNvPr>
          <p:cNvSpPr>
            <a:spLocks noGrp="1"/>
          </p:cNvSpPr>
          <p:nvPr>
            <p:ph type="dt" sz="half" idx="10"/>
          </p:nvPr>
        </p:nvSpPr>
        <p:spPr/>
        <p:txBody>
          <a:bodyPr/>
          <a:lstStyle/>
          <a:p>
            <a:fld id="{10FF966B-0358-4A1D-8A1C-16C1B6BA3B12}" type="datetimeFigureOut">
              <a:rPr lang="en-IN" smtClean="0"/>
              <a:t>16-09-2025</a:t>
            </a:fld>
            <a:endParaRPr lang="en-IN"/>
          </a:p>
        </p:txBody>
      </p:sp>
      <p:sp>
        <p:nvSpPr>
          <p:cNvPr id="8" name="Footer Placeholder 7">
            <a:extLst>
              <a:ext uri="{FF2B5EF4-FFF2-40B4-BE49-F238E27FC236}">
                <a16:creationId xmlns:a16="http://schemas.microsoft.com/office/drawing/2014/main" id="{DC9649B2-A67F-C69D-DD4B-9F710A97EB2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3F45B93-B90C-7BD0-9174-1E28FFA0BBAF}"/>
              </a:ext>
            </a:extLst>
          </p:cNvPr>
          <p:cNvSpPr>
            <a:spLocks noGrp="1"/>
          </p:cNvSpPr>
          <p:nvPr>
            <p:ph type="sldNum" sz="quarter" idx="12"/>
          </p:nvPr>
        </p:nvSpPr>
        <p:spPr/>
        <p:txBody>
          <a:bodyPr/>
          <a:lstStyle/>
          <a:p>
            <a:fld id="{0B3C6A26-3C62-4645-8B8B-0EECDA1EBCBA}" type="slidenum">
              <a:rPr lang="en-IN" smtClean="0"/>
              <a:t>‹#›</a:t>
            </a:fld>
            <a:endParaRPr lang="en-IN"/>
          </a:p>
        </p:txBody>
      </p:sp>
    </p:spTree>
    <p:extLst>
      <p:ext uri="{BB962C8B-B14F-4D97-AF65-F5344CB8AC3E}">
        <p14:creationId xmlns:p14="http://schemas.microsoft.com/office/powerpoint/2010/main" val="3355157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F5140-B017-90A3-1D2F-2D17AED57A7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D5C548A-D27B-6C08-5B43-53E61C3ECF7B}"/>
              </a:ext>
            </a:extLst>
          </p:cNvPr>
          <p:cNvSpPr>
            <a:spLocks noGrp="1"/>
          </p:cNvSpPr>
          <p:nvPr>
            <p:ph type="dt" sz="half" idx="10"/>
          </p:nvPr>
        </p:nvSpPr>
        <p:spPr/>
        <p:txBody>
          <a:bodyPr/>
          <a:lstStyle/>
          <a:p>
            <a:fld id="{10FF966B-0358-4A1D-8A1C-16C1B6BA3B12}" type="datetimeFigureOut">
              <a:rPr lang="en-IN" smtClean="0"/>
              <a:t>16-09-2025</a:t>
            </a:fld>
            <a:endParaRPr lang="en-IN"/>
          </a:p>
        </p:txBody>
      </p:sp>
      <p:sp>
        <p:nvSpPr>
          <p:cNvPr id="4" name="Footer Placeholder 3">
            <a:extLst>
              <a:ext uri="{FF2B5EF4-FFF2-40B4-BE49-F238E27FC236}">
                <a16:creationId xmlns:a16="http://schemas.microsoft.com/office/drawing/2014/main" id="{64099429-2926-F186-194D-06180D17E78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AE3EA91-2ADE-DB23-B1F4-1E19C6754977}"/>
              </a:ext>
            </a:extLst>
          </p:cNvPr>
          <p:cNvSpPr>
            <a:spLocks noGrp="1"/>
          </p:cNvSpPr>
          <p:nvPr>
            <p:ph type="sldNum" sz="quarter" idx="12"/>
          </p:nvPr>
        </p:nvSpPr>
        <p:spPr/>
        <p:txBody>
          <a:bodyPr/>
          <a:lstStyle/>
          <a:p>
            <a:fld id="{0B3C6A26-3C62-4645-8B8B-0EECDA1EBCBA}" type="slidenum">
              <a:rPr lang="en-IN" smtClean="0"/>
              <a:t>‹#›</a:t>
            </a:fld>
            <a:endParaRPr lang="en-IN"/>
          </a:p>
        </p:txBody>
      </p:sp>
    </p:spTree>
    <p:extLst>
      <p:ext uri="{BB962C8B-B14F-4D97-AF65-F5344CB8AC3E}">
        <p14:creationId xmlns:p14="http://schemas.microsoft.com/office/powerpoint/2010/main" val="2830427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ABC248-D662-0A2C-A796-169513AE3858}"/>
              </a:ext>
            </a:extLst>
          </p:cNvPr>
          <p:cNvSpPr>
            <a:spLocks noGrp="1"/>
          </p:cNvSpPr>
          <p:nvPr>
            <p:ph type="dt" sz="half" idx="10"/>
          </p:nvPr>
        </p:nvSpPr>
        <p:spPr/>
        <p:txBody>
          <a:bodyPr/>
          <a:lstStyle/>
          <a:p>
            <a:fld id="{10FF966B-0358-4A1D-8A1C-16C1B6BA3B12}" type="datetimeFigureOut">
              <a:rPr lang="en-IN" smtClean="0"/>
              <a:t>16-09-2025</a:t>
            </a:fld>
            <a:endParaRPr lang="en-IN"/>
          </a:p>
        </p:txBody>
      </p:sp>
      <p:sp>
        <p:nvSpPr>
          <p:cNvPr id="3" name="Footer Placeholder 2">
            <a:extLst>
              <a:ext uri="{FF2B5EF4-FFF2-40B4-BE49-F238E27FC236}">
                <a16:creationId xmlns:a16="http://schemas.microsoft.com/office/drawing/2014/main" id="{08B86020-BE3F-DF8A-39AD-9F34ADC48DD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F3E4C86-54A5-61D5-D9EC-5C653E1BF84A}"/>
              </a:ext>
            </a:extLst>
          </p:cNvPr>
          <p:cNvSpPr>
            <a:spLocks noGrp="1"/>
          </p:cNvSpPr>
          <p:nvPr>
            <p:ph type="sldNum" sz="quarter" idx="12"/>
          </p:nvPr>
        </p:nvSpPr>
        <p:spPr/>
        <p:txBody>
          <a:bodyPr/>
          <a:lstStyle/>
          <a:p>
            <a:fld id="{0B3C6A26-3C62-4645-8B8B-0EECDA1EBCBA}" type="slidenum">
              <a:rPr lang="en-IN" smtClean="0"/>
              <a:t>‹#›</a:t>
            </a:fld>
            <a:endParaRPr lang="en-IN"/>
          </a:p>
        </p:txBody>
      </p:sp>
    </p:spTree>
    <p:extLst>
      <p:ext uri="{BB962C8B-B14F-4D97-AF65-F5344CB8AC3E}">
        <p14:creationId xmlns:p14="http://schemas.microsoft.com/office/powerpoint/2010/main" val="207236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63E05-49EB-66A0-F51B-1D3BAE96D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41B68B0-980E-F0AA-DACF-9AD2C34731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7E77253-0F71-9C4B-784B-A55F558FB8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0056D5-1878-E907-293E-9F586120C2DD}"/>
              </a:ext>
            </a:extLst>
          </p:cNvPr>
          <p:cNvSpPr>
            <a:spLocks noGrp="1"/>
          </p:cNvSpPr>
          <p:nvPr>
            <p:ph type="dt" sz="half" idx="10"/>
          </p:nvPr>
        </p:nvSpPr>
        <p:spPr/>
        <p:txBody>
          <a:bodyPr/>
          <a:lstStyle/>
          <a:p>
            <a:fld id="{10FF966B-0358-4A1D-8A1C-16C1B6BA3B12}" type="datetimeFigureOut">
              <a:rPr lang="en-IN" smtClean="0"/>
              <a:t>16-09-2025</a:t>
            </a:fld>
            <a:endParaRPr lang="en-IN"/>
          </a:p>
        </p:txBody>
      </p:sp>
      <p:sp>
        <p:nvSpPr>
          <p:cNvPr id="6" name="Footer Placeholder 5">
            <a:extLst>
              <a:ext uri="{FF2B5EF4-FFF2-40B4-BE49-F238E27FC236}">
                <a16:creationId xmlns:a16="http://schemas.microsoft.com/office/drawing/2014/main" id="{EC5082AF-FD8A-EEBF-ACCC-FF3D23DB5C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7282BD-BA9C-913D-CC93-E7367083ACB3}"/>
              </a:ext>
            </a:extLst>
          </p:cNvPr>
          <p:cNvSpPr>
            <a:spLocks noGrp="1"/>
          </p:cNvSpPr>
          <p:nvPr>
            <p:ph type="sldNum" sz="quarter" idx="12"/>
          </p:nvPr>
        </p:nvSpPr>
        <p:spPr/>
        <p:txBody>
          <a:bodyPr/>
          <a:lstStyle/>
          <a:p>
            <a:fld id="{0B3C6A26-3C62-4645-8B8B-0EECDA1EBCBA}" type="slidenum">
              <a:rPr lang="en-IN" smtClean="0"/>
              <a:t>‹#›</a:t>
            </a:fld>
            <a:endParaRPr lang="en-IN"/>
          </a:p>
        </p:txBody>
      </p:sp>
    </p:spTree>
    <p:extLst>
      <p:ext uri="{BB962C8B-B14F-4D97-AF65-F5344CB8AC3E}">
        <p14:creationId xmlns:p14="http://schemas.microsoft.com/office/powerpoint/2010/main" val="27757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89BC5-E5BB-E619-1664-A46D3DAFE2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016B76F-14AD-E4EE-E0AD-4B9BBC9F97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7B76FF3-2E27-316D-A217-061A036BB6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9F474E-0B0D-BD5F-37AA-3633EF09385F}"/>
              </a:ext>
            </a:extLst>
          </p:cNvPr>
          <p:cNvSpPr>
            <a:spLocks noGrp="1"/>
          </p:cNvSpPr>
          <p:nvPr>
            <p:ph type="dt" sz="half" idx="10"/>
          </p:nvPr>
        </p:nvSpPr>
        <p:spPr/>
        <p:txBody>
          <a:bodyPr/>
          <a:lstStyle/>
          <a:p>
            <a:fld id="{10FF966B-0358-4A1D-8A1C-16C1B6BA3B12}" type="datetimeFigureOut">
              <a:rPr lang="en-IN" smtClean="0"/>
              <a:t>16-09-2025</a:t>
            </a:fld>
            <a:endParaRPr lang="en-IN"/>
          </a:p>
        </p:txBody>
      </p:sp>
      <p:sp>
        <p:nvSpPr>
          <p:cNvPr id="6" name="Footer Placeholder 5">
            <a:extLst>
              <a:ext uri="{FF2B5EF4-FFF2-40B4-BE49-F238E27FC236}">
                <a16:creationId xmlns:a16="http://schemas.microsoft.com/office/drawing/2014/main" id="{4383B9B5-2AF7-676E-9A9A-0C4019A4736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423269-930F-1DC3-E12C-6AD0CE4BDCA2}"/>
              </a:ext>
            </a:extLst>
          </p:cNvPr>
          <p:cNvSpPr>
            <a:spLocks noGrp="1"/>
          </p:cNvSpPr>
          <p:nvPr>
            <p:ph type="sldNum" sz="quarter" idx="12"/>
          </p:nvPr>
        </p:nvSpPr>
        <p:spPr/>
        <p:txBody>
          <a:bodyPr/>
          <a:lstStyle/>
          <a:p>
            <a:fld id="{0B3C6A26-3C62-4645-8B8B-0EECDA1EBCBA}" type="slidenum">
              <a:rPr lang="en-IN" smtClean="0"/>
              <a:t>‹#›</a:t>
            </a:fld>
            <a:endParaRPr lang="en-IN"/>
          </a:p>
        </p:txBody>
      </p:sp>
    </p:spTree>
    <p:extLst>
      <p:ext uri="{BB962C8B-B14F-4D97-AF65-F5344CB8AC3E}">
        <p14:creationId xmlns:p14="http://schemas.microsoft.com/office/powerpoint/2010/main" val="1060267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E38650-673C-CD88-B5F2-9C9569E72D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E0EF83D-39A1-1C3D-DEB9-51BA50FE32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B30AF2-784F-B9C5-7C8E-6AE8BBCB50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0FF966B-0358-4A1D-8A1C-16C1B6BA3B12}" type="datetimeFigureOut">
              <a:rPr lang="en-IN" smtClean="0"/>
              <a:t>16-09-2025</a:t>
            </a:fld>
            <a:endParaRPr lang="en-IN"/>
          </a:p>
        </p:txBody>
      </p:sp>
      <p:sp>
        <p:nvSpPr>
          <p:cNvPr id="5" name="Footer Placeholder 4">
            <a:extLst>
              <a:ext uri="{FF2B5EF4-FFF2-40B4-BE49-F238E27FC236}">
                <a16:creationId xmlns:a16="http://schemas.microsoft.com/office/drawing/2014/main" id="{A0C03061-7170-EDC8-D396-E71D77C134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C4F4F1F9-E67D-E907-3CB5-A683F9C39C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B3C6A26-3C62-4645-8B8B-0EECDA1EBCBA}" type="slidenum">
              <a:rPr lang="en-IN" smtClean="0"/>
              <a:t>‹#›</a:t>
            </a:fld>
            <a:endParaRPr lang="en-IN"/>
          </a:p>
        </p:txBody>
      </p:sp>
      <p:pic>
        <p:nvPicPr>
          <p:cNvPr id="7" name="Picture 2" descr="Finance Club, IIT Roorkee – Medium">
            <a:extLst>
              <a:ext uri="{FF2B5EF4-FFF2-40B4-BE49-F238E27FC236}">
                <a16:creationId xmlns:a16="http://schemas.microsoft.com/office/drawing/2014/main" id="{EC64E2CE-505F-8C66-FF08-F973AEAACD29}"/>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1542143" y="79734"/>
            <a:ext cx="570782" cy="570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38035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niftyindices.com/" TargetMode="External"/><Relationship Id="rId2" Type="http://schemas.openxmlformats.org/officeDocument/2006/relationships/hyperlink" Target="https://www.niftyindices.com/Methodology/Method_NIFTY_Equity_Indices.pdf" TargetMode="External"/><Relationship Id="rId1" Type="http://schemas.openxmlformats.org/officeDocument/2006/relationships/slideLayout" Target="../slideLayouts/slideLayout2.xml"/><Relationship Id="rId4" Type="http://schemas.openxmlformats.org/officeDocument/2006/relationships/hyperlink" Target="https://www.niftyindices.com/docs/default-source/indices/nifty-50/nifty-50-whitepaper-2024.pdf?sfvrsn=1cd6e35_4"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niftyindices.com/indices/equity/broad-based-indices/nifty-midcap-150"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DDCE2-5E05-BE70-8006-C943F41A48AA}"/>
              </a:ext>
            </a:extLst>
          </p:cNvPr>
          <p:cNvSpPr>
            <a:spLocks noGrp="1"/>
          </p:cNvSpPr>
          <p:nvPr>
            <p:ph type="ctrTitle"/>
          </p:nvPr>
        </p:nvSpPr>
        <p:spPr>
          <a:xfrm>
            <a:off x="1314450" y="1122363"/>
            <a:ext cx="9544050" cy="2387600"/>
          </a:xfrm>
        </p:spPr>
        <p:txBody>
          <a:bodyPr>
            <a:normAutofit/>
          </a:bodyPr>
          <a:lstStyle/>
          <a:p>
            <a:r>
              <a:rPr lang="en-US" sz="8000" dirty="0"/>
              <a:t>N</a:t>
            </a:r>
            <a:r>
              <a:rPr lang="en-IN" sz="8000" dirty="0"/>
              <a:t>SE INDICES</a:t>
            </a:r>
          </a:p>
        </p:txBody>
      </p:sp>
      <p:sp>
        <p:nvSpPr>
          <p:cNvPr id="3" name="Subtitle 2">
            <a:extLst>
              <a:ext uri="{FF2B5EF4-FFF2-40B4-BE49-F238E27FC236}">
                <a16:creationId xmlns:a16="http://schemas.microsoft.com/office/drawing/2014/main" id="{2322C1E8-D247-B3DA-D870-038A6E716877}"/>
              </a:ext>
            </a:extLst>
          </p:cNvPr>
          <p:cNvSpPr>
            <a:spLocks noGrp="1"/>
          </p:cNvSpPr>
          <p:nvPr>
            <p:ph type="subTitle" idx="1"/>
          </p:nvPr>
        </p:nvSpPr>
        <p:spPr/>
        <p:txBody>
          <a:bodyPr/>
          <a:lstStyle/>
          <a:p>
            <a:r>
              <a:rPr lang="en-IN" dirty="0"/>
              <a:t>18 August 2025</a:t>
            </a:r>
          </a:p>
          <a:p>
            <a:endParaRPr lang="en-IN" dirty="0"/>
          </a:p>
        </p:txBody>
      </p:sp>
    </p:spTree>
    <p:extLst>
      <p:ext uri="{BB962C8B-B14F-4D97-AF65-F5344CB8AC3E}">
        <p14:creationId xmlns:p14="http://schemas.microsoft.com/office/powerpoint/2010/main" val="2040442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2CC88-EA94-93F8-FC34-DF4EC13BF484}"/>
              </a:ext>
            </a:extLst>
          </p:cNvPr>
          <p:cNvSpPr>
            <a:spLocks noGrp="1"/>
          </p:cNvSpPr>
          <p:nvPr>
            <p:ph type="title"/>
          </p:nvPr>
        </p:nvSpPr>
        <p:spPr>
          <a:xfrm>
            <a:off x="492841" y="225915"/>
            <a:ext cx="10515600" cy="1325563"/>
          </a:xfrm>
        </p:spPr>
        <p:txBody>
          <a:bodyPr>
            <a:normAutofit/>
          </a:bodyPr>
          <a:lstStyle/>
          <a:p>
            <a:r>
              <a:rPr lang="en-US" b="1" dirty="0"/>
              <a:t>Inclusion in Nifty 500 index</a:t>
            </a:r>
            <a:endParaRPr lang="en-IN" b="1" dirty="0"/>
          </a:p>
        </p:txBody>
      </p:sp>
      <p:sp>
        <p:nvSpPr>
          <p:cNvPr id="4" name="Rectangle 1">
            <a:extLst>
              <a:ext uri="{FF2B5EF4-FFF2-40B4-BE49-F238E27FC236}">
                <a16:creationId xmlns:a16="http://schemas.microsoft.com/office/drawing/2014/main" id="{88E51730-DE2D-5003-3B14-D7955AB0F2B2}"/>
              </a:ext>
            </a:extLst>
          </p:cNvPr>
          <p:cNvSpPr>
            <a:spLocks noGrp="1" noChangeArrowheads="1"/>
          </p:cNvSpPr>
          <p:nvPr>
            <p:ph idx="1"/>
          </p:nvPr>
        </p:nvSpPr>
        <p:spPr bwMode="auto">
          <a:xfrm>
            <a:off x="492841" y="1420673"/>
            <a:ext cx="11581171" cy="5062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900" b="0" i="0" u="none" strike="noStrike" cap="none" normalizeH="0" baseline="0" dirty="0">
                <a:ln>
                  <a:noFill/>
                </a:ln>
                <a:solidFill>
                  <a:schemeClr val="tx1"/>
                </a:solidFill>
                <a:effectLst/>
                <a:latin typeface="Arial" panose="020B0604020202020204" pitchFamily="34" charset="0"/>
              </a:rPr>
              <a:t>Company must be domiciled in India and listed &amp; traded on NSE.</a:t>
            </a:r>
            <a:br>
              <a:rPr kumimoji="0" lang="en-US" altLang="en-US" sz="1900" b="0" i="0" u="none" strike="noStrike" cap="none" normalizeH="0" baseline="0" dirty="0">
                <a:ln>
                  <a:noFill/>
                </a:ln>
                <a:solidFill>
                  <a:schemeClr val="tx1"/>
                </a:solidFill>
                <a:effectLst/>
                <a:latin typeface="Arial" panose="020B0604020202020204" pitchFamily="34" charset="0"/>
              </a:rPr>
            </a:b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900" b="0" i="0" u="none" strike="noStrike" cap="none" normalizeH="0" baseline="0" dirty="0">
                <a:ln>
                  <a:noFill/>
                </a:ln>
                <a:solidFill>
                  <a:schemeClr val="tx1"/>
                </a:solidFill>
                <a:effectLst/>
                <a:latin typeface="Arial" panose="020B0604020202020204" pitchFamily="34" charset="0"/>
              </a:rPr>
              <a:t>Convertible stock, bonds, warrants, rights, preferred stock with fixed return, suspended stocks, and BZ series stocks are not eligible.</a:t>
            </a:r>
            <a:br>
              <a:rPr kumimoji="0" lang="en-US" altLang="en-US" sz="1900" b="0" i="0" u="none" strike="noStrike" cap="none" normalizeH="0" baseline="0" dirty="0">
                <a:ln>
                  <a:noFill/>
                </a:ln>
                <a:solidFill>
                  <a:schemeClr val="tx1"/>
                </a:solidFill>
                <a:effectLst/>
                <a:latin typeface="Arial" panose="020B0604020202020204" pitchFamily="34" charset="0"/>
              </a:rPr>
            </a:b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900" b="0" i="0" u="none" strike="noStrike" cap="none" normalizeH="0" baseline="0" dirty="0">
                <a:ln>
                  <a:noFill/>
                </a:ln>
                <a:solidFill>
                  <a:schemeClr val="tx1"/>
                </a:solidFill>
                <a:effectLst/>
                <a:latin typeface="Arial" panose="020B0604020202020204" pitchFamily="34" charset="0"/>
              </a:rPr>
              <a:t>Equity with Differential Voting Rights (DVR) eligible if DVR criteria are met.</a:t>
            </a:r>
            <a:br>
              <a:rPr kumimoji="0" lang="en-US" altLang="en-US" sz="1900" b="0" i="0" u="none" strike="noStrike" cap="none" normalizeH="0" baseline="0" dirty="0">
                <a:ln>
                  <a:noFill/>
                </a:ln>
                <a:solidFill>
                  <a:schemeClr val="tx1"/>
                </a:solidFill>
                <a:effectLst/>
                <a:latin typeface="Arial" panose="020B0604020202020204" pitchFamily="34" charset="0"/>
              </a:rPr>
            </a:b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900" i="0" u="none" strike="noStrike" cap="none" normalizeH="0" baseline="0" dirty="0">
                <a:ln>
                  <a:noFill/>
                </a:ln>
                <a:solidFill>
                  <a:schemeClr val="tx1"/>
                </a:solidFill>
                <a:effectLst/>
                <a:latin typeface="Arial" panose="020B0604020202020204" pitchFamily="34" charset="0"/>
              </a:rPr>
              <a:t>Free float requirement: </a:t>
            </a:r>
            <a:r>
              <a:rPr kumimoji="0" lang="en-US" altLang="en-US" sz="1900" b="0" i="0" u="none" strike="noStrike" cap="none" normalizeH="0" baseline="0" dirty="0">
                <a:ln>
                  <a:noFill/>
                </a:ln>
                <a:solidFill>
                  <a:schemeClr val="tx1"/>
                </a:solidFill>
                <a:effectLst/>
                <a:latin typeface="Arial" panose="020B0604020202020204" pitchFamily="34" charset="0"/>
              </a:rPr>
              <a:t>IWF ≥ 0.10 (10% free float) OR 6-month avg. free-float market cap ≥ 25% of smallest</a:t>
            </a:r>
            <a:r>
              <a:rPr lang="en-US" altLang="en-US" sz="1900" dirty="0">
                <a:latin typeface="Arial" panose="020B0604020202020204" pitchFamily="34" charset="0"/>
              </a:rPr>
              <a:t> </a:t>
            </a:r>
            <a:r>
              <a:rPr kumimoji="0" lang="en-US" altLang="en-US" sz="1900" b="0" i="0" u="none" strike="noStrike" cap="none" normalizeH="0" baseline="0" dirty="0">
                <a:ln>
                  <a:noFill/>
                </a:ln>
                <a:solidFill>
                  <a:schemeClr val="tx1"/>
                </a:solidFill>
                <a:effectLst/>
                <a:latin typeface="Arial" panose="020B0604020202020204" pitchFamily="34" charset="0"/>
              </a:rPr>
              <a:t>Nifty 500 constituent’s full market cap.</a:t>
            </a:r>
            <a:br>
              <a:rPr kumimoji="0" lang="en-US" altLang="en-US" sz="1900" b="0" i="0" u="none" strike="noStrike" cap="none" normalizeH="0" baseline="0" dirty="0">
                <a:ln>
                  <a:noFill/>
                </a:ln>
                <a:solidFill>
                  <a:schemeClr val="tx1"/>
                </a:solidFill>
                <a:effectLst/>
                <a:latin typeface="Arial" panose="020B0604020202020204" pitchFamily="34" charset="0"/>
              </a:rPr>
            </a:b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900" b="0" i="0" u="none" strike="noStrike" cap="none" normalizeH="0" baseline="0" dirty="0">
                <a:ln>
                  <a:noFill/>
                </a:ln>
                <a:solidFill>
                  <a:schemeClr val="tx1"/>
                </a:solidFill>
                <a:effectLst/>
                <a:latin typeface="Arial" panose="020B0604020202020204" pitchFamily="34" charset="0"/>
              </a:rPr>
              <a:t>Must be traded on ≥ 90% of days in the past 6 months.</a:t>
            </a:r>
            <a:br>
              <a:rPr kumimoji="0" lang="en-US" altLang="en-US" sz="1900" b="0" i="0" u="none" strike="noStrike" cap="none" normalizeH="0" baseline="0" dirty="0">
                <a:ln>
                  <a:noFill/>
                </a:ln>
                <a:solidFill>
                  <a:schemeClr val="tx1"/>
                </a:solidFill>
                <a:effectLst/>
                <a:latin typeface="Arial" panose="020B0604020202020204" pitchFamily="34" charset="0"/>
              </a:rPr>
            </a:b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900" b="0" i="0" u="none" strike="noStrike" cap="none" normalizeH="0" baseline="0" dirty="0">
                <a:ln>
                  <a:noFill/>
                </a:ln>
                <a:solidFill>
                  <a:schemeClr val="tx1"/>
                </a:solidFill>
                <a:effectLst/>
                <a:latin typeface="Arial" panose="020B0604020202020204" pitchFamily="34" charset="0"/>
              </a:rPr>
              <a:t>Average impact cost ≤ 1% in the past 6 months.</a:t>
            </a:r>
            <a:br>
              <a:rPr kumimoji="0" lang="en-US" altLang="en-US" sz="1900" b="0" i="0" u="none" strike="noStrike" cap="none" normalizeH="0" baseline="0" dirty="0">
                <a:ln>
                  <a:noFill/>
                </a:ln>
                <a:solidFill>
                  <a:schemeClr val="tx1"/>
                </a:solidFill>
                <a:effectLst/>
                <a:latin typeface="Arial" panose="020B0604020202020204" pitchFamily="34" charset="0"/>
              </a:rPr>
            </a:b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900" b="0" i="0" u="none" strike="noStrike" cap="none" normalizeH="0" baseline="0" dirty="0">
                <a:ln>
                  <a:noFill/>
                </a:ln>
                <a:solidFill>
                  <a:schemeClr val="tx1"/>
                </a:solidFill>
                <a:effectLst/>
                <a:latin typeface="Arial" panose="020B0604020202020204" pitchFamily="34" charset="0"/>
              </a:rPr>
              <a:t>For newly listed securities, criteria checked on 1-month data instead of 6 months.</a:t>
            </a:r>
            <a:br>
              <a:rPr kumimoji="0" lang="en-US" altLang="en-US" sz="1900" b="0" i="0" u="none" strike="noStrike" cap="none" normalizeH="0" baseline="0" dirty="0">
                <a:ln>
                  <a:noFill/>
                </a:ln>
                <a:solidFill>
                  <a:schemeClr val="tx1"/>
                </a:solidFill>
                <a:effectLst/>
                <a:latin typeface="Arial" panose="020B0604020202020204" pitchFamily="34" charset="0"/>
              </a:rPr>
            </a:b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900" b="0" i="0" u="none" strike="noStrike" cap="none" normalizeH="0" baseline="0" dirty="0">
                <a:ln>
                  <a:noFill/>
                </a:ln>
                <a:solidFill>
                  <a:schemeClr val="tx1"/>
                </a:solidFill>
                <a:effectLst/>
                <a:latin typeface="Arial" panose="020B0604020202020204" pitchFamily="34" charset="0"/>
              </a:rPr>
              <a:t>Must rank within top 800 by both avg. daily turnover and avg. daily full market cap (6-month data).</a:t>
            </a:r>
          </a:p>
        </p:txBody>
      </p:sp>
    </p:spTree>
    <p:extLst>
      <p:ext uri="{BB962C8B-B14F-4D97-AF65-F5344CB8AC3E}">
        <p14:creationId xmlns:p14="http://schemas.microsoft.com/office/powerpoint/2010/main" val="4218940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D37D3-DA29-A4A2-496D-132A9EE6BAA0}"/>
              </a:ext>
            </a:extLst>
          </p:cNvPr>
          <p:cNvSpPr>
            <a:spLocks noGrp="1"/>
          </p:cNvSpPr>
          <p:nvPr>
            <p:ph type="title"/>
          </p:nvPr>
        </p:nvSpPr>
        <p:spPr/>
        <p:txBody>
          <a:bodyPr/>
          <a:lstStyle/>
          <a:p>
            <a:r>
              <a:rPr lang="en-US" b="1" dirty="0"/>
              <a:t>NIFTY 50: The Flagship Index</a:t>
            </a:r>
            <a:endParaRPr lang="en-IN" b="1" dirty="0"/>
          </a:p>
        </p:txBody>
      </p:sp>
      <p:sp>
        <p:nvSpPr>
          <p:cNvPr id="3" name="Content Placeholder 2">
            <a:extLst>
              <a:ext uri="{FF2B5EF4-FFF2-40B4-BE49-F238E27FC236}">
                <a16:creationId xmlns:a16="http://schemas.microsoft.com/office/drawing/2014/main" id="{69B6CA26-3658-DE3B-7BD8-60F2D4EFF388}"/>
              </a:ext>
            </a:extLst>
          </p:cNvPr>
          <p:cNvSpPr>
            <a:spLocks noGrp="1"/>
          </p:cNvSpPr>
          <p:nvPr>
            <p:ph idx="1"/>
          </p:nvPr>
        </p:nvSpPr>
        <p:spPr/>
        <p:txBody>
          <a:bodyPr>
            <a:normAutofit/>
          </a:bodyPr>
          <a:lstStyle/>
          <a:p>
            <a:pPr marL="0" indent="0">
              <a:buNone/>
            </a:pPr>
            <a:r>
              <a:rPr lang="en-US" dirty="0"/>
              <a:t> </a:t>
            </a:r>
            <a:endParaRPr lang="en-IN" dirty="0"/>
          </a:p>
        </p:txBody>
      </p:sp>
      <p:pic>
        <p:nvPicPr>
          <p:cNvPr id="7" name="Picture 6">
            <a:extLst>
              <a:ext uri="{FF2B5EF4-FFF2-40B4-BE49-F238E27FC236}">
                <a16:creationId xmlns:a16="http://schemas.microsoft.com/office/drawing/2014/main" id="{19FCA5C6-CC7A-2D68-B36B-092078AACDC0}"/>
              </a:ext>
            </a:extLst>
          </p:cNvPr>
          <p:cNvPicPr>
            <a:picLocks noChangeAspect="1"/>
          </p:cNvPicPr>
          <p:nvPr/>
        </p:nvPicPr>
        <p:blipFill>
          <a:blip r:embed="rId2"/>
          <a:stretch>
            <a:fillRect/>
          </a:stretch>
        </p:blipFill>
        <p:spPr>
          <a:xfrm>
            <a:off x="1947515" y="1359637"/>
            <a:ext cx="8296969" cy="5194536"/>
          </a:xfrm>
          <a:prstGeom prst="rect">
            <a:avLst/>
          </a:prstGeom>
        </p:spPr>
      </p:pic>
    </p:spTree>
    <p:extLst>
      <p:ext uri="{BB962C8B-B14F-4D97-AF65-F5344CB8AC3E}">
        <p14:creationId xmlns:p14="http://schemas.microsoft.com/office/powerpoint/2010/main" val="1943014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3F6BF2-30F2-2549-4496-9E2C2568CC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FBD62A-9B45-0010-126A-5CF82374CAC6}"/>
              </a:ext>
            </a:extLst>
          </p:cNvPr>
          <p:cNvSpPr>
            <a:spLocks noGrp="1"/>
          </p:cNvSpPr>
          <p:nvPr>
            <p:ph type="title"/>
          </p:nvPr>
        </p:nvSpPr>
        <p:spPr/>
        <p:txBody>
          <a:bodyPr/>
          <a:lstStyle/>
          <a:p>
            <a:r>
              <a:rPr lang="en-US" b="1" dirty="0"/>
              <a:t>NIFTY 50: The Flagship Index</a:t>
            </a:r>
            <a:endParaRPr lang="en-IN" b="1" dirty="0"/>
          </a:p>
        </p:txBody>
      </p:sp>
      <p:sp>
        <p:nvSpPr>
          <p:cNvPr id="3" name="Content Placeholder 2">
            <a:extLst>
              <a:ext uri="{FF2B5EF4-FFF2-40B4-BE49-F238E27FC236}">
                <a16:creationId xmlns:a16="http://schemas.microsoft.com/office/drawing/2014/main" id="{059FE496-A279-11DC-8A8D-D7D67355574B}"/>
              </a:ext>
            </a:extLst>
          </p:cNvPr>
          <p:cNvSpPr>
            <a:spLocks noGrp="1"/>
          </p:cNvSpPr>
          <p:nvPr>
            <p:ph idx="1"/>
          </p:nvPr>
        </p:nvSpPr>
        <p:spPr/>
        <p:txBody>
          <a:bodyPr>
            <a:normAutofit/>
          </a:bodyPr>
          <a:lstStyle/>
          <a:p>
            <a:pPr marL="0" indent="0">
              <a:buNone/>
            </a:pPr>
            <a:r>
              <a:rPr lang="en-US" dirty="0"/>
              <a:t> </a:t>
            </a:r>
            <a:endParaRPr lang="en-IN" dirty="0"/>
          </a:p>
        </p:txBody>
      </p:sp>
      <p:pic>
        <p:nvPicPr>
          <p:cNvPr id="11" name="Picture 10">
            <a:extLst>
              <a:ext uri="{FF2B5EF4-FFF2-40B4-BE49-F238E27FC236}">
                <a16:creationId xmlns:a16="http://schemas.microsoft.com/office/drawing/2014/main" id="{2624B5E9-1F9D-7F3D-445A-209D3834A53F}"/>
              </a:ext>
            </a:extLst>
          </p:cNvPr>
          <p:cNvPicPr>
            <a:picLocks noChangeAspect="1"/>
          </p:cNvPicPr>
          <p:nvPr/>
        </p:nvPicPr>
        <p:blipFill>
          <a:blip r:embed="rId2"/>
          <a:stretch>
            <a:fillRect/>
          </a:stretch>
        </p:blipFill>
        <p:spPr>
          <a:xfrm>
            <a:off x="1870028" y="1364106"/>
            <a:ext cx="8451944" cy="5128769"/>
          </a:xfrm>
          <a:prstGeom prst="rect">
            <a:avLst/>
          </a:prstGeom>
        </p:spPr>
      </p:pic>
    </p:spTree>
    <p:extLst>
      <p:ext uri="{BB962C8B-B14F-4D97-AF65-F5344CB8AC3E}">
        <p14:creationId xmlns:p14="http://schemas.microsoft.com/office/powerpoint/2010/main" val="3595721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4D994-B163-6649-3BF6-AE7FC7A900DA}"/>
              </a:ext>
            </a:extLst>
          </p:cNvPr>
          <p:cNvSpPr>
            <a:spLocks noGrp="1"/>
          </p:cNvSpPr>
          <p:nvPr>
            <p:ph type="title"/>
          </p:nvPr>
        </p:nvSpPr>
        <p:spPr/>
        <p:txBody>
          <a:bodyPr/>
          <a:lstStyle/>
          <a:p>
            <a:r>
              <a:rPr lang="en-US" b="1" dirty="0"/>
              <a:t>Index Calculation Formula</a:t>
            </a:r>
            <a:endParaRPr lang="en-IN" b="1" dirty="0"/>
          </a:p>
        </p:txBody>
      </p:sp>
      <p:sp>
        <p:nvSpPr>
          <p:cNvPr id="3" name="Content Placeholder 2">
            <a:extLst>
              <a:ext uri="{FF2B5EF4-FFF2-40B4-BE49-F238E27FC236}">
                <a16:creationId xmlns:a16="http://schemas.microsoft.com/office/drawing/2014/main" id="{14D703B2-CC41-61FC-94BD-C69F604B7824}"/>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758BA7CF-23B9-F4E4-CBFD-602FB5C2E3D9}"/>
              </a:ext>
            </a:extLst>
          </p:cNvPr>
          <p:cNvPicPr>
            <a:picLocks noChangeAspect="1"/>
          </p:cNvPicPr>
          <p:nvPr/>
        </p:nvPicPr>
        <p:blipFill>
          <a:blip r:embed="rId2"/>
          <a:stretch>
            <a:fillRect/>
          </a:stretch>
        </p:blipFill>
        <p:spPr>
          <a:xfrm>
            <a:off x="1150793" y="1573881"/>
            <a:ext cx="9890414" cy="4854825"/>
          </a:xfrm>
          <a:prstGeom prst="rect">
            <a:avLst/>
          </a:prstGeom>
        </p:spPr>
      </p:pic>
    </p:spTree>
    <p:extLst>
      <p:ext uri="{BB962C8B-B14F-4D97-AF65-F5344CB8AC3E}">
        <p14:creationId xmlns:p14="http://schemas.microsoft.com/office/powerpoint/2010/main" val="1956196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0B120-CFBC-AF40-8BB5-1BAA1482B2BE}"/>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943B9D2A-D80A-19FF-03CF-228E142DA318}"/>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E355C8D9-5AA1-0FF7-23A1-7605FC034518}"/>
              </a:ext>
            </a:extLst>
          </p:cNvPr>
          <p:cNvPicPr>
            <a:picLocks noChangeAspect="1"/>
          </p:cNvPicPr>
          <p:nvPr/>
        </p:nvPicPr>
        <p:blipFill>
          <a:blip r:embed="rId2"/>
          <a:stretch>
            <a:fillRect/>
          </a:stretch>
        </p:blipFill>
        <p:spPr>
          <a:xfrm>
            <a:off x="1818967" y="222637"/>
            <a:ext cx="8963513" cy="6412726"/>
          </a:xfrm>
          <a:prstGeom prst="rect">
            <a:avLst/>
          </a:prstGeom>
        </p:spPr>
      </p:pic>
    </p:spTree>
    <p:extLst>
      <p:ext uri="{BB962C8B-B14F-4D97-AF65-F5344CB8AC3E}">
        <p14:creationId xmlns:p14="http://schemas.microsoft.com/office/powerpoint/2010/main" val="245738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D3CD9-6E9A-DF54-EBF0-6AB75710CEB9}"/>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529840F0-A120-4F41-C1FD-59C3EE42AEEC}"/>
              </a:ext>
            </a:extLst>
          </p:cNvPr>
          <p:cNvSpPr>
            <a:spLocks noGrp="1"/>
          </p:cNvSpPr>
          <p:nvPr>
            <p:ph idx="1"/>
          </p:nvPr>
        </p:nvSpPr>
        <p:spPr/>
        <p:txBody>
          <a:bodyPr/>
          <a:lstStyle/>
          <a:p>
            <a:pPr marL="0" indent="0">
              <a:buNone/>
            </a:pPr>
            <a:r>
              <a:rPr lang="en-US" dirty="0"/>
              <a:t> </a:t>
            </a:r>
            <a:endParaRPr lang="en-IN" dirty="0"/>
          </a:p>
        </p:txBody>
      </p:sp>
      <p:pic>
        <p:nvPicPr>
          <p:cNvPr id="9" name="Picture 8">
            <a:extLst>
              <a:ext uri="{FF2B5EF4-FFF2-40B4-BE49-F238E27FC236}">
                <a16:creationId xmlns:a16="http://schemas.microsoft.com/office/drawing/2014/main" id="{786A676C-D1B5-0F69-E5A2-24FF9D6F66C7}"/>
              </a:ext>
            </a:extLst>
          </p:cNvPr>
          <p:cNvPicPr>
            <a:picLocks noChangeAspect="1"/>
          </p:cNvPicPr>
          <p:nvPr/>
        </p:nvPicPr>
        <p:blipFill>
          <a:blip r:embed="rId2"/>
          <a:stretch>
            <a:fillRect/>
          </a:stretch>
        </p:blipFill>
        <p:spPr>
          <a:xfrm>
            <a:off x="1247422" y="591985"/>
            <a:ext cx="9697155" cy="5584978"/>
          </a:xfrm>
          <a:prstGeom prst="rect">
            <a:avLst/>
          </a:prstGeom>
        </p:spPr>
      </p:pic>
    </p:spTree>
    <p:extLst>
      <p:ext uri="{BB962C8B-B14F-4D97-AF65-F5344CB8AC3E}">
        <p14:creationId xmlns:p14="http://schemas.microsoft.com/office/powerpoint/2010/main" val="246681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18969-0E33-B73F-1CFE-3679E7DF5A1F}"/>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D5A06D0B-41CD-B238-A390-BFEFDC7F70D4}"/>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1890641F-1EA7-D7C7-D658-8C6971C8941D}"/>
              </a:ext>
            </a:extLst>
          </p:cNvPr>
          <p:cNvPicPr>
            <a:picLocks noChangeAspect="1"/>
          </p:cNvPicPr>
          <p:nvPr/>
        </p:nvPicPr>
        <p:blipFill>
          <a:blip r:embed="rId2"/>
          <a:stretch>
            <a:fillRect/>
          </a:stretch>
        </p:blipFill>
        <p:spPr>
          <a:xfrm>
            <a:off x="2072755" y="253173"/>
            <a:ext cx="9064735" cy="6351653"/>
          </a:xfrm>
          <a:prstGeom prst="rect">
            <a:avLst/>
          </a:prstGeom>
        </p:spPr>
      </p:pic>
    </p:spTree>
    <p:extLst>
      <p:ext uri="{BB962C8B-B14F-4D97-AF65-F5344CB8AC3E}">
        <p14:creationId xmlns:p14="http://schemas.microsoft.com/office/powerpoint/2010/main" val="29082335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38C67-37E7-E6A6-D14D-C137F953BE3E}"/>
              </a:ext>
            </a:extLst>
          </p:cNvPr>
          <p:cNvSpPr>
            <a:spLocks noGrp="1"/>
          </p:cNvSpPr>
          <p:nvPr>
            <p:ph type="title"/>
          </p:nvPr>
        </p:nvSpPr>
        <p:spPr/>
        <p:txBody>
          <a:bodyPr/>
          <a:lstStyle/>
          <a:p>
            <a:r>
              <a:rPr lang="en-US" b="1" dirty="0"/>
              <a:t>Further Readings</a:t>
            </a:r>
            <a:endParaRPr lang="en-IN" b="1" dirty="0"/>
          </a:p>
        </p:txBody>
      </p:sp>
      <p:sp>
        <p:nvSpPr>
          <p:cNvPr id="3" name="Content Placeholder 2">
            <a:extLst>
              <a:ext uri="{FF2B5EF4-FFF2-40B4-BE49-F238E27FC236}">
                <a16:creationId xmlns:a16="http://schemas.microsoft.com/office/drawing/2014/main" id="{2017ECB0-3072-BF4F-DB40-42A0F994F802}"/>
              </a:ext>
            </a:extLst>
          </p:cNvPr>
          <p:cNvSpPr>
            <a:spLocks noGrp="1"/>
          </p:cNvSpPr>
          <p:nvPr>
            <p:ph idx="1"/>
          </p:nvPr>
        </p:nvSpPr>
        <p:spPr>
          <a:xfrm>
            <a:off x="838200" y="1253331"/>
            <a:ext cx="10515600" cy="4351338"/>
          </a:xfrm>
        </p:spPr>
        <p:txBody>
          <a:bodyPr/>
          <a:lstStyle/>
          <a:p>
            <a:pPr marL="0" indent="0">
              <a:buNone/>
            </a:pPr>
            <a:endParaRPr lang="en-US" dirty="0">
              <a:hlinkClick r:id="rId2"/>
            </a:endParaRPr>
          </a:p>
          <a:p>
            <a:r>
              <a:rPr lang="en-IN" dirty="0">
                <a:hlinkClick r:id="rId3"/>
              </a:rPr>
              <a:t>NIFTY Indices</a:t>
            </a:r>
            <a:endParaRPr lang="en-US" dirty="0">
              <a:hlinkClick r:id="rId2"/>
            </a:endParaRPr>
          </a:p>
          <a:p>
            <a:r>
              <a:rPr lang="en-US" dirty="0">
                <a:hlinkClick r:id="rId2"/>
              </a:rPr>
              <a:t>Methodology Document for Equity Indices</a:t>
            </a:r>
            <a:endParaRPr lang="en-US" dirty="0"/>
          </a:p>
          <a:p>
            <a:r>
              <a:rPr lang="en-US" dirty="0">
                <a:hlinkClick r:id="rId4"/>
              </a:rPr>
              <a:t>Nifty 50 Whitepaper 2024_V3</a:t>
            </a:r>
            <a:endParaRPr lang="en-US" dirty="0"/>
          </a:p>
          <a:p>
            <a:endParaRPr lang="en-IN" dirty="0"/>
          </a:p>
        </p:txBody>
      </p:sp>
    </p:spTree>
    <p:extLst>
      <p:ext uri="{BB962C8B-B14F-4D97-AF65-F5344CB8AC3E}">
        <p14:creationId xmlns:p14="http://schemas.microsoft.com/office/powerpoint/2010/main" val="697534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8E8BA2-5723-63F8-C0AC-A1070F8945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B0CA77-99F7-A53F-84D1-8DB480C80AF7}"/>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8A4F103F-D33A-D164-B067-3BF4C64C35C1}"/>
              </a:ext>
            </a:extLst>
          </p:cNvPr>
          <p:cNvSpPr>
            <a:spLocks noGrp="1"/>
          </p:cNvSpPr>
          <p:nvPr>
            <p:ph idx="1"/>
          </p:nvPr>
        </p:nvSpPr>
        <p:spPr>
          <a:xfrm>
            <a:off x="484240" y="1885755"/>
            <a:ext cx="11481618" cy="4291208"/>
          </a:xfrm>
        </p:spPr>
        <p:txBody>
          <a:bodyPr>
            <a:normAutofit/>
          </a:bodyPr>
          <a:lstStyle/>
          <a:p>
            <a:pPr marL="0" indent="0">
              <a:buNone/>
            </a:pPr>
            <a:r>
              <a:rPr lang="en-US" sz="2400" b="1" dirty="0"/>
              <a:t>NSE Indices Limited </a:t>
            </a:r>
            <a:r>
              <a:rPr lang="en-US" sz="2400" dirty="0"/>
              <a:t>(Formerly known as India Index Services &amp; Products Limited-IISL)</a:t>
            </a:r>
          </a:p>
          <a:p>
            <a:pPr marL="0" indent="0">
              <a:buNone/>
            </a:pPr>
            <a:endParaRPr lang="en-US" sz="2400" dirty="0"/>
          </a:p>
          <a:p>
            <a:pPr marL="0" indent="0">
              <a:buNone/>
            </a:pPr>
            <a:r>
              <a:rPr lang="en-US" sz="2400" b="1" dirty="0"/>
              <a:t>Q. </a:t>
            </a:r>
            <a:r>
              <a:rPr lang="en-US" sz="2400" dirty="0"/>
              <a:t>	How many companies are listed on India's two most prominent stock 	exchanges?</a:t>
            </a:r>
          </a:p>
          <a:p>
            <a:pPr marL="0" indent="0">
              <a:buNone/>
            </a:pPr>
            <a:endParaRPr lang="en-US" sz="2400" dirty="0"/>
          </a:p>
          <a:p>
            <a:pPr marL="0" indent="0">
              <a:buNone/>
            </a:pPr>
            <a:r>
              <a:rPr lang="en-US" sz="2400" b="1" dirty="0"/>
              <a:t>A. </a:t>
            </a:r>
            <a:r>
              <a:rPr lang="en-US" sz="2400" dirty="0"/>
              <a:t>	As of 2025: National Stock Exchange (NSE) has </a:t>
            </a:r>
            <a:r>
              <a:rPr lang="en-US" sz="2400" b="1" dirty="0"/>
              <a:t>2,629</a:t>
            </a:r>
            <a:r>
              <a:rPr lang="en-US" sz="2400" dirty="0"/>
              <a:t> listed companies, and the 	Bombay Stock Exchange (BSE) has </a:t>
            </a:r>
            <a:r>
              <a:rPr lang="en-US" sz="2400" b="1" dirty="0"/>
              <a:t>5,595</a:t>
            </a:r>
            <a:r>
              <a:rPr lang="en-US" sz="2400" dirty="0"/>
              <a:t> listed companies. The total across 	both of them is over 7,500.</a:t>
            </a:r>
            <a:endParaRPr lang="en-IN" sz="2400" dirty="0"/>
          </a:p>
        </p:txBody>
      </p:sp>
      <p:pic>
        <p:nvPicPr>
          <p:cNvPr id="5" name="Picture 4">
            <a:extLst>
              <a:ext uri="{FF2B5EF4-FFF2-40B4-BE49-F238E27FC236}">
                <a16:creationId xmlns:a16="http://schemas.microsoft.com/office/drawing/2014/main" id="{7CB346F0-8C72-454D-CA08-B90F878C2AD1}"/>
              </a:ext>
            </a:extLst>
          </p:cNvPr>
          <p:cNvPicPr>
            <a:picLocks noChangeAspect="1"/>
          </p:cNvPicPr>
          <p:nvPr/>
        </p:nvPicPr>
        <p:blipFill>
          <a:blip r:embed="rId2"/>
          <a:stretch>
            <a:fillRect/>
          </a:stretch>
        </p:blipFill>
        <p:spPr>
          <a:xfrm>
            <a:off x="484239" y="387852"/>
            <a:ext cx="3200847" cy="1400370"/>
          </a:xfrm>
          <a:prstGeom prst="rect">
            <a:avLst/>
          </a:prstGeom>
        </p:spPr>
      </p:pic>
    </p:spTree>
    <p:extLst>
      <p:ext uri="{BB962C8B-B14F-4D97-AF65-F5344CB8AC3E}">
        <p14:creationId xmlns:p14="http://schemas.microsoft.com/office/powerpoint/2010/main" val="1704544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10CBC0-68E6-E970-2A4E-784F66BC88CC}"/>
              </a:ext>
            </a:extLst>
          </p:cNvPr>
          <p:cNvSpPr>
            <a:spLocks noGrp="1"/>
          </p:cNvSpPr>
          <p:nvPr>
            <p:ph idx="1"/>
          </p:nvPr>
        </p:nvSpPr>
        <p:spPr>
          <a:xfrm>
            <a:off x="668594" y="422787"/>
            <a:ext cx="10685206" cy="5754176"/>
          </a:xfrm>
        </p:spPr>
        <p:txBody>
          <a:bodyPr>
            <a:normAutofit/>
          </a:bodyPr>
          <a:lstStyle/>
          <a:p>
            <a:pPr marL="0" indent="0" algn="just">
              <a:buNone/>
            </a:pPr>
            <a:r>
              <a:rPr lang="en-US" sz="2400" dirty="0"/>
              <a:t>In order to develop, construct and maintain indices on Indian equities that serve as useful market performance benchmarks that may be useful underlying indices for investment products, NSE Indices Limited, an NSE group company has developed a series of broad equity indices introducing a structure that efficiently represents large, mid and small market capitalization segments of the Indian capital market. </a:t>
            </a:r>
          </a:p>
          <a:p>
            <a:pPr marL="0" indent="0" algn="just">
              <a:buNone/>
            </a:pPr>
            <a:endParaRPr lang="en-IN" sz="2400" dirty="0"/>
          </a:p>
          <a:p>
            <a:pPr marL="0" indent="0" algn="just">
              <a:buNone/>
            </a:pPr>
            <a:endParaRPr lang="en-IN" sz="2400" dirty="0"/>
          </a:p>
        </p:txBody>
      </p:sp>
      <p:pic>
        <p:nvPicPr>
          <p:cNvPr id="6" name="Picture 5">
            <a:extLst>
              <a:ext uri="{FF2B5EF4-FFF2-40B4-BE49-F238E27FC236}">
                <a16:creationId xmlns:a16="http://schemas.microsoft.com/office/drawing/2014/main" id="{89CEEAA0-FE1D-3F90-689F-88E5EC093137}"/>
              </a:ext>
            </a:extLst>
          </p:cNvPr>
          <p:cNvPicPr>
            <a:picLocks noChangeAspect="1"/>
          </p:cNvPicPr>
          <p:nvPr/>
        </p:nvPicPr>
        <p:blipFill>
          <a:blip r:embed="rId2"/>
          <a:stretch>
            <a:fillRect/>
          </a:stretch>
        </p:blipFill>
        <p:spPr>
          <a:xfrm>
            <a:off x="2645170" y="2603363"/>
            <a:ext cx="6901659" cy="4071124"/>
          </a:xfrm>
          <a:prstGeom prst="rect">
            <a:avLst/>
          </a:prstGeom>
        </p:spPr>
      </p:pic>
    </p:spTree>
    <p:extLst>
      <p:ext uri="{BB962C8B-B14F-4D97-AF65-F5344CB8AC3E}">
        <p14:creationId xmlns:p14="http://schemas.microsoft.com/office/powerpoint/2010/main" val="2633355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FB49A-A9AC-5206-58C5-28CFF4850D6C}"/>
              </a:ext>
            </a:extLst>
          </p:cNvPr>
          <p:cNvSpPr>
            <a:spLocks noGrp="1"/>
          </p:cNvSpPr>
          <p:nvPr>
            <p:ph type="title"/>
          </p:nvPr>
        </p:nvSpPr>
        <p:spPr/>
        <p:txBody>
          <a:bodyPr/>
          <a:lstStyle/>
          <a:p>
            <a:r>
              <a:rPr lang="en-US" dirty="0"/>
              <a:t>Indices:</a:t>
            </a:r>
            <a:endParaRPr lang="en-IN" dirty="0"/>
          </a:p>
        </p:txBody>
      </p:sp>
      <p:sp>
        <p:nvSpPr>
          <p:cNvPr id="3" name="Content Placeholder 2">
            <a:extLst>
              <a:ext uri="{FF2B5EF4-FFF2-40B4-BE49-F238E27FC236}">
                <a16:creationId xmlns:a16="http://schemas.microsoft.com/office/drawing/2014/main" id="{47DFD409-E228-D11D-8BA2-6537C9D941F7}"/>
              </a:ext>
            </a:extLst>
          </p:cNvPr>
          <p:cNvSpPr>
            <a:spLocks noGrp="1"/>
          </p:cNvSpPr>
          <p:nvPr>
            <p:ph idx="1"/>
          </p:nvPr>
        </p:nvSpPr>
        <p:spPr>
          <a:xfrm>
            <a:off x="838200" y="1690688"/>
            <a:ext cx="10515600" cy="4721789"/>
          </a:xfrm>
        </p:spPr>
        <p:txBody>
          <a:bodyPr>
            <a:noAutofit/>
          </a:bodyPr>
          <a:lstStyle/>
          <a:p>
            <a:pPr algn="just"/>
            <a:r>
              <a:rPr lang="en-US" sz="2400" b="1" dirty="0">
                <a:latin typeface="Arial" panose="020B0604020202020204" pitchFamily="34" charset="0"/>
                <a:cs typeface="Arial" panose="020B0604020202020204" pitchFamily="34" charset="0"/>
              </a:rPr>
              <a:t>Nifty 500</a:t>
            </a:r>
            <a:r>
              <a:rPr lang="en-US" sz="2400" dirty="0">
                <a:latin typeface="Arial" panose="020B0604020202020204" pitchFamily="34" charset="0"/>
                <a:cs typeface="Arial" panose="020B0604020202020204" pitchFamily="34" charset="0"/>
              </a:rPr>
              <a:t> – Top 500 companies by full market capitalization from the eligible universe.</a:t>
            </a:r>
          </a:p>
          <a:p>
            <a:pPr algn="just"/>
            <a:r>
              <a:rPr lang="en-US" sz="2400" b="1" dirty="0">
                <a:latin typeface="Arial" panose="020B0604020202020204" pitchFamily="34" charset="0"/>
                <a:cs typeface="Arial" panose="020B0604020202020204" pitchFamily="34" charset="0"/>
              </a:rPr>
              <a:t>Nifty 100</a:t>
            </a:r>
            <a:r>
              <a:rPr lang="en-US" sz="2400" dirty="0">
                <a:latin typeface="Arial" panose="020B0604020202020204" pitchFamily="34" charset="0"/>
                <a:cs typeface="Arial" panose="020B0604020202020204" pitchFamily="34" charset="0"/>
              </a:rPr>
              <a:t> – Top 100 companies by full market capitalization from Nifty 500 (large-cap performance).</a:t>
            </a:r>
          </a:p>
          <a:p>
            <a:pPr algn="just"/>
            <a:r>
              <a:rPr lang="en-US" sz="2400" b="1" dirty="0">
                <a:latin typeface="Arial" panose="020B0604020202020204" pitchFamily="34" charset="0"/>
                <a:cs typeface="Arial" panose="020B0604020202020204" pitchFamily="34" charset="0"/>
              </a:rPr>
              <a:t>Nifty Midcap 150</a:t>
            </a:r>
            <a:r>
              <a:rPr lang="en-US" sz="2400" dirty="0">
                <a:latin typeface="Arial" panose="020B0604020202020204" pitchFamily="34" charset="0"/>
                <a:cs typeface="Arial" panose="020B0604020202020204" pitchFamily="34" charset="0"/>
              </a:rPr>
              <a:t> – Companies ranked 101–250 by full market capitalization from Nifty 500 (mid-cap performance).</a:t>
            </a:r>
          </a:p>
          <a:p>
            <a:pPr algn="just"/>
            <a:r>
              <a:rPr lang="en-US" sz="2400" b="1" dirty="0">
                <a:latin typeface="Arial" panose="020B0604020202020204" pitchFamily="34" charset="0"/>
                <a:cs typeface="Arial" panose="020B0604020202020204" pitchFamily="34" charset="0"/>
              </a:rPr>
              <a:t>Nifty </a:t>
            </a:r>
            <a:r>
              <a:rPr lang="en-US" sz="2400" b="1" dirty="0" err="1">
                <a:latin typeface="Arial" panose="020B0604020202020204" pitchFamily="34" charset="0"/>
                <a:cs typeface="Arial" panose="020B0604020202020204" pitchFamily="34" charset="0"/>
              </a:rPr>
              <a:t>Smallcap</a:t>
            </a:r>
            <a:r>
              <a:rPr lang="en-US" sz="2400" b="1" dirty="0">
                <a:latin typeface="Arial" panose="020B0604020202020204" pitchFamily="34" charset="0"/>
                <a:cs typeface="Arial" panose="020B0604020202020204" pitchFamily="34" charset="0"/>
              </a:rPr>
              <a:t> 250</a:t>
            </a:r>
            <a:r>
              <a:rPr lang="en-US" sz="2400" dirty="0">
                <a:latin typeface="Arial" panose="020B0604020202020204" pitchFamily="34" charset="0"/>
                <a:cs typeface="Arial" panose="020B0604020202020204" pitchFamily="34" charset="0"/>
              </a:rPr>
              <a:t> – Companies ranked 251–500 by full market capitalization from Nifty 500 (small-cap performance).</a:t>
            </a:r>
          </a:p>
          <a:p>
            <a:pPr algn="just"/>
            <a:r>
              <a:rPr lang="en-US" sz="2400" b="1" dirty="0">
                <a:latin typeface="Arial" panose="020B0604020202020204" pitchFamily="34" charset="0"/>
                <a:cs typeface="Arial" panose="020B0604020202020204" pitchFamily="34" charset="0"/>
              </a:rPr>
              <a:t>Nifty 50</a:t>
            </a:r>
            <a:r>
              <a:rPr lang="en-US" sz="2400" dirty="0">
                <a:latin typeface="Arial" panose="020B0604020202020204" pitchFamily="34" charset="0"/>
                <a:cs typeface="Arial" panose="020B0604020202020204" pitchFamily="34" charset="0"/>
              </a:rPr>
              <a:t> – 50 companies from Nifty 100, selected based on free-float market cap, liquidity (impact cost ≤ 0.5%), and availability of derivative contracts.</a:t>
            </a:r>
          </a:p>
        </p:txBody>
      </p:sp>
    </p:spTree>
    <p:extLst>
      <p:ext uri="{BB962C8B-B14F-4D97-AF65-F5344CB8AC3E}">
        <p14:creationId xmlns:p14="http://schemas.microsoft.com/office/powerpoint/2010/main" val="1698391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1C44FE-2C41-54A5-C4AC-402BD6FC1A0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0D3BDB-144D-F66C-EF8C-F29DC811EC6C}"/>
              </a:ext>
            </a:extLst>
          </p:cNvPr>
          <p:cNvSpPr>
            <a:spLocks noGrp="1"/>
          </p:cNvSpPr>
          <p:nvPr>
            <p:ph idx="1"/>
          </p:nvPr>
        </p:nvSpPr>
        <p:spPr>
          <a:xfrm>
            <a:off x="838200" y="719087"/>
            <a:ext cx="10515600" cy="6047352"/>
          </a:xfrm>
        </p:spPr>
        <p:txBody>
          <a:bodyPr>
            <a:noAutofit/>
          </a:bodyPr>
          <a:lstStyle/>
          <a:p>
            <a:r>
              <a:rPr lang="en-IN" sz="2400" b="1" dirty="0">
                <a:latin typeface="Arial" panose="020B0604020202020204" pitchFamily="34" charset="0"/>
                <a:cs typeface="Arial" panose="020B0604020202020204" pitchFamily="34" charset="0"/>
              </a:rPr>
              <a:t>Nifty Next 50</a:t>
            </a:r>
            <a:r>
              <a:rPr lang="en-IN" sz="2400" dirty="0">
                <a:latin typeface="Arial" panose="020B0604020202020204" pitchFamily="34" charset="0"/>
                <a:cs typeface="Arial" panose="020B0604020202020204" pitchFamily="34" charset="0"/>
              </a:rPr>
              <a:t> – Remaining 50 companies from Nifty 100 after excluding Nifty 50. Non-F&amp;O stocks capped at 10% cumulatively and 4.5% individually (quarterly rebalancing).</a:t>
            </a:r>
          </a:p>
          <a:p>
            <a:r>
              <a:rPr lang="en-IN" sz="2400" b="1" dirty="0">
                <a:latin typeface="Arial" panose="020B0604020202020204" pitchFamily="34" charset="0"/>
                <a:cs typeface="Arial" panose="020B0604020202020204" pitchFamily="34" charset="0"/>
              </a:rPr>
              <a:t>Nifty Midcap 50</a:t>
            </a:r>
            <a:r>
              <a:rPr lang="en-IN" sz="2400" dirty="0">
                <a:latin typeface="Arial" panose="020B0604020202020204" pitchFamily="34" charset="0"/>
                <a:cs typeface="Arial" panose="020B0604020202020204" pitchFamily="34" charset="0"/>
              </a:rPr>
              <a:t> – Top 50 companies from Nifty Midcap 150 based on free-float market cap, turnover, and F&amp;O availability.</a:t>
            </a:r>
          </a:p>
          <a:p>
            <a:r>
              <a:rPr lang="en-IN" sz="2400" b="1" dirty="0">
                <a:latin typeface="Arial" panose="020B0604020202020204" pitchFamily="34" charset="0"/>
                <a:cs typeface="Arial" panose="020B0604020202020204" pitchFamily="34" charset="0"/>
              </a:rPr>
              <a:t>Nifty Midcap 100</a:t>
            </a:r>
            <a:r>
              <a:rPr lang="en-IN" sz="2400" dirty="0">
                <a:latin typeface="Arial" panose="020B0604020202020204" pitchFamily="34" charset="0"/>
                <a:cs typeface="Arial" panose="020B0604020202020204" pitchFamily="34" charset="0"/>
              </a:rPr>
              <a:t> – All companies from Nifty Midcap 50 plus remaining selected from Nifty Midcap 150 based on turnover.</a:t>
            </a:r>
          </a:p>
          <a:p>
            <a:r>
              <a:rPr lang="en-IN" sz="2400" b="1" dirty="0">
                <a:latin typeface="Arial" panose="020B0604020202020204" pitchFamily="34" charset="0"/>
                <a:cs typeface="Arial" panose="020B0604020202020204" pitchFamily="34" charset="0"/>
              </a:rPr>
              <a:t>Nifty Midcap Select</a:t>
            </a:r>
            <a:r>
              <a:rPr lang="en-IN" sz="2400" dirty="0">
                <a:latin typeface="Arial" panose="020B0604020202020204" pitchFamily="34" charset="0"/>
                <a:cs typeface="Arial" panose="020B0604020202020204" pitchFamily="34" charset="0"/>
              </a:rPr>
              <a:t> – 25-stock focused portfolio from Nifty Midcap 150 based on market cap, turnover, and F&amp;O availability.</a:t>
            </a:r>
          </a:p>
          <a:p>
            <a:r>
              <a:rPr lang="en-IN" sz="2400" b="1" dirty="0">
                <a:latin typeface="Arial" panose="020B0604020202020204" pitchFamily="34" charset="0"/>
                <a:cs typeface="Arial" panose="020B0604020202020204" pitchFamily="34" charset="0"/>
              </a:rPr>
              <a:t>Nifty </a:t>
            </a:r>
            <a:r>
              <a:rPr lang="en-IN" sz="2400" b="1" dirty="0" err="1">
                <a:latin typeface="Arial" panose="020B0604020202020204" pitchFamily="34" charset="0"/>
                <a:cs typeface="Arial" panose="020B0604020202020204" pitchFamily="34" charset="0"/>
              </a:rPr>
              <a:t>Smallcap</a:t>
            </a:r>
            <a:r>
              <a:rPr lang="en-IN" sz="2400" b="1" dirty="0">
                <a:latin typeface="Arial" panose="020B0604020202020204" pitchFamily="34" charset="0"/>
                <a:cs typeface="Arial" panose="020B0604020202020204" pitchFamily="34" charset="0"/>
              </a:rPr>
              <a:t> 50</a:t>
            </a:r>
            <a:r>
              <a:rPr lang="en-IN" sz="2400" dirty="0">
                <a:latin typeface="Arial" panose="020B0604020202020204" pitchFamily="34" charset="0"/>
                <a:cs typeface="Arial" panose="020B0604020202020204" pitchFamily="34" charset="0"/>
              </a:rPr>
              <a:t> – Top 50 companies from Nifty </a:t>
            </a:r>
            <a:r>
              <a:rPr lang="en-IN" sz="2400" dirty="0" err="1">
                <a:latin typeface="Arial" panose="020B0604020202020204" pitchFamily="34" charset="0"/>
                <a:cs typeface="Arial" panose="020B0604020202020204" pitchFamily="34" charset="0"/>
              </a:rPr>
              <a:t>Smallcap</a:t>
            </a:r>
            <a:r>
              <a:rPr lang="en-IN" sz="2400" dirty="0">
                <a:latin typeface="Arial" panose="020B0604020202020204" pitchFamily="34" charset="0"/>
                <a:cs typeface="Arial" panose="020B0604020202020204" pitchFamily="34" charset="0"/>
              </a:rPr>
              <a:t> 250 based on free-float market cap, turnover, and liquidity.</a:t>
            </a:r>
          </a:p>
          <a:p>
            <a:r>
              <a:rPr lang="en-IN" sz="2400" b="1" dirty="0">
                <a:latin typeface="Arial" panose="020B0604020202020204" pitchFamily="34" charset="0"/>
                <a:cs typeface="Arial" panose="020B0604020202020204" pitchFamily="34" charset="0"/>
              </a:rPr>
              <a:t>Nifty </a:t>
            </a:r>
            <a:r>
              <a:rPr lang="en-IN" sz="2400" b="1" dirty="0" err="1">
                <a:latin typeface="Arial" panose="020B0604020202020204" pitchFamily="34" charset="0"/>
                <a:cs typeface="Arial" panose="020B0604020202020204" pitchFamily="34" charset="0"/>
              </a:rPr>
              <a:t>Smallcap</a:t>
            </a:r>
            <a:r>
              <a:rPr lang="en-IN" sz="2400" b="1" dirty="0">
                <a:latin typeface="Arial" panose="020B0604020202020204" pitchFamily="34" charset="0"/>
                <a:cs typeface="Arial" panose="020B0604020202020204" pitchFamily="34" charset="0"/>
              </a:rPr>
              <a:t> 100</a:t>
            </a:r>
            <a:r>
              <a:rPr lang="en-IN" sz="2400" dirty="0">
                <a:latin typeface="Arial" panose="020B0604020202020204" pitchFamily="34" charset="0"/>
                <a:cs typeface="Arial" panose="020B0604020202020204" pitchFamily="34" charset="0"/>
              </a:rPr>
              <a:t> – All companies from Nifty </a:t>
            </a:r>
            <a:r>
              <a:rPr lang="en-IN" sz="2400" dirty="0" err="1">
                <a:latin typeface="Arial" panose="020B0604020202020204" pitchFamily="34" charset="0"/>
                <a:cs typeface="Arial" panose="020B0604020202020204" pitchFamily="34" charset="0"/>
              </a:rPr>
              <a:t>Smallcap</a:t>
            </a:r>
            <a:r>
              <a:rPr lang="en-IN" sz="2400" dirty="0">
                <a:latin typeface="Arial" panose="020B0604020202020204" pitchFamily="34" charset="0"/>
                <a:cs typeface="Arial" panose="020B0604020202020204" pitchFamily="34" charset="0"/>
              </a:rPr>
              <a:t> 50 plus remaining selected from Nifty </a:t>
            </a:r>
            <a:r>
              <a:rPr lang="en-IN" sz="2400" dirty="0" err="1">
                <a:latin typeface="Arial" panose="020B0604020202020204" pitchFamily="34" charset="0"/>
                <a:cs typeface="Arial" panose="020B0604020202020204" pitchFamily="34" charset="0"/>
              </a:rPr>
              <a:t>Smallcap</a:t>
            </a:r>
            <a:r>
              <a:rPr lang="en-IN" sz="2400" dirty="0">
                <a:latin typeface="Arial" panose="020B0604020202020204" pitchFamily="34" charset="0"/>
                <a:cs typeface="Arial" panose="020B0604020202020204" pitchFamily="34" charset="0"/>
              </a:rPr>
              <a:t> 250 based on turnover.</a:t>
            </a:r>
          </a:p>
        </p:txBody>
      </p:sp>
      <p:sp>
        <p:nvSpPr>
          <p:cNvPr id="5" name="Title 4">
            <a:extLst>
              <a:ext uri="{FF2B5EF4-FFF2-40B4-BE49-F238E27FC236}">
                <a16:creationId xmlns:a16="http://schemas.microsoft.com/office/drawing/2014/main" id="{63E07EB4-6F62-4224-550A-EB922C776CEC}"/>
              </a:ext>
            </a:extLst>
          </p:cNvPr>
          <p:cNvSpPr>
            <a:spLocks noGrp="1"/>
          </p:cNvSpPr>
          <p:nvPr>
            <p:ph type="title"/>
          </p:nvPr>
        </p:nvSpPr>
        <p:spPr/>
        <p:txBody>
          <a:bodyPr/>
          <a:lstStyle/>
          <a:p>
            <a:r>
              <a:rPr lang="en-US" dirty="0"/>
              <a:t> </a:t>
            </a:r>
            <a:endParaRPr lang="en-IN" dirty="0"/>
          </a:p>
        </p:txBody>
      </p:sp>
    </p:spTree>
    <p:extLst>
      <p:ext uri="{BB962C8B-B14F-4D97-AF65-F5344CB8AC3E}">
        <p14:creationId xmlns:p14="http://schemas.microsoft.com/office/powerpoint/2010/main" val="3371458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49474-3C37-C8F2-29E9-5295CB034237}"/>
              </a:ext>
            </a:extLst>
          </p:cNvPr>
          <p:cNvSpPr>
            <a:spLocks noGrp="1"/>
          </p:cNvSpPr>
          <p:nvPr>
            <p:ph type="title"/>
          </p:nvPr>
        </p:nvSpPr>
        <p:spPr/>
        <p:txBody>
          <a:bodyPr/>
          <a:lstStyle/>
          <a:p>
            <a:r>
              <a:rPr lang="en-US" dirty="0"/>
              <a:t>How to access Index Data</a:t>
            </a:r>
            <a:endParaRPr lang="en-IN" dirty="0"/>
          </a:p>
        </p:txBody>
      </p:sp>
      <p:sp>
        <p:nvSpPr>
          <p:cNvPr id="3" name="Content Placeholder 2">
            <a:extLst>
              <a:ext uri="{FF2B5EF4-FFF2-40B4-BE49-F238E27FC236}">
                <a16:creationId xmlns:a16="http://schemas.microsoft.com/office/drawing/2014/main" id="{BE242436-5FBB-94A4-C921-8F63366CE410}"/>
              </a:ext>
            </a:extLst>
          </p:cNvPr>
          <p:cNvSpPr>
            <a:spLocks noGrp="1"/>
          </p:cNvSpPr>
          <p:nvPr>
            <p:ph idx="1"/>
          </p:nvPr>
        </p:nvSpPr>
        <p:spPr/>
        <p:txBody>
          <a:bodyPr/>
          <a:lstStyle/>
          <a:p>
            <a:pPr marL="0" indent="0">
              <a:buNone/>
            </a:pPr>
            <a:r>
              <a:rPr lang="en-US" dirty="0"/>
              <a:t>For example: </a:t>
            </a:r>
            <a:r>
              <a:rPr lang="en-IN" dirty="0">
                <a:hlinkClick r:id="rId2"/>
              </a:rPr>
              <a:t>NIFTY Midcap 150</a:t>
            </a:r>
            <a:endParaRPr lang="en-IN" dirty="0"/>
          </a:p>
        </p:txBody>
      </p:sp>
      <p:pic>
        <p:nvPicPr>
          <p:cNvPr id="5" name="Picture 4">
            <a:extLst>
              <a:ext uri="{FF2B5EF4-FFF2-40B4-BE49-F238E27FC236}">
                <a16:creationId xmlns:a16="http://schemas.microsoft.com/office/drawing/2014/main" id="{330E30B8-A161-94D1-FAD5-E4858064C4DE}"/>
              </a:ext>
            </a:extLst>
          </p:cNvPr>
          <p:cNvPicPr>
            <a:picLocks noChangeAspect="1"/>
          </p:cNvPicPr>
          <p:nvPr/>
        </p:nvPicPr>
        <p:blipFill>
          <a:blip r:embed="rId3"/>
          <a:stretch>
            <a:fillRect/>
          </a:stretch>
        </p:blipFill>
        <p:spPr>
          <a:xfrm>
            <a:off x="2293439" y="2547452"/>
            <a:ext cx="7605121" cy="3847296"/>
          </a:xfrm>
          <a:prstGeom prst="rect">
            <a:avLst/>
          </a:prstGeom>
        </p:spPr>
      </p:pic>
    </p:spTree>
    <p:extLst>
      <p:ext uri="{BB962C8B-B14F-4D97-AF65-F5344CB8AC3E}">
        <p14:creationId xmlns:p14="http://schemas.microsoft.com/office/powerpoint/2010/main" val="1277801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0EEF5-6D30-75ED-519A-94EF5662C211}"/>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DC987F77-1E6B-74C0-D40D-E4D18D1D1006}"/>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0F9B4AC8-00A8-5838-F8EC-D6E175311A53}"/>
              </a:ext>
            </a:extLst>
          </p:cNvPr>
          <p:cNvPicPr>
            <a:picLocks noChangeAspect="1"/>
          </p:cNvPicPr>
          <p:nvPr/>
        </p:nvPicPr>
        <p:blipFill>
          <a:blip r:embed="rId2"/>
          <a:stretch>
            <a:fillRect/>
          </a:stretch>
        </p:blipFill>
        <p:spPr>
          <a:xfrm>
            <a:off x="2125133" y="0"/>
            <a:ext cx="7941733" cy="6858000"/>
          </a:xfrm>
          <a:prstGeom prst="rect">
            <a:avLst/>
          </a:prstGeom>
        </p:spPr>
      </p:pic>
    </p:spTree>
    <p:extLst>
      <p:ext uri="{BB962C8B-B14F-4D97-AF65-F5344CB8AC3E}">
        <p14:creationId xmlns:p14="http://schemas.microsoft.com/office/powerpoint/2010/main" val="4167287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ED38E-1ED2-B7A1-2B9F-DD650D0BBF38}"/>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969FCC38-6D98-4272-4515-95696BA9DC36}"/>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7A80F5EE-5479-DD22-0094-B888825D5059}"/>
              </a:ext>
            </a:extLst>
          </p:cNvPr>
          <p:cNvPicPr>
            <a:picLocks noChangeAspect="1"/>
          </p:cNvPicPr>
          <p:nvPr/>
        </p:nvPicPr>
        <p:blipFill>
          <a:blip r:embed="rId2"/>
          <a:srcRect l="746" r="1015"/>
          <a:stretch>
            <a:fillRect/>
          </a:stretch>
        </p:blipFill>
        <p:spPr>
          <a:xfrm>
            <a:off x="717755" y="0"/>
            <a:ext cx="10726993" cy="6858000"/>
          </a:xfrm>
          <a:prstGeom prst="rect">
            <a:avLst/>
          </a:prstGeom>
        </p:spPr>
      </p:pic>
    </p:spTree>
    <p:extLst>
      <p:ext uri="{BB962C8B-B14F-4D97-AF65-F5344CB8AC3E}">
        <p14:creationId xmlns:p14="http://schemas.microsoft.com/office/powerpoint/2010/main" val="1981858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1DBFD-3346-BC5E-4565-FEF94B7197F5}"/>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3DB83859-F2FF-BEFF-C8AB-0B22CD68308B}"/>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4CA06DB2-623F-0392-6E38-181E5D7EA4FE}"/>
              </a:ext>
            </a:extLst>
          </p:cNvPr>
          <p:cNvPicPr>
            <a:picLocks noChangeAspect="1"/>
          </p:cNvPicPr>
          <p:nvPr/>
        </p:nvPicPr>
        <p:blipFill>
          <a:blip r:embed="rId2"/>
          <a:srcRect l="2743" t="996" b="1"/>
          <a:stretch>
            <a:fillRect/>
          </a:stretch>
        </p:blipFill>
        <p:spPr>
          <a:xfrm>
            <a:off x="1625685" y="160884"/>
            <a:ext cx="8940629" cy="6697116"/>
          </a:xfrm>
          <a:prstGeom prst="rect">
            <a:avLst/>
          </a:prstGeom>
        </p:spPr>
      </p:pic>
    </p:spTree>
    <p:extLst>
      <p:ext uri="{BB962C8B-B14F-4D97-AF65-F5344CB8AC3E}">
        <p14:creationId xmlns:p14="http://schemas.microsoft.com/office/powerpoint/2010/main" val="21422706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d1fe9780-2572-4b59-98ed-c9eb7ed8d0d9"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F5A66C4FCA44F4495BFDA313ED8A454" ma:contentTypeVersion="6" ma:contentTypeDescription="Create a new document." ma:contentTypeScope="" ma:versionID="cd2ea95293a71e325fa8ed3a97145d4b">
  <xsd:schema xmlns:xsd="http://www.w3.org/2001/XMLSchema" xmlns:xs="http://www.w3.org/2001/XMLSchema" xmlns:p="http://schemas.microsoft.com/office/2006/metadata/properties" xmlns:ns3="d1fe9780-2572-4b59-98ed-c9eb7ed8d0d9" targetNamespace="http://schemas.microsoft.com/office/2006/metadata/properties" ma:root="true" ma:fieldsID="5262840e4da979ac29d305dd8bd59293" ns3:_="">
    <xsd:import namespace="d1fe9780-2572-4b59-98ed-c9eb7ed8d0d9"/>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3:MediaServiceSearchPropertie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fe9780-2572-4b59-98ed-c9eb7ed8d0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E31416-E0C8-4391-B03A-DC88078B0AC2}">
  <ds:schemaRefs>
    <ds:schemaRef ds:uri="http://purl.org/dc/terms/"/>
    <ds:schemaRef ds:uri="http://purl.org/dc/elements/1.1/"/>
    <ds:schemaRef ds:uri="http://schemas.microsoft.com/office/2006/documentManagement/types"/>
    <ds:schemaRef ds:uri="http://www.w3.org/XML/1998/namespace"/>
    <ds:schemaRef ds:uri="http://schemas.microsoft.com/office/infopath/2007/PartnerControls"/>
    <ds:schemaRef ds:uri="http://schemas.openxmlformats.org/package/2006/metadata/core-properties"/>
    <ds:schemaRef ds:uri="d1fe9780-2572-4b59-98ed-c9eb7ed8d0d9"/>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53FC2D6D-BD32-4A64-86D9-EC1037D082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1fe9780-2572-4b59-98ed-c9eb7ed8d0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435237D-FBF2-4FBD-8EA9-2BB8C7CEDC2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1024</TotalTime>
  <Words>609</Words>
  <Application>Microsoft Office PowerPoint</Application>
  <PresentationFormat>Widescreen</PresentationFormat>
  <Paragraphs>56</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Aptos</vt:lpstr>
      <vt:lpstr>Aptos Display</vt:lpstr>
      <vt:lpstr>Arial</vt:lpstr>
      <vt:lpstr>Office Theme</vt:lpstr>
      <vt:lpstr>NSE INDICES</vt:lpstr>
      <vt:lpstr> </vt:lpstr>
      <vt:lpstr>PowerPoint Presentation</vt:lpstr>
      <vt:lpstr>Indices:</vt:lpstr>
      <vt:lpstr> </vt:lpstr>
      <vt:lpstr>How to access Index Data</vt:lpstr>
      <vt:lpstr> </vt:lpstr>
      <vt:lpstr> </vt:lpstr>
      <vt:lpstr> </vt:lpstr>
      <vt:lpstr>Inclusion in Nifty 500 index</vt:lpstr>
      <vt:lpstr>NIFTY 50: The Flagship Index</vt:lpstr>
      <vt:lpstr>NIFTY 50: The Flagship Index</vt:lpstr>
      <vt:lpstr>Index Calculation Formula</vt:lpstr>
      <vt:lpstr> </vt:lpstr>
      <vt:lpstr> </vt:lpstr>
      <vt:lpstr> </vt:lpstr>
      <vt:lpstr>Further Readings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YASH KUMAR</dc:creator>
  <cp:lastModifiedBy>YASH KUMAR</cp:lastModifiedBy>
  <cp:revision>582</cp:revision>
  <dcterms:created xsi:type="dcterms:W3CDTF">2025-03-14T14:10:09Z</dcterms:created>
  <dcterms:modified xsi:type="dcterms:W3CDTF">2025-09-15T20:27:07Z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0x010100EF5A66C4FCA44F4495BFDA313ED8A454</vt:lpwstr>
  </property>
</Properties>
</file>