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4"/>
  </p:notesMasterIdLst>
  <p:sldIdLst>
    <p:sldId id="256" r:id="rId5"/>
    <p:sldId id="260" r:id="rId6"/>
    <p:sldId id="262" r:id="rId7"/>
    <p:sldId id="264" r:id="rId8"/>
    <p:sldId id="265" r:id="rId9"/>
    <p:sldId id="266" r:id="rId10"/>
    <p:sldId id="270" r:id="rId11"/>
    <p:sldId id="273" r:id="rId12"/>
    <p:sldId id="277" r:id="rId13"/>
    <p:sldId id="271" r:id="rId14"/>
    <p:sldId id="280" r:id="rId15"/>
    <p:sldId id="281" r:id="rId16"/>
    <p:sldId id="282" r:id="rId17"/>
    <p:sldId id="283" r:id="rId18"/>
    <p:sldId id="287" r:id="rId19"/>
    <p:sldId id="289" r:id="rId20"/>
    <p:sldId id="285" r:id="rId21"/>
    <p:sldId id="294" r:id="rId22"/>
    <p:sldId id="286" r:id="rId23"/>
    <p:sldId id="355" r:id="rId24"/>
    <p:sldId id="356" r:id="rId25"/>
    <p:sldId id="290" r:id="rId26"/>
    <p:sldId id="295" r:id="rId27"/>
    <p:sldId id="300" r:id="rId28"/>
    <p:sldId id="306" r:id="rId29"/>
    <p:sldId id="346" r:id="rId30"/>
    <p:sldId id="349" r:id="rId31"/>
    <p:sldId id="350" r:id="rId32"/>
    <p:sldId id="353" r:id="rId33"/>
    <p:sldId id="301" r:id="rId34"/>
    <p:sldId id="303" r:id="rId35"/>
    <p:sldId id="307" r:id="rId36"/>
    <p:sldId id="308" r:id="rId37"/>
    <p:sldId id="309" r:id="rId38"/>
    <p:sldId id="302" r:id="rId39"/>
    <p:sldId id="344" r:id="rId40"/>
    <p:sldId id="296" r:id="rId41"/>
    <p:sldId id="292" r:id="rId42"/>
    <p:sldId id="293"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0BF88B-1905-4460-9D27-C9B929573E35}" v="615" dt="2025-03-25T14:54:54.3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660"/>
  </p:normalViewPr>
  <p:slideViewPr>
    <p:cSldViewPr snapToGrid="0">
      <p:cViewPr varScale="1">
        <p:scale>
          <a:sx n="105" d="100"/>
          <a:sy n="105" d="100"/>
        </p:scale>
        <p:origin x="1038"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3494BA-89B4-4D2A-90E0-DF335D695FC6}" type="datetimeFigureOut">
              <a:rPr lang="en-IN" smtClean="0"/>
              <a:t>16-09-2025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DECF83-AEA8-4CC8-A66F-C30088EDE4C8}" type="slidenum">
              <a:rPr lang="en-IN" smtClean="0"/>
              <a:t>‹#›</a:t>
            </a:fld>
            <a:endParaRPr lang="en-IN"/>
          </a:p>
        </p:txBody>
      </p:sp>
    </p:spTree>
    <p:extLst>
      <p:ext uri="{BB962C8B-B14F-4D97-AF65-F5344CB8AC3E}">
        <p14:creationId xmlns:p14="http://schemas.microsoft.com/office/powerpoint/2010/main" val="2972358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2</a:t>
            </a:fld>
            <a:endParaRPr lang="en-IN"/>
          </a:p>
        </p:txBody>
      </p:sp>
    </p:spTree>
    <p:extLst>
      <p:ext uri="{BB962C8B-B14F-4D97-AF65-F5344CB8AC3E}">
        <p14:creationId xmlns:p14="http://schemas.microsoft.com/office/powerpoint/2010/main" val="3351196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8</a:t>
            </a:fld>
            <a:endParaRPr lang="en-IN"/>
          </a:p>
        </p:txBody>
      </p:sp>
    </p:spTree>
    <p:extLst>
      <p:ext uri="{BB962C8B-B14F-4D97-AF65-F5344CB8AC3E}">
        <p14:creationId xmlns:p14="http://schemas.microsoft.com/office/powerpoint/2010/main" val="1357623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10</a:t>
            </a:fld>
            <a:endParaRPr lang="en-IN"/>
          </a:p>
        </p:txBody>
      </p:sp>
    </p:spTree>
    <p:extLst>
      <p:ext uri="{BB962C8B-B14F-4D97-AF65-F5344CB8AC3E}">
        <p14:creationId xmlns:p14="http://schemas.microsoft.com/office/powerpoint/2010/main" val="22696196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17</a:t>
            </a:fld>
            <a:endParaRPr lang="en-IN"/>
          </a:p>
        </p:txBody>
      </p:sp>
    </p:spTree>
    <p:extLst>
      <p:ext uri="{BB962C8B-B14F-4D97-AF65-F5344CB8AC3E}">
        <p14:creationId xmlns:p14="http://schemas.microsoft.com/office/powerpoint/2010/main" val="28128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77F6D9-F48A-6251-AF97-9F5E81418B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DD7010-0742-AA4B-B4EC-FE5B92CC70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4B188-B6CB-0D7F-0E1A-CD4EBF4535A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6991576-C3F6-C671-FCCE-686C6C20B276}"/>
              </a:ext>
            </a:extLst>
          </p:cNvPr>
          <p:cNvSpPr>
            <a:spLocks noGrp="1"/>
          </p:cNvSpPr>
          <p:nvPr>
            <p:ph type="sldNum" sz="quarter" idx="5"/>
          </p:nvPr>
        </p:nvSpPr>
        <p:spPr/>
        <p:txBody>
          <a:bodyPr/>
          <a:lstStyle/>
          <a:p>
            <a:fld id="{54DECF83-AEA8-4CC8-A66F-C30088EDE4C8}" type="slidenum">
              <a:rPr lang="en-IN" smtClean="0"/>
              <a:t>20</a:t>
            </a:fld>
            <a:endParaRPr lang="en-IN"/>
          </a:p>
        </p:txBody>
      </p:sp>
    </p:spTree>
    <p:extLst>
      <p:ext uri="{BB962C8B-B14F-4D97-AF65-F5344CB8AC3E}">
        <p14:creationId xmlns:p14="http://schemas.microsoft.com/office/powerpoint/2010/main" val="22077651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21</a:t>
            </a:fld>
            <a:endParaRPr lang="en-IN"/>
          </a:p>
        </p:txBody>
      </p:sp>
    </p:spTree>
    <p:extLst>
      <p:ext uri="{BB962C8B-B14F-4D97-AF65-F5344CB8AC3E}">
        <p14:creationId xmlns:p14="http://schemas.microsoft.com/office/powerpoint/2010/main" val="26403030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4DECF83-AEA8-4CC8-A66F-C30088EDE4C8}" type="slidenum">
              <a:rPr lang="en-IN" smtClean="0"/>
              <a:t>31</a:t>
            </a:fld>
            <a:endParaRPr lang="en-IN"/>
          </a:p>
        </p:txBody>
      </p:sp>
    </p:spTree>
    <p:extLst>
      <p:ext uri="{BB962C8B-B14F-4D97-AF65-F5344CB8AC3E}">
        <p14:creationId xmlns:p14="http://schemas.microsoft.com/office/powerpoint/2010/main" val="749146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F95B8-7FA0-79BE-9B09-CDB3356269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F97CE2D-D3C4-BF93-5CEC-4C8B1B3857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59FE17B-9589-8E45-5A60-5620E55F81B9}"/>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2F0E6DA-9CDC-8B9B-79D7-1B747C3946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073216-4BF3-59D4-D340-D7EE33C44981}"/>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7937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991E2-02B4-9FE9-E4FA-69B9684F23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EC2E7-836D-21D5-E58B-C8F143F5D7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29FBA-CD59-7F19-7C11-637B7D19A691}"/>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92CDFE3-C631-AB9C-6C24-F2F976E019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C8E0BD-B4A4-9326-6FDA-41CA9FD551FD}"/>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3317890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9DE279-387E-9B0C-9706-9471033BB83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D8E02C-FD6F-A3B0-7F9C-50F2A31E9D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4577E98-F73C-08C5-29B8-89A87CE68855}"/>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74EE219A-AED7-3669-B250-E7DD56A00E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52D908-FC13-102E-7A1E-FAE1C16E4CE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1710333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9901-FC55-276C-8C9B-886ADCA6A2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F977BB9-F062-DE5F-58B2-3F3CA1D32A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F87F47C-972D-F6D7-BDF7-27AFDDF69CE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53EB88E7-9D86-3D22-AF07-F16990DF0F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3C5A3C-B8BD-64D2-D452-1CEA72D3AB9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695589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66B7E-7313-5B86-CE38-C0C71675E96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6F787B-8406-FE21-A728-65D0860BDA5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033216-0D39-C11B-5C1A-FDBB8D92071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27FCF975-E756-6A3D-FE5E-C2DFCE2D0F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5A260E-90A0-B785-3028-5657793EC326}"/>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522222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2FF09-C672-6EA8-51B6-BA81D7A5F4E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AD56775-F0F2-3D75-7C8F-16651A8DCA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C293E1A-9A1A-894F-A636-372D197BF4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8D42DC7-123A-98E9-BDA9-1B332B131573}"/>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EBF2E977-890B-2902-E5FE-03B6754735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FB2F73-80AC-36A1-BBA7-594CE0FD6C0F}"/>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574932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6F236-FC86-4759-854E-F7971CC3F6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515CF8-526D-48C9-2993-04D6F5C135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321A0-5E02-37C1-A7B0-5B76C8838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7DCA1B3-9B50-EC06-5C82-F2619A7656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2C69CB-766A-78A0-FE44-12905E1553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A42187-2CA2-9568-58F9-12E6298BDA73}"/>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8" name="Footer Placeholder 7">
            <a:extLst>
              <a:ext uri="{FF2B5EF4-FFF2-40B4-BE49-F238E27FC236}">
                <a16:creationId xmlns:a16="http://schemas.microsoft.com/office/drawing/2014/main" id="{DC9649B2-A67F-C69D-DD4B-9F710A97EB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3F45B93-B90C-7BD0-9174-1E28FFA0BBAF}"/>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3355157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5140-B017-90A3-1D2F-2D17AED57A7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D5C548A-D27B-6C08-5B43-53E61C3ECF7B}"/>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4" name="Footer Placeholder 3">
            <a:extLst>
              <a:ext uri="{FF2B5EF4-FFF2-40B4-BE49-F238E27FC236}">
                <a16:creationId xmlns:a16="http://schemas.microsoft.com/office/drawing/2014/main" id="{64099429-2926-F186-194D-06180D17E78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AE3EA91-2ADE-DB23-B1F4-1E19C6754977}"/>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83042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BC248-D662-0A2C-A796-169513AE3858}"/>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3" name="Footer Placeholder 2">
            <a:extLst>
              <a:ext uri="{FF2B5EF4-FFF2-40B4-BE49-F238E27FC236}">
                <a16:creationId xmlns:a16="http://schemas.microsoft.com/office/drawing/2014/main" id="{08B86020-BE3F-DF8A-39AD-9F34ADC48D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3E4C86-54A5-61D5-D9EC-5C653E1BF84A}"/>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07236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63E05-49EB-66A0-F51B-1D3BAE96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41B68B0-980E-F0AA-DACF-9AD2C34731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7E77253-0F71-9C4B-784B-A55F558FB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0056D5-1878-E907-293E-9F586120C2DD}"/>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EC5082AF-FD8A-EEBF-ACCC-FF3D23DB5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7282BD-BA9C-913D-CC93-E7367083ACB3}"/>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27757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89BC5-E5BB-E619-1664-A46D3DAFE2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016B76F-14AD-E4EE-E0AD-4B9BBC9F97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B76FF3-2E27-316D-A217-061A036BB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9F474E-0B0D-BD5F-37AA-3633EF09385F}"/>
              </a:ext>
            </a:extLst>
          </p:cNvPr>
          <p:cNvSpPr>
            <a:spLocks noGrp="1"/>
          </p:cNvSpPr>
          <p:nvPr>
            <p:ph type="dt" sz="half" idx="10"/>
          </p:nvPr>
        </p:nvSpPr>
        <p:spPr/>
        <p:txBody>
          <a:bodyPr/>
          <a:lstStyle/>
          <a:p>
            <a:fld id="{10FF966B-0358-4A1D-8A1C-16C1B6BA3B12}" type="datetimeFigureOut">
              <a:rPr lang="en-IN" smtClean="0"/>
              <a:t>16-09-2025</a:t>
            </a:fld>
            <a:endParaRPr lang="en-IN"/>
          </a:p>
        </p:txBody>
      </p:sp>
      <p:sp>
        <p:nvSpPr>
          <p:cNvPr id="6" name="Footer Placeholder 5">
            <a:extLst>
              <a:ext uri="{FF2B5EF4-FFF2-40B4-BE49-F238E27FC236}">
                <a16:creationId xmlns:a16="http://schemas.microsoft.com/office/drawing/2014/main" id="{4383B9B5-2AF7-676E-9A9A-0C4019A4736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423269-930F-1DC3-E12C-6AD0CE4BDCA2}"/>
              </a:ext>
            </a:extLst>
          </p:cNvPr>
          <p:cNvSpPr>
            <a:spLocks noGrp="1"/>
          </p:cNvSpPr>
          <p:nvPr>
            <p:ph type="sldNum" sz="quarter" idx="12"/>
          </p:nvPr>
        </p:nvSpPr>
        <p:spPr/>
        <p:txBody>
          <a:bodyPr/>
          <a:lstStyle/>
          <a:p>
            <a:fld id="{0B3C6A26-3C62-4645-8B8B-0EECDA1EBCBA}" type="slidenum">
              <a:rPr lang="en-IN" smtClean="0"/>
              <a:t>‹#›</a:t>
            </a:fld>
            <a:endParaRPr lang="en-IN"/>
          </a:p>
        </p:txBody>
      </p:sp>
    </p:spTree>
    <p:extLst>
      <p:ext uri="{BB962C8B-B14F-4D97-AF65-F5344CB8AC3E}">
        <p14:creationId xmlns:p14="http://schemas.microsoft.com/office/powerpoint/2010/main" val="10602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E38650-673C-CD88-B5F2-9C9569E72D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0EF83D-39A1-1C3D-DEB9-51BA50FE3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30AF2-784F-B9C5-7C8E-6AE8BBCB50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0FF966B-0358-4A1D-8A1C-16C1B6BA3B12}" type="datetimeFigureOut">
              <a:rPr lang="en-IN" smtClean="0"/>
              <a:t>16-09-2025</a:t>
            </a:fld>
            <a:endParaRPr lang="en-IN"/>
          </a:p>
        </p:txBody>
      </p:sp>
      <p:sp>
        <p:nvSpPr>
          <p:cNvPr id="5" name="Footer Placeholder 4">
            <a:extLst>
              <a:ext uri="{FF2B5EF4-FFF2-40B4-BE49-F238E27FC236}">
                <a16:creationId xmlns:a16="http://schemas.microsoft.com/office/drawing/2014/main" id="{A0C03061-7170-EDC8-D396-E71D77C134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4F4F1F9-E67D-E907-3CB5-A683F9C39C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B3C6A26-3C62-4645-8B8B-0EECDA1EBCBA}" type="slidenum">
              <a:rPr lang="en-IN" smtClean="0"/>
              <a:t>‹#›</a:t>
            </a:fld>
            <a:endParaRPr lang="en-IN"/>
          </a:p>
        </p:txBody>
      </p:sp>
      <p:pic>
        <p:nvPicPr>
          <p:cNvPr id="7" name="Picture 2" descr="Finance Club, IIT Roorkee – Medium">
            <a:extLst>
              <a:ext uri="{FF2B5EF4-FFF2-40B4-BE49-F238E27FC236}">
                <a16:creationId xmlns:a16="http://schemas.microsoft.com/office/drawing/2014/main" id="{EC64E2CE-505F-8C66-FF08-F973AEAACD29}"/>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542143" y="79734"/>
            <a:ext cx="570782" cy="5707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8035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hyperlink" Target="https://drive.google.com/file/d/1hEEs1HxoFfEdsCiy30KltMTswZP9Gtl1/view?usp=sharing" TargetMode="External"/><Relationship Id="rId2" Type="http://schemas.openxmlformats.org/officeDocument/2006/relationships/hyperlink" Target="https://drive.google.com/file/d/1CayvZh-3y11RR-YB4pmiic1ob0sCgk6P/view"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quantifiedstrategies.com/blog/" TargetMode="External"/><Relationship Id="rId7" Type="http://schemas.openxmlformats.org/officeDocument/2006/relationships/hyperlink" Target="https://www.youtube.com/@neurotrader888" TargetMode="External"/><Relationship Id="rId2" Type="http://schemas.openxmlformats.org/officeDocument/2006/relationships/hyperlink" Target="https://www.youtube.com/@tradingwithrayner/videos" TargetMode="External"/><Relationship Id="rId1" Type="http://schemas.openxmlformats.org/officeDocument/2006/relationships/slideLayout" Target="../slideLayouts/slideLayout2.xml"/><Relationship Id="rId6" Type="http://schemas.openxmlformats.org/officeDocument/2006/relationships/hyperlink" Target="https://in.tradingview.com/ideas/" TargetMode="External"/><Relationship Id="rId5" Type="http://schemas.openxmlformats.org/officeDocument/2006/relationships/hyperlink" Target="https://www.artoftrading.net/blog" TargetMode="External"/><Relationship Id="rId4" Type="http://schemas.openxmlformats.org/officeDocument/2006/relationships/hyperlink" Target="https://www.youtube.com/@TraderLion"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DDCE2-5E05-BE70-8006-C943F41A48AA}"/>
              </a:ext>
            </a:extLst>
          </p:cNvPr>
          <p:cNvSpPr>
            <a:spLocks noGrp="1"/>
          </p:cNvSpPr>
          <p:nvPr>
            <p:ph type="ctrTitle"/>
          </p:nvPr>
        </p:nvSpPr>
        <p:spPr>
          <a:xfrm>
            <a:off x="1314450" y="1122363"/>
            <a:ext cx="9544050" cy="2387600"/>
          </a:xfrm>
        </p:spPr>
        <p:txBody>
          <a:bodyPr>
            <a:normAutofit/>
          </a:bodyPr>
          <a:lstStyle/>
          <a:p>
            <a:r>
              <a:rPr lang="en-IN" sz="8000" dirty="0"/>
              <a:t>Trading Strategies</a:t>
            </a:r>
          </a:p>
        </p:txBody>
      </p:sp>
      <p:sp>
        <p:nvSpPr>
          <p:cNvPr id="3" name="Subtitle 2">
            <a:extLst>
              <a:ext uri="{FF2B5EF4-FFF2-40B4-BE49-F238E27FC236}">
                <a16:creationId xmlns:a16="http://schemas.microsoft.com/office/drawing/2014/main" id="{2322C1E8-D247-B3DA-D870-038A6E716877}"/>
              </a:ext>
            </a:extLst>
          </p:cNvPr>
          <p:cNvSpPr>
            <a:spLocks noGrp="1"/>
          </p:cNvSpPr>
          <p:nvPr>
            <p:ph type="subTitle" idx="1"/>
          </p:nvPr>
        </p:nvSpPr>
        <p:spPr/>
        <p:txBody>
          <a:bodyPr/>
          <a:lstStyle/>
          <a:p>
            <a:r>
              <a:rPr lang="en-IN" dirty="0"/>
              <a:t>25 March 2025</a:t>
            </a:r>
          </a:p>
        </p:txBody>
      </p:sp>
    </p:spTree>
    <p:extLst>
      <p:ext uri="{BB962C8B-B14F-4D97-AF65-F5344CB8AC3E}">
        <p14:creationId xmlns:p14="http://schemas.microsoft.com/office/powerpoint/2010/main" val="20404422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A9889-C5AD-E886-4F89-92301236ED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FF0FE9-EE65-0B26-DD32-D0FADE4A2C5F}"/>
              </a:ext>
            </a:extLst>
          </p:cNvPr>
          <p:cNvSpPr>
            <a:spLocks noGrp="1"/>
          </p:cNvSpPr>
          <p:nvPr>
            <p:ph idx="1"/>
          </p:nvPr>
        </p:nvSpPr>
        <p:spPr/>
        <p:txBody>
          <a:bodyPr/>
          <a:lstStyle/>
          <a:p>
            <a:endParaRPr lang="en-IN" dirty="0"/>
          </a:p>
        </p:txBody>
      </p:sp>
      <p:pic>
        <p:nvPicPr>
          <p:cNvPr id="9" name="Picture 8">
            <a:extLst>
              <a:ext uri="{FF2B5EF4-FFF2-40B4-BE49-F238E27FC236}">
                <a16:creationId xmlns:a16="http://schemas.microsoft.com/office/drawing/2014/main" id="{CD668777-7A4E-416B-1CAA-1993FA8A82F2}"/>
              </a:ext>
            </a:extLst>
          </p:cNvPr>
          <p:cNvPicPr>
            <a:picLocks noChangeAspect="1"/>
          </p:cNvPicPr>
          <p:nvPr/>
        </p:nvPicPr>
        <p:blipFill>
          <a:blip r:embed="rId3"/>
          <a:stretch>
            <a:fillRect/>
          </a:stretch>
        </p:blipFill>
        <p:spPr>
          <a:xfrm>
            <a:off x="1" y="0"/>
            <a:ext cx="12192000" cy="6858000"/>
          </a:xfrm>
          <a:prstGeom prst="rect">
            <a:avLst/>
          </a:prstGeom>
        </p:spPr>
      </p:pic>
    </p:spTree>
    <p:extLst>
      <p:ext uri="{BB962C8B-B14F-4D97-AF65-F5344CB8AC3E}">
        <p14:creationId xmlns:p14="http://schemas.microsoft.com/office/powerpoint/2010/main" val="1459184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B0EF5AB-DD00-E491-404A-4278EE991CF4}"/>
              </a:ext>
            </a:extLst>
          </p:cNvPr>
          <p:cNvPicPr>
            <a:picLocks noGrp="1" noChangeAspect="1"/>
          </p:cNvPicPr>
          <p:nvPr>
            <p:ph idx="1"/>
          </p:nvPr>
        </p:nvPicPr>
        <p:blipFill>
          <a:blip r:embed="rId2"/>
          <a:stretch>
            <a:fillRect/>
          </a:stretch>
        </p:blipFill>
        <p:spPr>
          <a:xfrm>
            <a:off x="0" y="0"/>
            <a:ext cx="12192000" cy="6858000"/>
          </a:xfrm>
          <a:noFill/>
        </p:spPr>
      </p:pic>
    </p:spTree>
    <p:extLst>
      <p:ext uri="{BB962C8B-B14F-4D97-AF65-F5344CB8AC3E}">
        <p14:creationId xmlns:p14="http://schemas.microsoft.com/office/powerpoint/2010/main" val="19952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FC76A-A786-9A0F-D63E-A84E25CBF0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D0A1E-2905-30C0-4EDF-7EED2A13988A}"/>
              </a:ext>
            </a:extLst>
          </p:cNvPr>
          <p:cNvSpPr>
            <a:spLocks noGrp="1"/>
          </p:cNvSpPr>
          <p:nvPr>
            <p:ph type="title"/>
          </p:nvPr>
        </p:nvSpPr>
        <p:spPr/>
        <p:txBody>
          <a:bodyPr/>
          <a:lstStyle/>
          <a:p>
            <a:r>
              <a:rPr lang="en-IN" dirty="0"/>
              <a:t>Improvement – I </a:t>
            </a:r>
          </a:p>
        </p:txBody>
      </p:sp>
      <p:sp>
        <p:nvSpPr>
          <p:cNvPr id="3" name="Content Placeholder 2">
            <a:extLst>
              <a:ext uri="{FF2B5EF4-FFF2-40B4-BE49-F238E27FC236}">
                <a16:creationId xmlns:a16="http://schemas.microsoft.com/office/drawing/2014/main" id="{3F04D827-839C-7927-707E-EBF95A4A751C}"/>
              </a:ext>
            </a:extLst>
          </p:cNvPr>
          <p:cNvSpPr>
            <a:spLocks noGrp="1"/>
          </p:cNvSpPr>
          <p:nvPr>
            <p:ph idx="1"/>
          </p:nvPr>
        </p:nvSpPr>
        <p:spPr/>
        <p:txBody>
          <a:bodyPr>
            <a:normAutofit/>
          </a:bodyPr>
          <a:lstStyle/>
          <a:p>
            <a:pPr marL="0" indent="0">
              <a:buNone/>
            </a:pPr>
            <a:r>
              <a:rPr lang="en-IN" sz="2000" dirty="0"/>
              <a:t>Using EMA (Exponential Moving Average) instead of SMA</a:t>
            </a:r>
          </a:p>
          <a:p>
            <a:pPr marL="0" indent="0">
              <a:buNone/>
            </a:pPr>
            <a:endParaRPr lang="en-IN" sz="2000" dirty="0"/>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Faster Response</a:t>
            </a:r>
            <a:r>
              <a:rPr kumimoji="0" lang="en-US" altLang="en-US" sz="2000" b="0" i="0" u="none" strike="noStrike" cap="none" normalizeH="0" baseline="0" dirty="0">
                <a:ln>
                  <a:noFill/>
                </a:ln>
                <a:solidFill>
                  <a:schemeClr val="tx1"/>
                </a:solidFill>
                <a:effectLst/>
                <a:latin typeface="Arial" panose="020B0604020202020204" pitchFamily="34" charset="0"/>
              </a:rPr>
              <a:t> – EMA reacts quickly to price changes, reducing lag. </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Better Trend Detection</a:t>
            </a:r>
            <a:r>
              <a:rPr kumimoji="0" lang="en-US" altLang="en-US" sz="2000" b="0" i="0" u="none" strike="noStrike" cap="none" normalizeH="0" baseline="0" dirty="0">
                <a:ln>
                  <a:noFill/>
                </a:ln>
                <a:solidFill>
                  <a:schemeClr val="tx1"/>
                </a:solidFill>
                <a:effectLst/>
                <a:latin typeface="Arial" panose="020B0604020202020204" pitchFamily="34" charset="0"/>
              </a:rPr>
              <a:t> – Identifies trend shifts earlier than SMA. </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More Weight on Recent Prices</a:t>
            </a:r>
            <a:r>
              <a:rPr kumimoji="0" lang="en-US" altLang="en-US" sz="2000" b="0" i="0" u="none" strike="noStrike" cap="none" normalizeH="0" baseline="0" dirty="0">
                <a:ln>
                  <a:noFill/>
                </a:ln>
                <a:solidFill>
                  <a:schemeClr val="tx1"/>
                </a:solidFill>
                <a:effectLst/>
                <a:latin typeface="Arial" panose="020B0604020202020204" pitchFamily="34" charset="0"/>
              </a:rPr>
              <a:t> – Gives higher importance to the latest data. </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Improved Entry/Exit Timing</a:t>
            </a:r>
            <a:r>
              <a:rPr kumimoji="0" lang="en-US" altLang="en-US" sz="2000" b="0" i="0" u="none" strike="noStrike" cap="none" normalizeH="0" baseline="0" dirty="0">
                <a:ln>
                  <a:noFill/>
                </a:ln>
                <a:solidFill>
                  <a:schemeClr val="tx1"/>
                </a:solidFill>
                <a:effectLst/>
                <a:latin typeface="Arial" panose="020B0604020202020204" pitchFamily="34" charset="0"/>
              </a:rPr>
              <a:t> – Helps capture moves sooner in volatile markets. </a:t>
            </a:r>
          </a:p>
          <a:p>
            <a:pPr eaLnBrk="0" fontAlgn="base" hangingPunct="0">
              <a:lnSpc>
                <a:spcPct val="100000"/>
              </a:lnSpc>
              <a:spcBef>
                <a:spcPct val="0"/>
              </a:spcBef>
              <a:spcAft>
                <a:spcPct val="0"/>
              </a:spcAft>
            </a:pPr>
            <a:r>
              <a:rPr kumimoji="0" lang="en-US" altLang="en-US" sz="2000" b="1" i="0" u="none" strike="noStrike" cap="none" normalizeH="0" baseline="0" dirty="0">
                <a:ln>
                  <a:noFill/>
                </a:ln>
                <a:solidFill>
                  <a:schemeClr val="tx1"/>
                </a:solidFill>
                <a:effectLst/>
                <a:latin typeface="Arial" panose="020B0604020202020204" pitchFamily="34" charset="0"/>
              </a:rPr>
              <a:t>Avoids Delayed Signals</a:t>
            </a:r>
            <a:r>
              <a:rPr kumimoji="0" lang="en-US" altLang="en-US" sz="2000" b="0" i="0" u="none" strike="noStrike" cap="none" normalizeH="0" baseline="0" dirty="0">
                <a:ln>
                  <a:noFill/>
                </a:ln>
                <a:solidFill>
                  <a:schemeClr val="tx1"/>
                </a:solidFill>
                <a:effectLst/>
                <a:latin typeface="Arial" panose="020B0604020202020204" pitchFamily="34" charset="0"/>
              </a:rPr>
              <a:t> – SMA lags more, causing late trade execution. </a:t>
            </a:r>
          </a:p>
          <a:p>
            <a:pPr marL="0" indent="0">
              <a:buNone/>
            </a:pPr>
            <a:endParaRPr lang="en-IN" sz="2000" dirty="0"/>
          </a:p>
        </p:txBody>
      </p:sp>
    </p:spTree>
    <p:extLst>
      <p:ext uri="{BB962C8B-B14F-4D97-AF65-F5344CB8AC3E}">
        <p14:creationId xmlns:p14="http://schemas.microsoft.com/office/powerpoint/2010/main" val="1989268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A26A3-362A-6A8C-79D3-4D213862BB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783AFA5-3AEA-E49A-468F-005966E82F59}"/>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DAE5EC63-57B8-F6E4-B8D1-032E8A3B2BA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77439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312DA-4F9A-02B2-5F46-BE8231F2C57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E06DD39-5BC7-63DD-8DFA-720AC1FD80C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1238A82-0B4F-4613-3B91-D770EEAFA7D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822647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382F0-E145-A73E-05A2-AADFF2B32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80780-1D7E-D1A7-4446-86E2FC849CDD}"/>
              </a:ext>
            </a:extLst>
          </p:cNvPr>
          <p:cNvSpPr>
            <a:spLocks noGrp="1"/>
          </p:cNvSpPr>
          <p:nvPr>
            <p:ph type="title"/>
          </p:nvPr>
        </p:nvSpPr>
        <p:spPr/>
        <p:txBody>
          <a:bodyPr/>
          <a:lstStyle/>
          <a:p>
            <a:r>
              <a:rPr lang="en-IN" dirty="0"/>
              <a:t>Improvement – II </a:t>
            </a:r>
          </a:p>
        </p:txBody>
      </p:sp>
      <p:sp>
        <p:nvSpPr>
          <p:cNvPr id="3" name="Content Placeholder 2">
            <a:extLst>
              <a:ext uri="{FF2B5EF4-FFF2-40B4-BE49-F238E27FC236}">
                <a16:creationId xmlns:a16="http://schemas.microsoft.com/office/drawing/2014/main" id="{3C2F6B64-8812-A4E8-1AE5-CAAB99BD1DF1}"/>
              </a:ext>
            </a:extLst>
          </p:cNvPr>
          <p:cNvSpPr>
            <a:spLocks noGrp="1"/>
          </p:cNvSpPr>
          <p:nvPr>
            <p:ph idx="1"/>
          </p:nvPr>
        </p:nvSpPr>
        <p:spPr/>
        <p:txBody>
          <a:bodyPr>
            <a:normAutofit/>
          </a:bodyPr>
          <a:lstStyle/>
          <a:p>
            <a:pPr marL="0" indent="0">
              <a:buNone/>
            </a:pPr>
            <a:r>
              <a:rPr lang="en-IN" sz="2000" dirty="0"/>
              <a:t>We are missing a very important aspect of algorithmic trading which is </a:t>
            </a:r>
            <a:r>
              <a:rPr lang="en-IN" sz="2000" b="1" dirty="0"/>
              <a:t>Slippages</a:t>
            </a:r>
            <a:r>
              <a:rPr lang="en-IN" sz="2000" dirty="0"/>
              <a:t> and </a:t>
            </a:r>
            <a:r>
              <a:rPr lang="en-IN" sz="2000" b="1" dirty="0"/>
              <a:t>Transaction Costs</a:t>
            </a:r>
            <a:r>
              <a:rPr lang="en-IN" sz="2000" dirty="0"/>
              <a:t>.</a:t>
            </a:r>
          </a:p>
          <a:p>
            <a:pPr marL="0" indent="0">
              <a:buNone/>
            </a:pPr>
            <a:endParaRPr lang="en-IN" sz="2000" b="1" dirty="0"/>
          </a:p>
          <a:p>
            <a:pPr>
              <a:buNone/>
            </a:pPr>
            <a:r>
              <a:rPr lang="en-US" sz="2000" b="1" dirty="0"/>
              <a:t>Slippage</a:t>
            </a:r>
          </a:p>
          <a:p>
            <a:r>
              <a:rPr lang="en-US" sz="2000" b="1" dirty="0"/>
              <a:t>Execution Price Deviation</a:t>
            </a:r>
            <a:r>
              <a:rPr lang="en-US" sz="2000" dirty="0"/>
              <a:t> – Orders may get executed at prices different from expected, leading to potential losses.</a:t>
            </a:r>
          </a:p>
          <a:p>
            <a:r>
              <a:rPr lang="en-US" sz="2000" b="1" dirty="0"/>
              <a:t>Higher Impact in Volatile Markets</a:t>
            </a:r>
            <a:r>
              <a:rPr lang="en-US" sz="2000" dirty="0"/>
              <a:t> – Rapid price changes increase slippage, especially for large orders.</a:t>
            </a:r>
          </a:p>
          <a:p>
            <a:pPr>
              <a:buNone/>
            </a:pPr>
            <a:r>
              <a:rPr lang="en-US" sz="2000" b="1" dirty="0"/>
              <a:t>Transaction Cost</a:t>
            </a:r>
          </a:p>
          <a:p>
            <a:r>
              <a:rPr lang="en-US" sz="2000" b="1" dirty="0"/>
              <a:t>Reduces Net Profitability</a:t>
            </a:r>
            <a:r>
              <a:rPr lang="en-US" sz="2000" dirty="0"/>
              <a:t> – Commissions, spreads, and fees eat into overall trading gains.</a:t>
            </a:r>
          </a:p>
          <a:p>
            <a:r>
              <a:rPr lang="en-US" sz="2000" b="1" dirty="0"/>
              <a:t>Limits Frequent Trading</a:t>
            </a:r>
            <a:r>
              <a:rPr lang="en-US" sz="2000" dirty="0"/>
              <a:t> – High costs make high-frequency or short-term strategies less viable.</a:t>
            </a:r>
          </a:p>
          <a:p>
            <a:pPr marL="0" indent="0">
              <a:buNone/>
            </a:pPr>
            <a:endParaRPr lang="en-IN" sz="2000" b="1" dirty="0"/>
          </a:p>
        </p:txBody>
      </p:sp>
    </p:spTree>
    <p:extLst>
      <p:ext uri="{BB962C8B-B14F-4D97-AF65-F5344CB8AC3E}">
        <p14:creationId xmlns:p14="http://schemas.microsoft.com/office/powerpoint/2010/main" val="62934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4036E-8C52-4F71-879A-EA7DC7188E27}"/>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12BB595B-9738-6EE9-F872-96A4E2AFA4D5}"/>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4E405499-A1B4-F7F2-FE26-4506F75D6D0F}"/>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479032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7B5BE6-B2C4-3EDF-E1B8-2F121F1B39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511384-8027-DCB5-ABE5-F4206231FB10}"/>
              </a:ext>
            </a:extLst>
          </p:cNvPr>
          <p:cNvSpPr>
            <a:spLocks noGrp="1"/>
          </p:cNvSpPr>
          <p:nvPr>
            <p:ph type="title"/>
          </p:nvPr>
        </p:nvSpPr>
        <p:spPr/>
        <p:txBody>
          <a:bodyPr/>
          <a:lstStyle/>
          <a:p>
            <a:r>
              <a:rPr lang="en-IN" dirty="0"/>
              <a:t>Improvement – III </a:t>
            </a:r>
          </a:p>
        </p:txBody>
      </p:sp>
      <p:sp>
        <p:nvSpPr>
          <p:cNvPr id="3" name="Content Placeholder 2">
            <a:extLst>
              <a:ext uri="{FF2B5EF4-FFF2-40B4-BE49-F238E27FC236}">
                <a16:creationId xmlns:a16="http://schemas.microsoft.com/office/drawing/2014/main" id="{A2D7B3F9-5F5A-7D45-6C57-02071F9768E1}"/>
              </a:ext>
            </a:extLst>
          </p:cNvPr>
          <p:cNvSpPr>
            <a:spLocks noGrp="1"/>
          </p:cNvSpPr>
          <p:nvPr>
            <p:ph idx="1"/>
          </p:nvPr>
        </p:nvSpPr>
        <p:spPr/>
        <p:txBody>
          <a:bodyPr>
            <a:normAutofit/>
          </a:bodyPr>
          <a:lstStyle/>
          <a:p>
            <a:pPr marL="0" indent="0">
              <a:buNone/>
            </a:pPr>
            <a:r>
              <a:rPr lang="en-IN" sz="2000" dirty="0"/>
              <a:t>Why only use EMA 20 and EMA 50 and not other parameter values?</a:t>
            </a:r>
          </a:p>
          <a:p>
            <a:pPr marL="0" indent="0">
              <a:buNone/>
            </a:pPr>
            <a:r>
              <a:rPr lang="en-IN" sz="2000" dirty="0"/>
              <a:t>Therefore, parameter optimization is the way to go.</a:t>
            </a:r>
          </a:p>
        </p:txBody>
      </p:sp>
      <p:pic>
        <p:nvPicPr>
          <p:cNvPr id="7" name="Picture 6">
            <a:extLst>
              <a:ext uri="{FF2B5EF4-FFF2-40B4-BE49-F238E27FC236}">
                <a16:creationId xmlns:a16="http://schemas.microsoft.com/office/drawing/2014/main" id="{497EC8B4-227D-5410-5DE4-BD62FDDED428}"/>
              </a:ext>
            </a:extLst>
          </p:cNvPr>
          <p:cNvPicPr>
            <a:picLocks noChangeAspect="1"/>
          </p:cNvPicPr>
          <p:nvPr/>
        </p:nvPicPr>
        <p:blipFill>
          <a:blip r:embed="rId3"/>
          <a:stretch>
            <a:fillRect/>
          </a:stretch>
        </p:blipFill>
        <p:spPr>
          <a:xfrm>
            <a:off x="3516923" y="3026931"/>
            <a:ext cx="4984505" cy="3284969"/>
          </a:xfrm>
          <a:prstGeom prst="rect">
            <a:avLst/>
          </a:prstGeom>
        </p:spPr>
      </p:pic>
    </p:spTree>
    <p:extLst>
      <p:ext uri="{BB962C8B-B14F-4D97-AF65-F5344CB8AC3E}">
        <p14:creationId xmlns:p14="http://schemas.microsoft.com/office/powerpoint/2010/main" val="5306907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4DE87-71C2-A2E8-641E-1AA971C1C6C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E3381F2-052B-63CC-4256-68A06401BC68}"/>
              </a:ext>
            </a:extLst>
          </p:cNvPr>
          <p:cNvSpPr>
            <a:spLocks noGrp="1"/>
          </p:cNvSpPr>
          <p:nvPr>
            <p:ph idx="1"/>
          </p:nvPr>
        </p:nvSpPr>
        <p:spPr/>
        <p:txBody>
          <a:bodyPr/>
          <a:lstStyle/>
          <a:p>
            <a:r>
              <a:rPr lang="en-IN" dirty="0"/>
              <a:t> </a:t>
            </a:r>
          </a:p>
        </p:txBody>
      </p:sp>
      <p:pic>
        <p:nvPicPr>
          <p:cNvPr id="5" name="Picture 4">
            <a:extLst>
              <a:ext uri="{FF2B5EF4-FFF2-40B4-BE49-F238E27FC236}">
                <a16:creationId xmlns:a16="http://schemas.microsoft.com/office/drawing/2014/main" id="{89BD3293-9158-445E-7B64-8B7939121352}"/>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520487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CB99-7A57-3FE0-C71D-377C21749B9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5419891-7AA8-7F57-26E6-903B1952FC33}"/>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39A65111-C0CD-B46C-6E3D-28DDDDF7A86A}"/>
              </a:ext>
            </a:extLst>
          </p:cNvPr>
          <p:cNvPicPr>
            <a:picLocks noChangeAspect="1"/>
          </p:cNvPicPr>
          <p:nvPr/>
        </p:nvPicPr>
        <p:blipFill>
          <a:blip r:embed="rId2"/>
          <a:stretch>
            <a:fillRect/>
          </a:stretch>
        </p:blipFill>
        <p:spPr>
          <a:xfrm>
            <a:off x="0" y="0"/>
            <a:ext cx="11971137" cy="6858000"/>
          </a:xfrm>
          <a:prstGeom prst="rect">
            <a:avLst/>
          </a:prstGeom>
        </p:spPr>
      </p:pic>
    </p:spTree>
    <p:extLst>
      <p:ext uri="{BB962C8B-B14F-4D97-AF65-F5344CB8AC3E}">
        <p14:creationId xmlns:p14="http://schemas.microsoft.com/office/powerpoint/2010/main" val="4059461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DB093-1462-0798-56C3-E5B6B26B3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ECA9F0-A63D-8A5E-3B79-9E427765BA96}"/>
              </a:ext>
            </a:extLst>
          </p:cNvPr>
          <p:cNvSpPr>
            <a:spLocks noGrp="1"/>
          </p:cNvSpPr>
          <p:nvPr>
            <p:ph type="title"/>
          </p:nvPr>
        </p:nvSpPr>
        <p:spPr/>
        <p:txBody>
          <a:bodyPr/>
          <a:lstStyle/>
          <a:p>
            <a:r>
              <a:rPr lang="en-IN" dirty="0"/>
              <a:t>What exactly is a trading strategy?</a:t>
            </a:r>
          </a:p>
        </p:txBody>
      </p:sp>
      <p:sp>
        <p:nvSpPr>
          <p:cNvPr id="3" name="Content Placeholder 2">
            <a:extLst>
              <a:ext uri="{FF2B5EF4-FFF2-40B4-BE49-F238E27FC236}">
                <a16:creationId xmlns:a16="http://schemas.microsoft.com/office/drawing/2014/main" id="{D8BD0F00-E750-52D2-C8CC-24EC782BB018}"/>
              </a:ext>
            </a:extLst>
          </p:cNvPr>
          <p:cNvSpPr>
            <a:spLocks noGrp="1"/>
          </p:cNvSpPr>
          <p:nvPr>
            <p:ph idx="1"/>
          </p:nvPr>
        </p:nvSpPr>
        <p:spPr/>
        <p:txBody>
          <a:bodyPr/>
          <a:lstStyle/>
          <a:p>
            <a:pPr marL="0" indent="0">
              <a:buNone/>
            </a:pPr>
            <a:r>
              <a:rPr lang="en-IN" dirty="0"/>
              <a:t> </a:t>
            </a:r>
          </a:p>
        </p:txBody>
      </p:sp>
      <p:sp>
        <p:nvSpPr>
          <p:cNvPr id="7" name="TextBox 6">
            <a:extLst>
              <a:ext uri="{FF2B5EF4-FFF2-40B4-BE49-F238E27FC236}">
                <a16:creationId xmlns:a16="http://schemas.microsoft.com/office/drawing/2014/main" id="{93773584-C785-09F1-01B7-191427B53A13}"/>
              </a:ext>
            </a:extLst>
          </p:cNvPr>
          <p:cNvSpPr txBox="1"/>
          <p:nvPr/>
        </p:nvSpPr>
        <p:spPr>
          <a:xfrm>
            <a:off x="838200" y="1490008"/>
            <a:ext cx="10600944" cy="5016758"/>
          </a:xfrm>
          <a:prstGeom prst="rect">
            <a:avLst/>
          </a:prstGeom>
          <a:noFill/>
        </p:spPr>
        <p:txBody>
          <a:bodyPr wrap="square">
            <a:spAutoFit/>
          </a:bodyPr>
          <a:lstStyle/>
          <a:p>
            <a:pPr>
              <a:buNone/>
            </a:pPr>
            <a:r>
              <a:rPr lang="en-US" sz="2000" dirty="0"/>
              <a:t>A </a:t>
            </a:r>
            <a:r>
              <a:rPr lang="en-US" sz="2000" b="1" dirty="0"/>
              <a:t>trading strategy</a:t>
            </a:r>
            <a:r>
              <a:rPr lang="en-US" sz="2000" dirty="0"/>
              <a:t> is a set of rules that helps you decide when to </a:t>
            </a:r>
            <a:r>
              <a:rPr lang="en-US" sz="2000" b="1" dirty="0"/>
              <a:t>buy</a:t>
            </a:r>
            <a:r>
              <a:rPr lang="en-US" sz="2000" dirty="0"/>
              <a:t> and </a:t>
            </a:r>
            <a:r>
              <a:rPr lang="en-US" sz="2000" b="1" dirty="0"/>
              <a:t>sell</a:t>
            </a:r>
            <a:r>
              <a:rPr lang="en-US" sz="2000" dirty="0"/>
              <a:t> in the stock market to make a profit. Think of it like a game plan or a recipe for trading.</a:t>
            </a:r>
          </a:p>
          <a:p>
            <a:pPr>
              <a:buNone/>
            </a:pPr>
            <a:endParaRPr lang="en-US" sz="2000" dirty="0"/>
          </a:p>
          <a:p>
            <a:pPr marL="457200" indent="-457200">
              <a:buAutoNum type="arabicPeriod"/>
            </a:pPr>
            <a:r>
              <a:rPr lang="en-US" sz="2000" dirty="0"/>
              <a:t>Buy Low Sell High (Long Strategy)</a:t>
            </a:r>
          </a:p>
          <a:p>
            <a:pPr marL="457200" indent="-457200">
              <a:buAutoNum type="arabicPeriod"/>
            </a:pPr>
            <a:r>
              <a:rPr lang="en-US" sz="2000" dirty="0"/>
              <a:t>Sell High Buy Low (Short Strategy)</a:t>
            </a:r>
          </a:p>
          <a:p>
            <a:pPr>
              <a:buNone/>
            </a:pPr>
            <a:br>
              <a:rPr lang="en-US" sz="2000" dirty="0"/>
            </a:br>
            <a:r>
              <a:rPr lang="en-US" sz="2000" dirty="0"/>
              <a:t>Here’s a simple way to understand it:</a:t>
            </a:r>
          </a:p>
          <a:p>
            <a:pPr>
              <a:buFont typeface="+mj-lt"/>
              <a:buAutoNum type="arabicPeriod"/>
            </a:pPr>
            <a:r>
              <a:rPr lang="en-US" sz="2000" b="1" dirty="0"/>
              <a:t>Look for Opportunities</a:t>
            </a:r>
            <a:r>
              <a:rPr lang="en-US" sz="2000" dirty="0"/>
              <a:t> – You find assets that have a good chance of moving up or down in price.</a:t>
            </a:r>
          </a:p>
          <a:p>
            <a:pPr>
              <a:buFont typeface="+mj-lt"/>
              <a:buAutoNum type="arabicPeriod"/>
            </a:pPr>
            <a:r>
              <a:rPr lang="en-US" sz="2000" b="1" dirty="0"/>
              <a:t>Decide When to Buy</a:t>
            </a:r>
            <a:r>
              <a:rPr lang="en-US" sz="2000" dirty="0"/>
              <a:t> – You use certain rules (like patterns in price, trends, or indicators) to know the best time to enter a trade.</a:t>
            </a:r>
          </a:p>
          <a:p>
            <a:pPr>
              <a:buFont typeface="+mj-lt"/>
              <a:buAutoNum type="arabicPeriod"/>
            </a:pPr>
            <a:r>
              <a:rPr lang="en-US" sz="2000" b="1" dirty="0"/>
              <a:t>Decide When to Sell</a:t>
            </a:r>
            <a:r>
              <a:rPr lang="en-US" sz="2000" dirty="0"/>
              <a:t> – You also set rules for when to exit, either to take profits or to cut losses.</a:t>
            </a:r>
          </a:p>
          <a:p>
            <a:pPr>
              <a:buFont typeface="+mj-lt"/>
              <a:buAutoNum type="arabicPeriod"/>
            </a:pPr>
            <a:r>
              <a:rPr lang="en-US" sz="2000" b="1" dirty="0"/>
              <a:t>Manage Risk</a:t>
            </a:r>
            <a:r>
              <a:rPr lang="en-US" sz="2000" dirty="0"/>
              <a:t> – You decide how much money to put into a trade and set a limit on how much you’re willing to lose.</a:t>
            </a:r>
          </a:p>
          <a:p>
            <a:pPr>
              <a:buNone/>
            </a:pPr>
            <a:endParaRPr lang="en-US" sz="2000" dirty="0"/>
          </a:p>
        </p:txBody>
      </p:sp>
    </p:spTree>
    <p:extLst>
      <p:ext uri="{BB962C8B-B14F-4D97-AF65-F5344CB8AC3E}">
        <p14:creationId xmlns:p14="http://schemas.microsoft.com/office/powerpoint/2010/main" val="30298638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3A231-E7F1-D304-4769-539EE3033A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91C7D3-C977-3147-06BE-366AC08241B6}"/>
              </a:ext>
            </a:extLst>
          </p:cNvPr>
          <p:cNvSpPr>
            <a:spLocks noGrp="1"/>
          </p:cNvSpPr>
          <p:nvPr>
            <p:ph type="title"/>
          </p:nvPr>
        </p:nvSpPr>
        <p:spPr/>
        <p:txBody>
          <a:bodyPr/>
          <a:lstStyle/>
          <a:p>
            <a:r>
              <a:rPr lang="en-IN" dirty="0"/>
              <a:t>Improvement – IV </a:t>
            </a:r>
          </a:p>
        </p:txBody>
      </p:sp>
      <p:sp>
        <p:nvSpPr>
          <p:cNvPr id="3" name="Content Placeholder 2">
            <a:extLst>
              <a:ext uri="{FF2B5EF4-FFF2-40B4-BE49-F238E27FC236}">
                <a16:creationId xmlns:a16="http://schemas.microsoft.com/office/drawing/2014/main" id="{E4C5DAF9-7F90-B7B4-86BA-92755D315F62}"/>
              </a:ext>
            </a:extLst>
          </p:cNvPr>
          <p:cNvSpPr>
            <a:spLocks noGrp="1"/>
          </p:cNvSpPr>
          <p:nvPr>
            <p:ph idx="1"/>
          </p:nvPr>
        </p:nvSpPr>
        <p:spPr/>
        <p:txBody>
          <a:bodyPr>
            <a:normAutofit/>
          </a:bodyPr>
          <a:lstStyle/>
          <a:p>
            <a:pPr marL="0" indent="0">
              <a:buNone/>
            </a:pPr>
            <a:r>
              <a:rPr lang="en-US" sz="2000" dirty="0"/>
              <a:t>Add Specific Exit Points (Example: ATR-Based, Fixed Percentage (%))</a:t>
            </a:r>
          </a:p>
          <a:p>
            <a:pPr marL="0" indent="0">
              <a:buNone/>
            </a:pPr>
            <a:endParaRPr lang="en-US" sz="2000" dirty="0"/>
          </a:p>
          <a:p>
            <a:pPr marL="457200" indent="-457200">
              <a:buAutoNum type="arabicPeriod"/>
            </a:pPr>
            <a:r>
              <a:rPr lang="en-US" sz="2000" b="1" dirty="0"/>
              <a:t>Stop Loss Levels: </a:t>
            </a:r>
            <a:r>
              <a:rPr lang="en-US" sz="2000" dirty="0"/>
              <a:t>to cut losses</a:t>
            </a:r>
            <a:endParaRPr lang="en-US" sz="2000" b="1" dirty="0"/>
          </a:p>
          <a:p>
            <a:pPr marL="457200" indent="-457200">
              <a:buAutoNum type="arabicPeriod"/>
            </a:pPr>
            <a:r>
              <a:rPr lang="en-US" sz="2000" b="1" dirty="0"/>
              <a:t>Target Levels: </a:t>
            </a:r>
            <a:r>
              <a:rPr lang="en-US" sz="2000" dirty="0"/>
              <a:t>to book profits</a:t>
            </a:r>
            <a:endParaRPr lang="en-US" sz="2000" b="1" dirty="0"/>
          </a:p>
        </p:txBody>
      </p:sp>
    </p:spTree>
    <p:extLst>
      <p:ext uri="{BB962C8B-B14F-4D97-AF65-F5344CB8AC3E}">
        <p14:creationId xmlns:p14="http://schemas.microsoft.com/office/powerpoint/2010/main" val="32033548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 name="Object 25">
            <a:extLst>
              <a:ext uri="{FF2B5EF4-FFF2-40B4-BE49-F238E27FC236}">
                <a16:creationId xmlns:a16="http://schemas.microsoft.com/office/drawing/2014/main" id="{FCEA157D-7B3A-D96C-317F-921CF796B46A}"/>
              </a:ext>
            </a:extLst>
          </p:cNvPr>
          <p:cNvGraphicFramePr>
            <a:graphicFrameLocks noChangeAspect="1"/>
          </p:cNvGraphicFramePr>
          <p:nvPr>
            <p:extLst>
              <p:ext uri="{D42A27DB-BD31-4B8C-83A1-F6EECF244321}">
                <p14:modId xmlns:p14="http://schemas.microsoft.com/office/powerpoint/2010/main" val="1536594459"/>
              </p:ext>
            </p:extLst>
          </p:nvPr>
        </p:nvGraphicFramePr>
        <p:xfrm>
          <a:off x="5481638" y="3241675"/>
          <a:ext cx="4884737" cy="557213"/>
        </p:xfrm>
        <a:graphic>
          <a:graphicData uri="http://schemas.openxmlformats.org/presentationml/2006/ole">
            <mc:AlternateContent xmlns:mc="http://schemas.openxmlformats.org/markup-compatibility/2006">
              <mc:Choice xmlns:v="urn:schemas-microsoft-com:vml" Requires="v">
                <p:oleObj name="Worksheet" r:id="rId3" imgW="4884597" imgH="556457" progId="Excel.Sheet.12">
                  <p:embed/>
                </p:oleObj>
              </mc:Choice>
              <mc:Fallback>
                <p:oleObj name="Worksheet" r:id="rId3" imgW="4884597" imgH="556457" progId="Excel.Sheet.12">
                  <p:embed/>
                  <p:pic>
                    <p:nvPicPr>
                      <p:cNvPr id="26" name="Object 25">
                        <a:extLst>
                          <a:ext uri="{FF2B5EF4-FFF2-40B4-BE49-F238E27FC236}">
                            <a16:creationId xmlns:a16="http://schemas.microsoft.com/office/drawing/2014/main" id="{FCEA157D-7B3A-D96C-317F-921CF796B46A}"/>
                          </a:ext>
                        </a:extLst>
                      </p:cNvPr>
                      <p:cNvPicPr/>
                      <p:nvPr/>
                    </p:nvPicPr>
                    <p:blipFill>
                      <a:blip r:embed="rId4"/>
                      <a:stretch>
                        <a:fillRect/>
                      </a:stretch>
                    </p:blipFill>
                    <p:spPr>
                      <a:xfrm>
                        <a:off x="5481638" y="3241675"/>
                        <a:ext cx="4884737" cy="557213"/>
                      </a:xfrm>
                      <a:prstGeom prst="rect">
                        <a:avLst/>
                      </a:prstGeom>
                    </p:spPr>
                  </p:pic>
                </p:oleObj>
              </mc:Fallback>
            </mc:AlternateContent>
          </a:graphicData>
        </a:graphic>
      </p:graphicFrame>
      <p:graphicFrame>
        <p:nvGraphicFramePr>
          <p:cNvPr id="27" name="Table 26">
            <a:extLst>
              <a:ext uri="{FF2B5EF4-FFF2-40B4-BE49-F238E27FC236}">
                <a16:creationId xmlns:a16="http://schemas.microsoft.com/office/drawing/2014/main" id="{1A8141C5-85B7-6ED7-2E7A-7E4749EFE191}"/>
              </a:ext>
            </a:extLst>
          </p:cNvPr>
          <p:cNvGraphicFramePr>
            <a:graphicFrameLocks noGrp="1"/>
          </p:cNvGraphicFramePr>
          <p:nvPr>
            <p:extLst>
              <p:ext uri="{D42A27DB-BD31-4B8C-83A1-F6EECF244321}">
                <p14:modId xmlns:p14="http://schemas.microsoft.com/office/powerpoint/2010/main" val="820539490"/>
              </p:ext>
            </p:extLst>
          </p:nvPr>
        </p:nvGraphicFramePr>
        <p:xfrm>
          <a:off x="128016" y="68581"/>
          <a:ext cx="11969496" cy="6643112"/>
        </p:xfrm>
        <a:graphic>
          <a:graphicData uri="http://schemas.openxmlformats.org/drawingml/2006/table">
            <a:tbl>
              <a:tblPr firstRow="1" bandRow="1">
                <a:tableStyleId>{5C22544A-7EE6-4342-B048-85BDC9FD1C3A}</a:tableStyleId>
              </a:tblPr>
              <a:tblGrid>
                <a:gridCol w="3989832">
                  <a:extLst>
                    <a:ext uri="{9D8B030D-6E8A-4147-A177-3AD203B41FA5}">
                      <a16:colId xmlns:a16="http://schemas.microsoft.com/office/drawing/2014/main" val="795729229"/>
                    </a:ext>
                  </a:extLst>
                </a:gridCol>
                <a:gridCol w="3989832">
                  <a:extLst>
                    <a:ext uri="{9D8B030D-6E8A-4147-A177-3AD203B41FA5}">
                      <a16:colId xmlns:a16="http://schemas.microsoft.com/office/drawing/2014/main" val="3304065492"/>
                    </a:ext>
                  </a:extLst>
                </a:gridCol>
                <a:gridCol w="3989832">
                  <a:extLst>
                    <a:ext uri="{9D8B030D-6E8A-4147-A177-3AD203B41FA5}">
                      <a16:colId xmlns:a16="http://schemas.microsoft.com/office/drawing/2014/main" val="140509714"/>
                    </a:ext>
                  </a:extLst>
                </a:gridCol>
              </a:tblGrid>
              <a:tr h="606069">
                <a:tc>
                  <a:txBody>
                    <a:bodyPr/>
                    <a:lstStyle/>
                    <a:p>
                      <a:pPr algn="ctr" fontAlgn="b"/>
                      <a:r>
                        <a:rPr lang="en-IN" sz="2400" b="1" i="0" u="none" strike="noStrike" dirty="0">
                          <a:solidFill>
                            <a:srgbClr val="000000"/>
                          </a:solidFill>
                          <a:effectLst/>
                          <a:latin typeface="+mn-lt"/>
                        </a:rPr>
                        <a:t>Parameter</a:t>
                      </a:r>
                    </a:p>
                  </a:txBody>
                  <a:tcPr marL="7620" marR="7620" marT="7620" marB="0" anchor="ctr"/>
                </a:tc>
                <a:tc>
                  <a:txBody>
                    <a:bodyPr/>
                    <a:lstStyle/>
                    <a:p>
                      <a:pPr algn="ctr" fontAlgn="b"/>
                      <a:r>
                        <a:rPr lang="en-IN" sz="2400" b="1" i="0" u="none" strike="noStrike" dirty="0">
                          <a:solidFill>
                            <a:srgbClr val="000000"/>
                          </a:solidFill>
                          <a:effectLst/>
                          <a:latin typeface="+mn-lt"/>
                        </a:rPr>
                        <a:t>Without SL &amp; Target</a:t>
                      </a:r>
                    </a:p>
                  </a:txBody>
                  <a:tcPr marL="7620" marR="7620" marT="7620" marB="0" anchor="ctr"/>
                </a:tc>
                <a:tc>
                  <a:txBody>
                    <a:bodyPr/>
                    <a:lstStyle/>
                    <a:p>
                      <a:pPr algn="ctr" fontAlgn="b"/>
                      <a:r>
                        <a:rPr lang="en-IN" sz="2400" b="1" i="0" u="none" strike="noStrike" dirty="0">
                          <a:solidFill>
                            <a:srgbClr val="000000"/>
                          </a:solidFill>
                          <a:effectLst/>
                          <a:latin typeface="+mn-lt"/>
                        </a:rPr>
                        <a:t>With SL &amp; Target</a:t>
                      </a:r>
                    </a:p>
                  </a:txBody>
                  <a:tcPr marL="7620" marR="7620" marT="7620" marB="0" anchor="ctr"/>
                </a:tc>
                <a:extLst>
                  <a:ext uri="{0D108BD9-81ED-4DB2-BD59-A6C34878D82A}">
                    <a16:rowId xmlns:a16="http://schemas.microsoft.com/office/drawing/2014/main" val="130990141"/>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Risk Management</a:t>
                      </a:r>
                    </a:p>
                  </a:txBody>
                  <a:tcPr marL="7620" marR="7620" marT="7620" marB="0" anchor="ctr"/>
                </a:tc>
                <a:tc>
                  <a:txBody>
                    <a:bodyPr/>
                    <a:lstStyle/>
                    <a:p>
                      <a:pPr algn="ctr" fontAlgn="b"/>
                      <a:r>
                        <a:rPr lang="en-IN" sz="2000" b="0" i="0" u="none" strike="noStrike">
                          <a:solidFill>
                            <a:srgbClr val="000000"/>
                          </a:solidFill>
                          <a:effectLst/>
                          <a:latin typeface="Aptos Narrow" panose="020B0004020202020204" pitchFamily="34" charset="0"/>
                        </a:rPr>
                        <a:t>Limited control over losses</a:t>
                      </a:r>
                    </a:p>
                  </a:txBody>
                  <a:tcPr marL="7620" marR="7620" marT="7620" marB="0" anchor="ctr"/>
                </a:tc>
                <a:tc>
                  <a:txBody>
                    <a:bodyPr/>
                    <a:lstStyle/>
                    <a:p>
                      <a:pPr algn="ctr" fontAlgn="b"/>
                      <a:r>
                        <a:rPr lang="en-IN" sz="2000" b="0" i="0" u="none" strike="noStrike">
                          <a:solidFill>
                            <a:srgbClr val="000000"/>
                          </a:solidFill>
                          <a:effectLst/>
                          <a:latin typeface="Aptos Narrow" panose="020B0004020202020204" pitchFamily="34" charset="0"/>
                        </a:rPr>
                        <a:t>Controlled losses and profits</a:t>
                      </a:r>
                    </a:p>
                  </a:txBody>
                  <a:tcPr marL="7620" marR="7620" marT="7620" marB="0" anchor="ctr"/>
                </a:tc>
                <a:extLst>
                  <a:ext uri="{0D108BD9-81ED-4DB2-BD59-A6C34878D82A}">
                    <a16:rowId xmlns:a16="http://schemas.microsoft.com/office/drawing/2014/main" val="2659940931"/>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Drawdown</a:t>
                      </a:r>
                    </a:p>
                  </a:txBody>
                  <a:tcPr marL="7620" marR="7620" marT="7620" marB="0" anchor="ctr"/>
                </a:tc>
                <a:tc>
                  <a:txBody>
                    <a:bodyPr/>
                    <a:lstStyle/>
                    <a:p>
                      <a:pPr algn="ctr" fontAlgn="b"/>
                      <a:r>
                        <a:rPr lang="en-IN" sz="2000" b="0" i="0" u="none" strike="noStrike">
                          <a:solidFill>
                            <a:srgbClr val="000000"/>
                          </a:solidFill>
                          <a:effectLst/>
                          <a:latin typeface="Aptos Narrow" panose="020B0004020202020204" pitchFamily="34" charset="0"/>
                        </a:rPr>
                        <a:t>Potentially high</a:t>
                      </a:r>
                    </a:p>
                  </a:txBody>
                  <a:tcPr marL="7620" marR="7620" marT="7620" marB="0" anchor="ctr"/>
                </a:tc>
                <a:tc>
                  <a:txBody>
                    <a:bodyPr/>
                    <a:lstStyle/>
                    <a:p>
                      <a:pPr algn="ctr" fontAlgn="b"/>
                      <a:r>
                        <a:rPr lang="en-US" sz="2000" b="0" i="0" u="none" strike="noStrike">
                          <a:solidFill>
                            <a:srgbClr val="000000"/>
                          </a:solidFill>
                          <a:effectLst/>
                          <a:latin typeface="Aptos Narrow" panose="020B0004020202020204" pitchFamily="34" charset="0"/>
                        </a:rPr>
                        <a:t>Reduced due to defined SL</a:t>
                      </a:r>
                    </a:p>
                  </a:txBody>
                  <a:tcPr marL="7620" marR="7620" marT="7620" marB="0" anchor="ctr"/>
                </a:tc>
                <a:extLst>
                  <a:ext uri="{0D108BD9-81ED-4DB2-BD59-A6C34878D82A}">
                    <a16:rowId xmlns:a16="http://schemas.microsoft.com/office/drawing/2014/main" val="3678348676"/>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Win Rate</a:t>
                      </a:r>
                    </a:p>
                  </a:txBody>
                  <a:tcPr marL="7620" marR="7620" marT="7620" marB="0" anchor="ctr"/>
                </a:tc>
                <a:tc>
                  <a:txBody>
                    <a:bodyPr/>
                    <a:lstStyle/>
                    <a:p>
                      <a:pPr algn="ctr" fontAlgn="b"/>
                      <a:r>
                        <a:rPr lang="en-US" sz="2000" b="0" i="0" u="none" strike="noStrike">
                          <a:solidFill>
                            <a:srgbClr val="000000"/>
                          </a:solidFill>
                          <a:effectLst/>
                          <a:latin typeface="Aptos Narrow" panose="020B0004020202020204" pitchFamily="34" charset="0"/>
                        </a:rPr>
                        <a:t>May be higher (due to holding)</a:t>
                      </a:r>
                    </a:p>
                  </a:txBody>
                  <a:tcPr marL="7620" marR="7620" marT="7620" marB="0" anchor="ctr"/>
                </a:tc>
                <a:tc>
                  <a:txBody>
                    <a:bodyPr/>
                    <a:lstStyle/>
                    <a:p>
                      <a:pPr algn="ctr" fontAlgn="b"/>
                      <a:r>
                        <a:rPr lang="en-US" sz="2000" b="0" i="0" u="none" strike="noStrike" dirty="0">
                          <a:solidFill>
                            <a:srgbClr val="000000"/>
                          </a:solidFill>
                          <a:effectLst/>
                          <a:latin typeface="Aptos Narrow" panose="020B0004020202020204" pitchFamily="34" charset="0"/>
                        </a:rPr>
                        <a:t>May decrease if SL is too tight</a:t>
                      </a:r>
                    </a:p>
                  </a:txBody>
                  <a:tcPr marL="7620" marR="7620" marT="7620" marB="0" anchor="ctr"/>
                </a:tc>
                <a:extLst>
                  <a:ext uri="{0D108BD9-81ED-4DB2-BD59-A6C34878D82A}">
                    <a16:rowId xmlns:a16="http://schemas.microsoft.com/office/drawing/2014/main" val="393914444"/>
                  </a:ext>
                </a:extLst>
              </a:tr>
              <a:tr h="606069">
                <a:tc>
                  <a:txBody>
                    <a:bodyPr/>
                    <a:lstStyle/>
                    <a:p>
                      <a:pPr algn="ctr" fontAlgn="b"/>
                      <a:r>
                        <a:rPr lang="en-IN" sz="2000" b="1" i="0" u="none" strike="noStrike">
                          <a:solidFill>
                            <a:srgbClr val="000000"/>
                          </a:solidFill>
                          <a:effectLst/>
                          <a:latin typeface="Aptos Narrow" panose="020B0004020202020204" pitchFamily="34" charset="0"/>
                        </a:rPr>
                        <a:t>Reward-to-Risk Ratio</a:t>
                      </a:r>
                    </a:p>
                  </a:txBody>
                  <a:tcPr marL="7620" marR="7620" marT="7620" marB="0" anchor="ctr"/>
                </a:tc>
                <a:tc>
                  <a:txBody>
                    <a:bodyPr/>
                    <a:lstStyle/>
                    <a:p>
                      <a:pPr algn="ctr" fontAlgn="b"/>
                      <a:r>
                        <a:rPr lang="en-IN" sz="2000" b="0" i="0" u="none" strike="noStrike">
                          <a:solidFill>
                            <a:srgbClr val="000000"/>
                          </a:solidFill>
                          <a:effectLst/>
                          <a:latin typeface="Aptos Narrow" panose="020B0004020202020204" pitchFamily="34" charset="0"/>
                        </a:rPr>
                        <a:t>Undefined/Variable</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Well-defined</a:t>
                      </a:r>
                    </a:p>
                  </a:txBody>
                  <a:tcPr marL="7620" marR="7620" marT="7620" marB="0" anchor="ctr"/>
                </a:tc>
                <a:extLst>
                  <a:ext uri="{0D108BD9-81ED-4DB2-BD59-A6C34878D82A}">
                    <a16:rowId xmlns:a16="http://schemas.microsoft.com/office/drawing/2014/main" val="496893206"/>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Psychological Stress</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Higher</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Lower</a:t>
                      </a:r>
                    </a:p>
                  </a:txBody>
                  <a:tcPr marL="7620" marR="7620" marT="7620" marB="0" anchor="ctr"/>
                </a:tc>
                <a:extLst>
                  <a:ext uri="{0D108BD9-81ED-4DB2-BD59-A6C34878D82A}">
                    <a16:rowId xmlns:a16="http://schemas.microsoft.com/office/drawing/2014/main" val="3993343481"/>
                  </a:ext>
                </a:extLst>
              </a:tr>
              <a:tr h="606069">
                <a:tc>
                  <a:txBody>
                    <a:bodyPr/>
                    <a:lstStyle/>
                    <a:p>
                      <a:pPr algn="ctr" fontAlgn="b"/>
                      <a:r>
                        <a:rPr lang="en-IN" sz="2000" b="1" i="0" u="none" strike="noStrike">
                          <a:solidFill>
                            <a:srgbClr val="000000"/>
                          </a:solidFill>
                          <a:effectLst/>
                          <a:latin typeface="Aptos Narrow" panose="020B0004020202020204" pitchFamily="34" charset="0"/>
                        </a:rPr>
                        <a:t>Trade Longevity</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Longer trades</a:t>
                      </a:r>
                    </a:p>
                  </a:txBody>
                  <a:tcPr marL="7620" marR="7620" marT="7620" marB="0" anchor="ctr"/>
                </a:tc>
                <a:tc>
                  <a:txBody>
                    <a:bodyPr/>
                    <a:lstStyle/>
                    <a:p>
                      <a:pPr algn="ctr" fontAlgn="b"/>
                      <a:r>
                        <a:rPr lang="en-IN" sz="2000" b="0" i="0" u="none" strike="noStrike">
                          <a:solidFill>
                            <a:srgbClr val="000000"/>
                          </a:solidFill>
                          <a:effectLst/>
                          <a:latin typeface="Aptos Narrow" panose="020B0004020202020204" pitchFamily="34" charset="0"/>
                        </a:rPr>
                        <a:t>Shorter, more frequent trades</a:t>
                      </a:r>
                    </a:p>
                  </a:txBody>
                  <a:tcPr marL="7620" marR="7620" marT="7620" marB="0" anchor="ctr"/>
                </a:tc>
                <a:extLst>
                  <a:ext uri="{0D108BD9-81ED-4DB2-BD59-A6C34878D82A}">
                    <a16:rowId xmlns:a16="http://schemas.microsoft.com/office/drawing/2014/main" val="2679785192"/>
                  </a:ext>
                </a:extLst>
              </a:tr>
              <a:tr h="606069">
                <a:tc>
                  <a:txBody>
                    <a:bodyPr/>
                    <a:lstStyle/>
                    <a:p>
                      <a:pPr algn="ctr" fontAlgn="b"/>
                      <a:r>
                        <a:rPr lang="en-IN" sz="2000" b="1" i="0" u="none" strike="noStrike">
                          <a:solidFill>
                            <a:srgbClr val="000000"/>
                          </a:solidFill>
                          <a:effectLst/>
                          <a:latin typeface="Aptos Narrow" panose="020B0004020202020204" pitchFamily="34" charset="0"/>
                        </a:rPr>
                        <a:t>Profit Consistency</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Unpredictable</a:t>
                      </a:r>
                    </a:p>
                  </a:txBody>
                  <a:tcPr marL="7620" marR="7620" marT="7620" marB="0" anchor="ctr"/>
                </a:tc>
                <a:tc>
                  <a:txBody>
                    <a:bodyPr/>
                    <a:lstStyle/>
                    <a:p>
                      <a:pPr algn="ctr" fontAlgn="b"/>
                      <a:r>
                        <a:rPr lang="en-US" sz="2000" b="0" i="0" u="none" strike="noStrike" dirty="0">
                          <a:solidFill>
                            <a:srgbClr val="000000"/>
                          </a:solidFill>
                          <a:effectLst/>
                          <a:latin typeface="Aptos Narrow" panose="020B0004020202020204" pitchFamily="34" charset="0"/>
                        </a:rPr>
                        <a:t>More consistent with disciplined exits</a:t>
                      </a:r>
                    </a:p>
                  </a:txBody>
                  <a:tcPr marL="7620" marR="7620" marT="7620" marB="0" anchor="ctr"/>
                </a:tc>
                <a:extLst>
                  <a:ext uri="{0D108BD9-81ED-4DB2-BD59-A6C34878D82A}">
                    <a16:rowId xmlns:a16="http://schemas.microsoft.com/office/drawing/2014/main" val="3217094228"/>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Slippage Impact</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Potentially high</a:t>
                      </a:r>
                    </a:p>
                  </a:txBody>
                  <a:tcPr marL="7620" marR="7620" marT="7620" marB="0" anchor="ctr"/>
                </a:tc>
                <a:tc>
                  <a:txBody>
                    <a:bodyPr/>
                    <a:lstStyle/>
                    <a:p>
                      <a:pPr algn="ctr" fontAlgn="b"/>
                      <a:r>
                        <a:rPr lang="en-US" sz="2000" b="0" i="0" u="none" strike="noStrike" dirty="0">
                          <a:solidFill>
                            <a:srgbClr val="000000"/>
                          </a:solidFill>
                          <a:effectLst/>
                          <a:latin typeface="Aptos Narrow" panose="020B0004020202020204" pitchFamily="34" charset="0"/>
                        </a:rPr>
                        <a:t>Limited if SL and Target are strict</a:t>
                      </a:r>
                    </a:p>
                  </a:txBody>
                  <a:tcPr marL="7620" marR="7620" marT="7620" marB="0" anchor="ctr"/>
                </a:tc>
                <a:extLst>
                  <a:ext uri="{0D108BD9-81ED-4DB2-BD59-A6C34878D82A}">
                    <a16:rowId xmlns:a16="http://schemas.microsoft.com/office/drawing/2014/main" val="3979984907"/>
                  </a:ext>
                </a:extLst>
              </a:tr>
              <a:tr h="582422">
                <a:tc>
                  <a:txBody>
                    <a:bodyPr/>
                    <a:lstStyle/>
                    <a:p>
                      <a:pPr algn="ctr" fontAlgn="b"/>
                      <a:r>
                        <a:rPr lang="en-IN" sz="2000" b="1" i="0" u="none" strike="noStrike">
                          <a:solidFill>
                            <a:srgbClr val="000000"/>
                          </a:solidFill>
                          <a:effectLst/>
                          <a:latin typeface="Aptos Narrow" panose="020B0004020202020204" pitchFamily="34" charset="0"/>
                        </a:rPr>
                        <a:t>Capital Protection</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Weak</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Strong</a:t>
                      </a:r>
                    </a:p>
                  </a:txBody>
                  <a:tcPr marL="7620" marR="7620" marT="7620" marB="0" anchor="ctr"/>
                </a:tc>
                <a:extLst>
                  <a:ext uri="{0D108BD9-81ED-4DB2-BD59-A6C34878D82A}">
                    <a16:rowId xmlns:a16="http://schemas.microsoft.com/office/drawing/2014/main" val="326604576"/>
                  </a:ext>
                </a:extLst>
              </a:tr>
              <a:tr h="606069">
                <a:tc>
                  <a:txBody>
                    <a:bodyPr/>
                    <a:lstStyle/>
                    <a:p>
                      <a:pPr algn="ctr" fontAlgn="b"/>
                      <a:r>
                        <a:rPr lang="en-IN" sz="2000" b="1" i="0" u="none" strike="noStrike" dirty="0">
                          <a:solidFill>
                            <a:srgbClr val="000000"/>
                          </a:solidFill>
                          <a:effectLst/>
                          <a:latin typeface="Aptos Narrow" panose="020B0004020202020204" pitchFamily="34" charset="0"/>
                        </a:rPr>
                        <a:t>Overall Strategy Robustness</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Dependent on strategy logic</a:t>
                      </a:r>
                    </a:p>
                  </a:txBody>
                  <a:tcPr marL="7620" marR="7620" marT="7620" marB="0" anchor="ctr"/>
                </a:tc>
                <a:tc>
                  <a:txBody>
                    <a:bodyPr/>
                    <a:lstStyle/>
                    <a:p>
                      <a:pPr algn="ctr" fontAlgn="b"/>
                      <a:r>
                        <a:rPr lang="en-IN" sz="2000" b="0" i="0" u="none" strike="noStrike" dirty="0">
                          <a:solidFill>
                            <a:srgbClr val="000000"/>
                          </a:solidFill>
                          <a:effectLst/>
                          <a:latin typeface="Aptos Narrow" panose="020B0004020202020204" pitchFamily="34" charset="0"/>
                        </a:rPr>
                        <a:t>Enhanced with disciplined exits</a:t>
                      </a:r>
                    </a:p>
                  </a:txBody>
                  <a:tcPr marL="7620" marR="7620" marT="7620" marB="0" anchor="ctr"/>
                </a:tc>
                <a:extLst>
                  <a:ext uri="{0D108BD9-81ED-4DB2-BD59-A6C34878D82A}">
                    <a16:rowId xmlns:a16="http://schemas.microsoft.com/office/drawing/2014/main" val="4197538127"/>
                  </a:ext>
                </a:extLst>
              </a:tr>
            </a:tbl>
          </a:graphicData>
        </a:graphic>
      </p:graphicFrame>
    </p:spTree>
    <p:extLst>
      <p:ext uri="{BB962C8B-B14F-4D97-AF65-F5344CB8AC3E}">
        <p14:creationId xmlns:p14="http://schemas.microsoft.com/office/powerpoint/2010/main" val="206401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A2503-7742-4E65-B017-6C4C6C76A432}"/>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4556B96-4FCE-EB99-B8D9-41ECAE7DE88F}"/>
              </a:ext>
            </a:extLst>
          </p:cNvPr>
          <p:cNvSpPr>
            <a:spLocks noGrp="1"/>
          </p:cNvSpPr>
          <p:nvPr>
            <p:ph idx="1"/>
          </p:nvPr>
        </p:nvSpPr>
        <p:spPr/>
        <p:txBody>
          <a:bodyPr/>
          <a:lstStyle/>
          <a:p>
            <a:pPr marL="0" indent="0">
              <a:buNone/>
            </a:pPr>
            <a:r>
              <a:rPr lang="en-IN" dirty="0"/>
              <a:t> </a:t>
            </a:r>
          </a:p>
        </p:txBody>
      </p:sp>
      <p:pic>
        <p:nvPicPr>
          <p:cNvPr id="7" name="Picture 6">
            <a:extLst>
              <a:ext uri="{FF2B5EF4-FFF2-40B4-BE49-F238E27FC236}">
                <a16:creationId xmlns:a16="http://schemas.microsoft.com/office/drawing/2014/main" id="{5B82A0E7-9AEC-9BB7-919E-A3A540973DE1}"/>
              </a:ext>
            </a:extLst>
          </p:cNvPr>
          <p:cNvPicPr>
            <a:picLocks noChangeAspect="1"/>
          </p:cNvPicPr>
          <p:nvPr/>
        </p:nvPicPr>
        <p:blipFill>
          <a:blip r:embed="rId2"/>
          <a:srcRect l="6188" t="8203"/>
          <a:stretch/>
        </p:blipFill>
        <p:spPr>
          <a:xfrm>
            <a:off x="1531620" y="365125"/>
            <a:ext cx="8872728" cy="5249291"/>
          </a:xfrm>
          <a:prstGeom prst="rect">
            <a:avLst/>
          </a:prstGeom>
          <a:ln>
            <a:solidFill>
              <a:schemeClr val="tx1">
                <a:lumMod val="95000"/>
                <a:lumOff val="5000"/>
              </a:schemeClr>
            </a:solidFill>
          </a:ln>
        </p:spPr>
      </p:pic>
      <p:sp>
        <p:nvSpPr>
          <p:cNvPr id="8" name="TextBox 7">
            <a:extLst>
              <a:ext uri="{FF2B5EF4-FFF2-40B4-BE49-F238E27FC236}">
                <a16:creationId xmlns:a16="http://schemas.microsoft.com/office/drawing/2014/main" id="{504C5B9B-298F-F4AA-3225-278ED5AF0938}"/>
              </a:ext>
            </a:extLst>
          </p:cNvPr>
          <p:cNvSpPr txBox="1"/>
          <p:nvPr/>
        </p:nvSpPr>
        <p:spPr>
          <a:xfrm>
            <a:off x="1024128" y="5784989"/>
            <a:ext cx="10393680" cy="707886"/>
          </a:xfrm>
          <a:prstGeom prst="rect">
            <a:avLst/>
          </a:prstGeom>
          <a:noFill/>
        </p:spPr>
        <p:txBody>
          <a:bodyPr wrap="square" rtlCol="0">
            <a:spAutoFit/>
          </a:bodyPr>
          <a:lstStyle/>
          <a:p>
            <a:r>
              <a:rPr lang="en-IN" sz="2000" dirty="0"/>
              <a:t>Create trade logs having </a:t>
            </a:r>
            <a:r>
              <a:rPr lang="en-IN" sz="2000" b="1" dirty="0"/>
              <a:t>Entry Datetime, Entry Price, Exit Datetime, Exit Price, PnL%.</a:t>
            </a:r>
          </a:p>
          <a:p>
            <a:r>
              <a:rPr lang="en-IN" sz="2000" dirty="0"/>
              <a:t>It makes it easier to tackle bad trades and know exactly what is going on with the strategy.</a:t>
            </a:r>
          </a:p>
        </p:txBody>
      </p:sp>
    </p:spTree>
    <p:extLst>
      <p:ext uri="{BB962C8B-B14F-4D97-AF65-F5344CB8AC3E}">
        <p14:creationId xmlns:p14="http://schemas.microsoft.com/office/powerpoint/2010/main" val="1677030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73C22-5795-6624-FCEC-06A13F063B09}"/>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E28D1FCC-E963-6127-2E37-2040DA383194}"/>
              </a:ext>
            </a:extLst>
          </p:cNvPr>
          <p:cNvSpPr>
            <a:spLocks noGrp="1"/>
          </p:cNvSpPr>
          <p:nvPr>
            <p:ph idx="1"/>
          </p:nvPr>
        </p:nvSpPr>
        <p:spPr/>
        <p:txBody>
          <a:bodyPr>
            <a:normAutofit/>
          </a:bodyPr>
          <a:lstStyle/>
          <a:p>
            <a:pPr marL="457200" indent="-457200">
              <a:buAutoNum type="arabicPeriod"/>
            </a:pPr>
            <a:r>
              <a:rPr lang="en-IN" sz="2000" b="1" dirty="0"/>
              <a:t>Win Rate</a:t>
            </a:r>
          </a:p>
          <a:p>
            <a:pPr marL="457200" indent="-457200">
              <a:buAutoNum type="arabicPeriod"/>
            </a:pPr>
            <a:endParaRPr lang="en-IN" sz="2000" b="1" dirty="0"/>
          </a:p>
          <a:p>
            <a:pPr marL="457200" indent="-457200">
              <a:buAutoNum type="arabicPeriod"/>
            </a:pPr>
            <a:endParaRPr lang="en-IN" sz="2000" b="1" dirty="0"/>
          </a:p>
        </p:txBody>
      </p:sp>
      <p:pic>
        <p:nvPicPr>
          <p:cNvPr id="9" name="Picture 8">
            <a:extLst>
              <a:ext uri="{FF2B5EF4-FFF2-40B4-BE49-F238E27FC236}">
                <a16:creationId xmlns:a16="http://schemas.microsoft.com/office/drawing/2014/main" id="{E2522D0D-3F70-102D-3166-FDFBE8D30A0B}"/>
              </a:ext>
            </a:extLst>
          </p:cNvPr>
          <p:cNvPicPr>
            <a:picLocks noChangeAspect="1"/>
          </p:cNvPicPr>
          <p:nvPr/>
        </p:nvPicPr>
        <p:blipFill>
          <a:blip r:embed="rId2"/>
          <a:stretch>
            <a:fillRect/>
          </a:stretch>
        </p:blipFill>
        <p:spPr>
          <a:xfrm>
            <a:off x="2372489" y="2554950"/>
            <a:ext cx="7447021" cy="3406937"/>
          </a:xfrm>
          <a:prstGeom prst="rect">
            <a:avLst/>
          </a:prstGeom>
        </p:spPr>
      </p:pic>
    </p:spTree>
    <p:extLst>
      <p:ext uri="{BB962C8B-B14F-4D97-AF65-F5344CB8AC3E}">
        <p14:creationId xmlns:p14="http://schemas.microsoft.com/office/powerpoint/2010/main" val="27463227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74F2D-223C-99B8-53DD-C13BFDB140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ABC6F7-E2D7-57A0-3629-30D0A51EB55D}"/>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5AC0EBC0-8950-B8DA-BEDE-36D5F9F1F8C6}"/>
              </a:ext>
            </a:extLst>
          </p:cNvPr>
          <p:cNvSpPr>
            <a:spLocks noGrp="1"/>
          </p:cNvSpPr>
          <p:nvPr>
            <p:ph idx="1"/>
          </p:nvPr>
        </p:nvSpPr>
        <p:spPr/>
        <p:txBody>
          <a:bodyPr>
            <a:normAutofit/>
          </a:bodyPr>
          <a:lstStyle/>
          <a:p>
            <a:pPr marL="0" indent="0">
              <a:buNone/>
            </a:pPr>
            <a:r>
              <a:rPr lang="en-IN" sz="2000" b="1" dirty="0"/>
              <a:t>2.     </a:t>
            </a:r>
            <a:r>
              <a:rPr lang="en-US" sz="2000" b="1" dirty="0"/>
              <a:t>CAGR (Compound Annual Growth Rate)</a:t>
            </a:r>
          </a:p>
          <a:p>
            <a:pPr marL="0" indent="0">
              <a:buNone/>
            </a:pPr>
            <a:endParaRPr lang="en-IN" sz="2000" b="1" dirty="0"/>
          </a:p>
          <a:p>
            <a:pPr marL="457200" indent="-457200">
              <a:buAutoNum type="arabicPeriod"/>
            </a:pPr>
            <a:endParaRPr lang="en-IN" sz="2000" b="1" dirty="0"/>
          </a:p>
        </p:txBody>
      </p:sp>
      <p:pic>
        <p:nvPicPr>
          <p:cNvPr id="5" name="Picture 4">
            <a:extLst>
              <a:ext uri="{FF2B5EF4-FFF2-40B4-BE49-F238E27FC236}">
                <a16:creationId xmlns:a16="http://schemas.microsoft.com/office/drawing/2014/main" id="{F7D9D4BF-4119-3C65-A412-68EE02C80D41}"/>
              </a:ext>
            </a:extLst>
          </p:cNvPr>
          <p:cNvPicPr>
            <a:picLocks noChangeAspect="1"/>
          </p:cNvPicPr>
          <p:nvPr/>
        </p:nvPicPr>
        <p:blipFill>
          <a:blip r:embed="rId2"/>
          <a:stretch>
            <a:fillRect/>
          </a:stretch>
        </p:blipFill>
        <p:spPr>
          <a:xfrm>
            <a:off x="2338590" y="2616210"/>
            <a:ext cx="7514820" cy="3312317"/>
          </a:xfrm>
          <a:prstGeom prst="rect">
            <a:avLst/>
          </a:prstGeom>
        </p:spPr>
      </p:pic>
    </p:spTree>
    <p:extLst>
      <p:ext uri="{BB962C8B-B14F-4D97-AF65-F5344CB8AC3E}">
        <p14:creationId xmlns:p14="http://schemas.microsoft.com/office/powerpoint/2010/main" val="16074572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95144-71B0-44F9-C7CF-C4F8DD1383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0D587-8D97-9DF0-32AE-2384310A9680}"/>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EFDB598D-611F-9395-2ABD-85A981F14EB6}"/>
              </a:ext>
            </a:extLst>
          </p:cNvPr>
          <p:cNvSpPr>
            <a:spLocks noGrp="1"/>
          </p:cNvSpPr>
          <p:nvPr>
            <p:ph idx="1"/>
          </p:nvPr>
        </p:nvSpPr>
        <p:spPr/>
        <p:txBody>
          <a:bodyPr>
            <a:normAutofit/>
          </a:bodyPr>
          <a:lstStyle/>
          <a:p>
            <a:pPr marL="0" indent="0">
              <a:buNone/>
            </a:pPr>
            <a:r>
              <a:rPr lang="en-IN" sz="2000" b="1" dirty="0"/>
              <a:t>3.     </a:t>
            </a:r>
            <a:r>
              <a:rPr lang="en-US" sz="2000" b="1" dirty="0"/>
              <a:t>Sharpe Ratio </a:t>
            </a:r>
          </a:p>
          <a:p>
            <a:pPr marL="0" indent="0">
              <a:buNone/>
            </a:pPr>
            <a:endParaRPr lang="en-IN" sz="2000" b="1" dirty="0"/>
          </a:p>
          <a:p>
            <a:pPr marL="457200" indent="-457200">
              <a:buAutoNum type="arabicPeriod"/>
            </a:pPr>
            <a:endParaRPr lang="en-IN" sz="2000" b="1" dirty="0"/>
          </a:p>
        </p:txBody>
      </p:sp>
      <p:pic>
        <p:nvPicPr>
          <p:cNvPr id="5" name="Picture 4">
            <a:extLst>
              <a:ext uri="{FF2B5EF4-FFF2-40B4-BE49-F238E27FC236}">
                <a16:creationId xmlns:a16="http://schemas.microsoft.com/office/drawing/2014/main" id="{69B3F998-5709-6A38-DC17-B509E0E12383}"/>
              </a:ext>
            </a:extLst>
          </p:cNvPr>
          <p:cNvPicPr>
            <a:picLocks noChangeAspect="1"/>
          </p:cNvPicPr>
          <p:nvPr/>
        </p:nvPicPr>
        <p:blipFill>
          <a:blip r:embed="rId2"/>
          <a:stretch>
            <a:fillRect/>
          </a:stretch>
        </p:blipFill>
        <p:spPr>
          <a:xfrm>
            <a:off x="2498632" y="2274427"/>
            <a:ext cx="7194735" cy="3666253"/>
          </a:xfrm>
          <a:prstGeom prst="rect">
            <a:avLst/>
          </a:prstGeom>
        </p:spPr>
      </p:pic>
    </p:spTree>
    <p:extLst>
      <p:ext uri="{BB962C8B-B14F-4D97-AF65-F5344CB8AC3E}">
        <p14:creationId xmlns:p14="http://schemas.microsoft.com/office/powerpoint/2010/main" val="13411144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62516-12E7-2DA5-6D3D-92409C521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83B713-0DB8-FC8B-35BA-79DE803D1362}"/>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5AEA2377-CB9C-285A-F750-DCC7836E24AB}"/>
              </a:ext>
            </a:extLst>
          </p:cNvPr>
          <p:cNvSpPr>
            <a:spLocks noGrp="1"/>
          </p:cNvSpPr>
          <p:nvPr>
            <p:ph idx="1"/>
          </p:nvPr>
        </p:nvSpPr>
        <p:spPr/>
        <p:txBody>
          <a:bodyPr>
            <a:normAutofit/>
          </a:bodyPr>
          <a:lstStyle/>
          <a:p>
            <a:pPr marL="0" indent="0">
              <a:buNone/>
            </a:pPr>
            <a:r>
              <a:rPr lang="en-IN" sz="2000" b="1" dirty="0"/>
              <a:t>4.     </a:t>
            </a:r>
            <a:r>
              <a:rPr lang="en-US" sz="2000" b="1" dirty="0"/>
              <a:t>Sortino Ratio </a:t>
            </a:r>
          </a:p>
          <a:p>
            <a:pPr marL="0" indent="0">
              <a:buNone/>
            </a:pPr>
            <a:endParaRPr lang="en-IN" sz="2000" b="1" dirty="0"/>
          </a:p>
          <a:p>
            <a:pPr marL="457200" indent="-457200">
              <a:buAutoNum type="arabicPeriod"/>
            </a:pPr>
            <a:endParaRPr lang="en-IN" sz="2000" b="1" dirty="0"/>
          </a:p>
        </p:txBody>
      </p:sp>
      <p:pic>
        <p:nvPicPr>
          <p:cNvPr id="6" name="Picture 5">
            <a:extLst>
              <a:ext uri="{FF2B5EF4-FFF2-40B4-BE49-F238E27FC236}">
                <a16:creationId xmlns:a16="http://schemas.microsoft.com/office/drawing/2014/main" id="{F42395A8-C616-110A-A0F6-67D519E52350}"/>
              </a:ext>
            </a:extLst>
          </p:cNvPr>
          <p:cNvPicPr>
            <a:picLocks noChangeAspect="1"/>
          </p:cNvPicPr>
          <p:nvPr/>
        </p:nvPicPr>
        <p:blipFill>
          <a:blip r:embed="rId2"/>
          <a:stretch>
            <a:fillRect/>
          </a:stretch>
        </p:blipFill>
        <p:spPr>
          <a:xfrm>
            <a:off x="2303134" y="2372717"/>
            <a:ext cx="7585732" cy="3545761"/>
          </a:xfrm>
          <a:prstGeom prst="rect">
            <a:avLst/>
          </a:prstGeom>
        </p:spPr>
      </p:pic>
    </p:spTree>
    <p:extLst>
      <p:ext uri="{BB962C8B-B14F-4D97-AF65-F5344CB8AC3E}">
        <p14:creationId xmlns:p14="http://schemas.microsoft.com/office/powerpoint/2010/main" val="4251776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E73D4-285B-ABAE-63C1-6DAB1317FB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1DD5D-FC45-7929-5E8E-D30AA45C5C1A}"/>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6055B09F-13D3-3241-7311-C4CEC323EC22}"/>
              </a:ext>
            </a:extLst>
          </p:cNvPr>
          <p:cNvSpPr>
            <a:spLocks noGrp="1"/>
          </p:cNvSpPr>
          <p:nvPr>
            <p:ph idx="1"/>
          </p:nvPr>
        </p:nvSpPr>
        <p:spPr/>
        <p:txBody>
          <a:bodyPr>
            <a:normAutofit/>
          </a:bodyPr>
          <a:lstStyle/>
          <a:p>
            <a:pPr marL="0" indent="0">
              <a:buNone/>
            </a:pPr>
            <a:r>
              <a:rPr lang="en-IN" sz="2000" b="1" dirty="0"/>
              <a:t>5.     </a:t>
            </a:r>
            <a:r>
              <a:rPr lang="en-US" sz="2000" b="1" dirty="0"/>
              <a:t>Max Drawdown</a:t>
            </a:r>
          </a:p>
          <a:p>
            <a:pPr marL="0" indent="0">
              <a:buNone/>
            </a:pPr>
            <a:endParaRPr lang="en-IN" sz="2000" b="1" dirty="0"/>
          </a:p>
          <a:p>
            <a:pPr marL="457200" indent="-457200">
              <a:buAutoNum type="arabicPeriod"/>
            </a:pPr>
            <a:endParaRPr lang="en-IN" sz="2000" b="1" dirty="0"/>
          </a:p>
        </p:txBody>
      </p:sp>
      <p:pic>
        <p:nvPicPr>
          <p:cNvPr id="5" name="Picture 4">
            <a:extLst>
              <a:ext uri="{FF2B5EF4-FFF2-40B4-BE49-F238E27FC236}">
                <a16:creationId xmlns:a16="http://schemas.microsoft.com/office/drawing/2014/main" id="{A0014EEF-DB5E-C34C-F07D-34CFD0C5DD07}"/>
              </a:ext>
            </a:extLst>
          </p:cNvPr>
          <p:cNvPicPr>
            <a:picLocks noChangeAspect="1"/>
          </p:cNvPicPr>
          <p:nvPr/>
        </p:nvPicPr>
        <p:blipFill>
          <a:blip r:embed="rId2"/>
          <a:stretch>
            <a:fillRect/>
          </a:stretch>
        </p:blipFill>
        <p:spPr>
          <a:xfrm>
            <a:off x="2179639" y="2340863"/>
            <a:ext cx="7832722" cy="3685033"/>
          </a:xfrm>
          <a:prstGeom prst="rect">
            <a:avLst/>
          </a:prstGeom>
        </p:spPr>
      </p:pic>
    </p:spTree>
    <p:extLst>
      <p:ext uri="{BB962C8B-B14F-4D97-AF65-F5344CB8AC3E}">
        <p14:creationId xmlns:p14="http://schemas.microsoft.com/office/powerpoint/2010/main" val="15197383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D33BA-2B12-1EC5-1EFC-5CD1B46E7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282441-51C9-FF54-7CB2-D054C3519D45}"/>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BA88535C-90A5-67BF-9B54-33D72FF3CFE3}"/>
              </a:ext>
            </a:extLst>
          </p:cNvPr>
          <p:cNvSpPr>
            <a:spLocks noGrp="1"/>
          </p:cNvSpPr>
          <p:nvPr>
            <p:ph idx="1"/>
          </p:nvPr>
        </p:nvSpPr>
        <p:spPr/>
        <p:txBody>
          <a:bodyPr>
            <a:normAutofit/>
          </a:bodyPr>
          <a:lstStyle/>
          <a:p>
            <a:pPr marL="0" indent="0">
              <a:buNone/>
            </a:pPr>
            <a:r>
              <a:rPr lang="en-IN" sz="2000" b="1" dirty="0"/>
              <a:t>6.     </a:t>
            </a:r>
            <a:r>
              <a:rPr lang="en-US" sz="2000" b="1" dirty="0"/>
              <a:t>Calmar Ratio</a:t>
            </a:r>
          </a:p>
          <a:p>
            <a:pPr marL="0" indent="0">
              <a:buNone/>
            </a:pPr>
            <a:endParaRPr lang="en-IN" sz="2000" b="1" dirty="0"/>
          </a:p>
          <a:p>
            <a:pPr marL="457200" indent="-457200">
              <a:buAutoNum type="arabicPeriod"/>
            </a:pPr>
            <a:endParaRPr lang="en-IN" sz="2000" b="1" dirty="0"/>
          </a:p>
        </p:txBody>
      </p:sp>
      <p:pic>
        <p:nvPicPr>
          <p:cNvPr id="5" name="Picture 4">
            <a:extLst>
              <a:ext uri="{FF2B5EF4-FFF2-40B4-BE49-F238E27FC236}">
                <a16:creationId xmlns:a16="http://schemas.microsoft.com/office/drawing/2014/main" id="{53E03194-DBD1-0FDC-0E0D-87FC75075378}"/>
              </a:ext>
            </a:extLst>
          </p:cNvPr>
          <p:cNvPicPr>
            <a:picLocks noChangeAspect="1"/>
          </p:cNvPicPr>
          <p:nvPr/>
        </p:nvPicPr>
        <p:blipFill>
          <a:blip r:embed="rId2"/>
          <a:stretch>
            <a:fillRect/>
          </a:stretch>
        </p:blipFill>
        <p:spPr>
          <a:xfrm>
            <a:off x="2234717" y="2303800"/>
            <a:ext cx="7722565" cy="3873163"/>
          </a:xfrm>
          <a:prstGeom prst="rect">
            <a:avLst/>
          </a:prstGeom>
        </p:spPr>
      </p:pic>
    </p:spTree>
    <p:extLst>
      <p:ext uri="{BB962C8B-B14F-4D97-AF65-F5344CB8AC3E}">
        <p14:creationId xmlns:p14="http://schemas.microsoft.com/office/powerpoint/2010/main" val="2594205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84354-D65D-CBCD-83EA-DED745A3D6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B8C0FE-A05F-7617-6766-E9D1A44B0D3E}"/>
              </a:ext>
            </a:extLst>
          </p:cNvPr>
          <p:cNvSpPr>
            <a:spLocks noGrp="1"/>
          </p:cNvSpPr>
          <p:nvPr>
            <p:ph type="title"/>
          </p:nvPr>
        </p:nvSpPr>
        <p:spPr/>
        <p:txBody>
          <a:bodyPr/>
          <a:lstStyle/>
          <a:p>
            <a:r>
              <a:rPr lang="en-IN" dirty="0"/>
              <a:t>Alpha Design: Quantifying Performance </a:t>
            </a:r>
          </a:p>
        </p:txBody>
      </p:sp>
      <p:sp>
        <p:nvSpPr>
          <p:cNvPr id="3" name="Content Placeholder 2">
            <a:extLst>
              <a:ext uri="{FF2B5EF4-FFF2-40B4-BE49-F238E27FC236}">
                <a16:creationId xmlns:a16="http://schemas.microsoft.com/office/drawing/2014/main" id="{0962580C-B5E7-3D26-E8FD-A76BE1AEB9EB}"/>
              </a:ext>
            </a:extLst>
          </p:cNvPr>
          <p:cNvSpPr>
            <a:spLocks noGrp="1"/>
          </p:cNvSpPr>
          <p:nvPr>
            <p:ph idx="1"/>
          </p:nvPr>
        </p:nvSpPr>
        <p:spPr/>
        <p:txBody>
          <a:bodyPr>
            <a:normAutofit/>
          </a:bodyPr>
          <a:lstStyle/>
          <a:p>
            <a:pPr marL="0" indent="0">
              <a:buNone/>
            </a:pPr>
            <a:r>
              <a:rPr lang="en-IN" sz="2000" b="1" dirty="0"/>
              <a:t>7.     </a:t>
            </a:r>
            <a:r>
              <a:rPr lang="en-US" sz="2000" b="1" dirty="0"/>
              <a:t>Reward-to-Risk Ratio</a:t>
            </a:r>
          </a:p>
          <a:p>
            <a:pPr marL="0" indent="0">
              <a:buNone/>
            </a:pPr>
            <a:endParaRPr lang="en-IN" sz="2000" b="1" dirty="0"/>
          </a:p>
          <a:p>
            <a:pPr marL="457200" indent="-457200">
              <a:buAutoNum type="arabicPeriod"/>
            </a:pPr>
            <a:endParaRPr lang="en-IN" sz="2000" b="1" dirty="0"/>
          </a:p>
        </p:txBody>
      </p:sp>
      <p:pic>
        <p:nvPicPr>
          <p:cNvPr id="5" name="Picture 4">
            <a:extLst>
              <a:ext uri="{FF2B5EF4-FFF2-40B4-BE49-F238E27FC236}">
                <a16:creationId xmlns:a16="http://schemas.microsoft.com/office/drawing/2014/main" id="{36679669-611A-14BF-BBAD-336DB3A4ED49}"/>
              </a:ext>
            </a:extLst>
          </p:cNvPr>
          <p:cNvPicPr>
            <a:picLocks noChangeAspect="1"/>
          </p:cNvPicPr>
          <p:nvPr/>
        </p:nvPicPr>
        <p:blipFill>
          <a:blip r:embed="rId2"/>
          <a:stretch>
            <a:fillRect/>
          </a:stretch>
        </p:blipFill>
        <p:spPr>
          <a:xfrm>
            <a:off x="2245787" y="2450592"/>
            <a:ext cx="7700426" cy="3413251"/>
          </a:xfrm>
          <a:prstGeom prst="rect">
            <a:avLst/>
          </a:prstGeom>
        </p:spPr>
      </p:pic>
    </p:spTree>
    <p:extLst>
      <p:ext uri="{BB962C8B-B14F-4D97-AF65-F5344CB8AC3E}">
        <p14:creationId xmlns:p14="http://schemas.microsoft.com/office/powerpoint/2010/main" val="29368593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DC688-C824-FBB7-A586-8B8A01E8F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551577-578C-7F61-1354-583D4B9F6E2F}"/>
              </a:ext>
            </a:extLst>
          </p:cNvPr>
          <p:cNvSpPr>
            <a:spLocks noGrp="1"/>
          </p:cNvSpPr>
          <p:nvPr>
            <p:ph type="title"/>
          </p:nvPr>
        </p:nvSpPr>
        <p:spPr/>
        <p:txBody>
          <a:bodyPr/>
          <a:lstStyle/>
          <a:p>
            <a:r>
              <a:rPr lang="en-US" dirty="0"/>
              <a:t>How does someone make a strategy? </a:t>
            </a:r>
            <a:endParaRPr lang="en-IN" dirty="0"/>
          </a:p>
        </p:txBody>
      </p:sp>
      <p:sp>
        <p:nvSpPr>
          <p:cNvPr id="3" name="Content Placeholder 2">
            <a:extLst>
              <a:ext uri="{FF2B5EF4-FFF2-40B4-BE49-F238E27FC236}">
                <a16:creationId xmlns:a16="http://schemas.microsoft.com/office/drawing/2014/main" id="{97F706FE-8C4E-669A-77FC-9C605D025BD7}"/>
              </a:ext>
            </a:extLst>
          </p:cNvPr>
          <p:cNvSpPr>
            <a:spLocks noGrp="1"/>
          </p:cNvSpPr>
          <p:nvPr>
            <p:ph idx="1"/>
          </p:nvPr>
        </p:nvSpPr>
        <p:spPr>
          <a:xfrm>
            <a:off x="838200" y="1834769"/>
            <a:ext cx="10515600" cy="4351338"/>
          </a:xfrm>
        </p:spPr>
        <p:txBody>
          <a:bodyPr>
            <a:normAutofit/>
          </a:bodyPr>
          <a:lstStyle/>
          <a:p>
            <a:pPr marL="0" indent="0">
              <a:buNone/>
            </a:pPr>
            <a:r>
              <a:rPr lang="en-IN" sz="2000" dirty="0"/>
              <a:t>The answer to it is DATA</a:t>
            </a:r>
          </a:p>
          <a:p>
            <a:pPr marL="0" indent="0">
              <a:buNone/>
            </a:pPr>
            <a:endParaRPr lang="en-IN" sz="2000" dirty="0"/>
          </a:p>
          <a:p>
            <a:pPr marL="0" indent="0">
              <a:buNone/>
            </a:pPr>
            <a:r>
              <a:rPr lang="en-US" sz="2000" dirty="0"/>
              <a:t>It is simple. A price action is a response to some world event. This event is reflected in the data. If the data never changes then there is no alpha. Thus, it is changes in the data that have the information. A change in information should produce a change in the alpha.</a:t>
            </a:r>
          </a:p>
          <a:p>
            <a:pPr marL="0" indent="0">
              <a:buNone/>
            </a:pPr>
            <a:endParaRPr lang="en-US" sz="2000" dirty="0"/>
          </a:p>
          <a:p>
            <a:pPr marL="0" indent="0">
              <a:buNone/>
            </a:pPr>
            <a:r>
              <a:rPr lang="en-US" sz="2000" b="1" dirty="0"/>
              <a:t>alpha</a:t>
            </a:r>
            <a:r>
              <a:rPr lang="en-US" sz="2000" dirty="0"/>
              <a:t> : </a:t>
            </a:r>
            <a:r>
              <a:rPr lang="en-US" sz="2000" b="0" i="0" dirty="0">
                <a:solidFill>
                  <a:srgbClr val="001D35"/>
                </a:solidFill>
                <a:effectLst/>
              </a:rPr>
              <a:t>excess return an investment generates compared to a benchmark index</a:t>
            </a:r>
          </a:p>
          <a:p>
            <a:pPr marL="0" indent="0">
              <a:buNone/>
            </a:pPr>
            <a:r>
              <a:rPr lang="en-US" sz="2000" b="1" dirty="0">
                <a:solidFill>
                  <a:srgbClr val="001D35"/>
                </a:solidFill>
              </a:rPr>
              <a:t>beta</a:t>
            </a:r>
            <a:r>
              <a:rPr lang="en-US" sz="2000" dirty="0">
                <a:solidFill>
                  <a:srgbClr val="001D35"/>
                </a:solidFill>
              </a:rPr>
              <a:t>: </a:t>
            </a:r>
            <a:r>
              <a:rPr lang="en-US" sz="2000" b="0" i="0" dirty="0">
                <a:solidFill>
                  <a:srgbClr val="001D35"/>
                </a:solidFill>
                <a:effectLst/>
              </a:rPr>
              <a:t>an investment's sensitivity to market, indicating its volatility relative to the overall market. </a:t>
            </a:r>
            <a:endParaRPr lang="en-IN" sz="2000" dirty="0"/>
          </a:p>
          <a:p>
            <a:pPr marL="0" indent="0">
              <a:buNone/>
            </a:pPr>
            <a:endParaRPr lang="en-IN" sz="2000" dirty="0"/>
          </a:p>
        </p:txBody>
      </p:sp>
    </p:spTree>
    <p:extLst>
      <p:ext uri="{BB962C8B-B14F-4D97-AF65-F5344CB8AC3E}">
        <p14:creationId xmlns:p14="http://schemas.microsoft.com/office/powerpoint/2010/main" val="59171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D6245-6F06-49E8-BE3C-612A9C805D03}"/>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84489ECA-5B71-FB9A-4600-C6AB5898662F}"/>
              </a:ext>
            </a:extLst>
          </p:cNvPr>
          <p:cNvSpPr>
            <a:spLocks noGrp="1"/>
          </p:cNvSpPr>
          <p:nvPr>
            <p:ph idx="1"/>
          </p:nvPr>
        </p:nvSpPr>
        <p:spPr/>
        <p:txBody>
          <a:bodyPr/>
          <a:lstStyle/>
          <a:p>
            <a:pPr marL="0" indent="0">
              <a:buNone/>
            </a:pPr>
            <a:r>
              <a:rPr lang="en-IN" dirty="0"/>
              <a:t> </a:t>
            </a:r>
          </a:p>
        </p:txBody>
      </p:sp>
      <p:pic>
        <p:nvPicPr>
          <p:cNvPr id="7" name="Picture 6">
            <a:extLst>
              <a:ext uri="{FF2B5EF4-FFF2-40B4-BE49-F238E27FC236}">
                <a16:creationId xmlns:a16="http://schemas.microsoft.com/office/drawing/2014/main" id="{5ED3FC9F-96BE-9B14-BEF5-6E496D352D2A}"/>
              </a:ext>
            </a:extLst>
          </p:cNvPr>
          <p:cNvPicPr>
            <a:picLocks noChangeAspect="1"/>
          </p:cNvPicPr>
          <p:nvPr/>
        </p:nvPicPr>
        <p:blipFill>
          <a:blip r:embed="rId2"/>
          <a:stretch>
            <a:fillRect/>
          </a:stretch>
        </p:blipFill>
        <p:spPr>
          <a:xfrm>
            <a:off x="1437888" y="1690688"/>
            <a:ext cx="9316223" cy="3370154"/>
          </a:xfrm>
          <a:prstGeom prst="rect">
            <a:avLst/>
          </a:prstGeom>
        </p:spPr>
      </p:pic>
    </p:spTree>
    <p:extLst>
      <p:ext uri="{BB962C8B-B14F-4D97-AF65-F5344CB8AC3E}">
        <p14:creationId xmlns:p14="http://schemas.microsoft.com/office/powerpoint/2010/main" val="8753278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4C54A-8E67-6716-08CF-701C84CF018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7B6864CE-05CA-4290-ADE0-AE46A7FCAA48}"/>
              </a:ext>
            </a:extLst>
          </p:cNvPr>
          <p:cNvSpPr>
            <a:spLocks noGrp="1"/>
          </p:cNvSpPr>
          <p:nvPr>
            <p:ph idx="1"/>
          </p:nvPr>
        </p:nvSpPr>
        <p:spPr/>
        <p:txBody>
          <a:bodyPr/>
          <a:lstStyle/>
          <a:p>
            <a:pPr marL="0" indent="0">
              <a:buNone/>
            </a:pPr>
            <a:r>
              <a:rPr lang="en-IN" dirty="0"/>
              <a:t>  </a:t>
            </a:r>
          </a:p>
        </p:txBody>
      </p:sp>
      <p:pic>
        <p:nvPicPr>
          <p:cNvPr id="7" name="Picture 6">
            <a:extLst>
              <a:ext uri="{FF2B5EF4-FFF2-40B4-BE49-F238E27FC236}">
                <a16:creationId xmlns:a16="http://schemas.microsoft.com/office/drawing/2014/main" id="{3F49D760-0D46-3963-1CCC-B4CD8B98ADB7}"/>
              </a:ext>
            </a:extLst>
          </p:cNvPr>
          <p:cNvPicPr>
            <a:picLocks noChangeAspect="1"/>
          </p:cNvPicPr>
          <p:nvPr/>
        </p:nvPicPr>
        <p:blipFill>
          <a:blip r:embed="rId3"/>
          <a:stretch>
            <a:fillRect/>
          </a:stretch>
        </p:blipFill>
        <p:spPr>
          <a:xfrm>
            <a:off x="658798" y="583026"/>
            <a:ext cx="5658705" cy="2215323"/>
          </a:xfrm>
          <a:prstGeom prst="rect">
            <a:avLst/>
          </a:prstGeom>
        </p:spPr>
      </p:pic>
      <p:pic>
        <p:nvPicPr>
          <p:cNvPr id="8" name="Picture 7">
            <a:extLst>
              <a:ext uri="{FF2B5EF4-FFF2-40B4-BE49-F238E27FC236}">
                <a16:creationId xmlns:a16="http://schemas.microsoft.com/office/drawing/2014/main" id="{B6A042A4-9A5E-BC08-C4C5-1CD407194191}"/>
              </a:ext>
            </a:extLst>
          </p:cNvPr>
          <p:cNvPicPr>
            <a:picLocks noChangeAspect="1"/>
          </p:cNvPicPr>
          <p:nvPr/>
        </p:nvPicPr>
        <p:blipFill>
          <a:blip r:embed="rId4"/>
          <a:stretch>
            <a:fillRect/>
          </a:stretch>
        </p:blipFill>
        <p:spPr>
          <a:xfrm>
            <a:off x="6138100" y="1188974"/>
            <a:ext cx="5564695" cy="4480051"/>
          </a:xfrm>
          <a:prstGeom prst="rect">
            <a:avLst/>
          </a:prstGeom>
        </p:spPr>
      </p:pic>
      <p:pic>
        <p:nvPicPr>
          <p:cNvPr id="10" name="Picture 9">
            <a:extLst>
              <a:ext uri="{FF2B5EF4-FFF2-40B4-BE49-F238E27FC236}">
                <a16:creationId xmlns:a16="http://schemas.microsoft.com/office/drawing/2014/main" id="{D67F0736-B626-D6AD-1BF9-295B7F265C7E}"/>
              </a:ext>
            </a:extLst>
          </p:cNvPr>
          <p:cNvPicPr>
            <a:picLocks noChangeAspect="1"/>
          </p:cNvPicPr>
          <p:nvPr/>
        </p:nvPicPr>
        <p:blipFill>
          <a:blip r:embed="rId5"/>
          <a:stretch>
            <a:fillRect/>
          </a:stretch>
        </p:blipFill>
        <p:spPr>
          <a:xfrm>
            <a:off x="720806" y="3134876"/>
            <a:ext cx="5068299" cy="2534149"/>
          </a:xfrm>
          <a:prstGeom prst="rect">
            <a:avLst/>
          </a:prstGeom>
        </p:spPr>
      </p:pic>
    </p:spTree>
    <p:extLst>
      <p:ext uri="{BB962C8B-B14F-4D97-AF65-F5344CB8AC3E}">
        <p14:creationId xmlns:p14="http://schemas.microsoft.com/office/powerpoint/2010/main" val="11583763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E2DA-5BB0-9CAA-77C1-B77D6A14FFD5}"/>
              </a:ext>
            </a:extLst>
          </p:cNvPr>
          <p:cNvSpPr>
            <a:spLocks noGrp="1"/>
          </p:cNvSpPr>
          <p:nvPr>
            <p:ph type="title"/>
          </p:nvPr>
        </p:nvSpPr>
        <p:spPr/>
        <p:txBody>
          <a:bodyPr>
            <a:normAutofit/>
          </a:bodyPr>
          <a:lstStyle/>
          <a:p>
            <a:pPr algn="ctr"/>
            <a:r>
              <a:rPr lang="en-US" b="1" dirty="0"/>
              <a:t>ASSIGNMENT</a:t>
            </a:r>
            <a:endParaRPr lang="en-IN" b="1" dirty="0"/>
          </a:p>
        </p:txBody>
      </p:sp>
      <p:sp>
        <p:nvSpPr>
          <p:cNvPr id="3" name="Content Placeholder 2">
            <a:extLst>
              <a:ext uri="{FF2B5EF4-FFF2-40B4-BE49-F238E27FC236}">
                <a16:creationId xmlns:a16="http://schemas.microsoft.com/office/drawing/2014/main" id="{8A28269E-AC29-B82D-7E5C-E17D10E83752}"/>
              </a:ext>
            </a:extLst>
          </p:cNvPr>
          <p:cNvSpPr>
            <a:spLocks noGrp="1"/>
          </p:cNvSpPr>
          <p:nvPr>
            <p:ph idx="1"/>
          </p:nvPr>
        </p:nvSpPr>
        <p:spPr/>
        <p:txBody>
          <a:bodyPr>
            <a:normAutofit/>
          </a:bodyPr>
          <a:lstStyle/>
          <a:p>
            <a:pPr marL="0" indent="0">
              <a:buNone/>
            </a:pPr>
            <a:r>
              <a:rPr lang="en-US" sz="2000" dirty="0"/>
              <a:t>Develop an algorithmic trading strategy, aiming to outperform the benchmark while managing risk-reward effectively.</a:t>
            </a:r>
          </a:p>
          <a:p>
            <a:pPr marL="0" indent="0">
              <a:buNone/>
            </a:pPr>
            <a:endParaRPr lang="en-US" sz="2000" dirty="0"/>
          </a:p>
          <a:p>
            <a:pPr marL="0" indent="0">
              <a:buNone/>
            </a:pPr>
            <a:r>
              <a:rPr lang="en-US" sz="2000" dirty="0"/>
              <a:t>Dataset for 1y: </a:t>
            </a:r>
            <a:r>
              <a:rPr lang="en-US" sz="2000" dirty="0">
                <a:hlinkClick r:id="rId2"/>
              </a:rPr>
              <a:t>SOLUSDT</a:t>
            </a:r>
            <a:endParaRPr lang="en-US" sz="2000" dirty="0"/>
          </a:p>
          <a:p>
            <a:pPr marL="0" indent="0">
              <a:buNone/>
            </a:pPr>
            <a:r>
              <a:rPr lang="en-US" sz="2000" dirty="0"/>
              <a:t>Dataset for 2y: </a:t>
            </a:r>
            <a:r>
              <a:rPr lang="en-US" sz="2000" dirty="0">
                <a:hlinkClick r:id="rId3"/>
              </a:rPr>
              <a:t>NIFTY_FUT</a:t>
            </a:r>
            <a:r>
              <a:rPr lang="en-US" sz="2000" dirty="0"/>
              <a:t> (optional to participate)</a:t>
            </a:r>
          </a:p>
          <a:p>
            <a:pPr marL="0" indent="0">
              <a:buNone/>
            </a:pPr>
            <a:endParaRPr lang="en-US" sz="2000" dirty="0"/>
          </a:p>
          <a:p>
            <a:pPr rtl="0">
              <a:buNone/>
            </a:pPr>
            <a:r>
              <a:rPr lang="en-US" sz="2000" b="0" i="0" u="none" strike="noStrike" dirty="0">
                <a:solidFill>
                  <a:srgbClr val="000000"/>
                </a:solidFill>
                <a:effectLst/>
              </a:rPr>
              <a:t>The best performer of this assignment will be mentored for Inter IIT Tech Meet 2025.</a:t>
            </a:r>
            <a:endParaRPr lang="en-US" sz="2000" b="0" dirty="0">
              <a:effectLst/>
            </a:endParaRPr>
          </a:p>
          <a:p>
            <a:pPr>
              <a:buNone/>
            </a:pPr>
            <a:endParaRPr lang="en-US" sz="2000" dirty="0"/>
          </a:p>
          <a:p>
            <a:pPr marL="0" indent="0">
              <a:buNone/>
            </a:pPr>
            <a:endParaRPr lang="en-US" sz="2000" dirty="0"/>
          </a:p>
          <a:p>
            <a:pPr marL="0" indent="0">
              <a:buNone/>
            </a:pPr>
            <a:endParaRPr lang="en-IN" sz="2000" dirty="0"/>
          </a:p>
        </p:txBody>
      </p:sp>
    </p:spTree>
    <p:extLst>
      <p:ext uri="{BB962C8B-B14F-4D97-AF65-F5344CB8AC3E}">
        <p14:creationId xmlns:p14="http://schemas.microsoft.com/office/powerpoint/2010/main" val="11632298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8247E-DD4B-A6CE-E635-31A8CAD19D70}"/>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03C76886-72F8-4BFF-CCC2-23A45AEC1469}"/>
              </a:ext>
            </a:extLst>
          </p:cNvPr>
          <p:cNvSpPr>
            <a:spLocks noGrp="1"/>
          </p:cNvSpPr>
          <p:nvPr>
            <p:ph idx="1"/>
          </p:nvPr>
        </p:nvSpPr>
        <p:spPr>
          <a:xfrm>
            <a:off x="838200" y="365125"/>
            <a:ext cx="10515600" cy="5811838"/>
          </a:xfrm>
        </p:spPr>
        <p:txBody>
          <a:bodyPr>
            <a:noAutofit/>
          </a:bodyPr>
          <a:lstStyle/>
          <a:p>
            <a:pPr rtl="0">
              <a:buNone/>
            </a:pPr>
            <a:r>
              <a:rPr lang="en-US" sz="2000" b="0" i="0" u="none" strike="noStrike" dirty="0">
                <a:solidFill>
                  <a:srgbClr val="000000"/>
                </a:solidFill>
                <a:effectLst/>
                <a:latin typeface="Arial" panose="020B0604020202020204" pitchFamily="34" charset="0"/>
              </a:rPr>
              <a:t>Develop a </a:t>
            </a:r>
            <a:r>
              <a:rPr lang="en-US" sz="2000" dirty="0">
                <a:solidFill>
                  <a:srgbClr val="000000"/>
                </a:solidFill>
                <a:latin typeface="Arial" panose="020B0604020202020204" pitchFamily="34" charset="0"/>
              </a:rPr>
              <a:t>robust </a:t>
            </a:r>
            <a:r>
              <a:rPr lang="en-US" sz="2000" b="0" i="0" u="none" strike="noStrike" dirty="0">
                <a:solidFill>
                  <a:srgbClr val="000000"/>
                </a:solidFill>
                <a:effectLst/>
                <a:latin typeface="Arial" panose="020B0604020202020204" pitchFamily="34" charset="0"/>
              </a:rPr>
              <a:t>backtester and calculate the following metrics:</a:t>
            </a:r>
          </a:p>
          <a:p>
            <a:pPr rtl="0">
              <a:buNone/>
            </a:pPr>
            <a:endParaRPr lang="en-US" sz="2000" b="0" dirty="0">
              <a:effectLst/>
            </a:endParaRP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Net Profit </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Total Closed Trades </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Win Rate (Profitability %) </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Max Drawdown (Compounded)</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Average Winning Trade (in USDT) </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Average Losing Trade (in USDT)</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Buy and Hold Return of SOL</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Sharpe Ratio</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Sortino Ratio</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CAGR</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Calmar Ratio</a:t>
            </a:r>
          </a:p>
          <a:p>
            <a:pPr rtl="0" fontAlgn="base">
              <a:lnSpc>
                <a:spcPct val="65000"/>
              </a:lnSpc>
              <a:buFont typeface="Arial" panose="020B0604020202020204" pitchFamily="34" charset="0"/>
              <a:buChar char="•"/>
            </a:pPr>
            <a:r>
              <a:rPr lang="en-US" sz="2000" b="0" i="0" u="none" strike="noStrike" dirty="0">
                <a:solidFill>
                  <a:srgbClr val="000000"/>
                </a:solidFill>
                <a:effectLst/>
                <a:latin typeface="Arial" panose="020B0604020202020204" pitchFamily="34" charset="0"/>
              </a:rPr>
              <a:t>Average Holding Duration per trade </a:t>
            </a:r>
          </a:p>
          <a:p>
            <a:pPr marL="0" indent="0" rtl="0" fontAlgn="base">
              <a:buNone/>
            </a:pPr>
            <a:endParaRPr lang="en-US" sz="2000" b="0" i="0" u="none" strike="noStrike" dirty="0">
              <a:solidFill>
                <a:srgbClr val="000000"/>
              </a:solidFill>
              <a:effectLst/>
              <a:latin typeface="Arial" panose="020B0604020202020204" pitchFamily="34" charset="0"/>
            </a:endParaRPr>
          </a:p>
          <a:p>
            <a:pPr rtl="0">
              <a:buNone/>
            </a:pPr>
            <a:r>
              <a:rPr lang="en-US" sz="2000" b="0" i="0" u="none" strike="noStrike" dirty="0">
                <a:solidFill>
                  <a:srgbClr val="000000"/>
                </a:solidFill>
                <a:effectLst/>
                <a:latin typeface="Arial" panose="020B0604020202020204" pitchFamily="34" charset="0"/>
              </a:rPr>
              <a:t>Assume </a:t>
            </a:r>
            <a:r>
              <a:rPr lang="en-US" sz="2000" b="1" i="0" u="none" strike="noStrike" dirty="0">
                <a:solidFill>
                  <a:srgbClr val="000000"/>
                </a:solidFill>
                <a:effectLst/>
                <a:latin typeface="Arial" panose="020B0604020202020204" pitchFamily="34" charset="0"/>
              </a:rPr>
              <a:t>0.1%</a:t>
            </a:r>
            <a:r>
              <a:rPr lang="en-US" sz="2000" b="0" i="0" u="none" strike="noStrike" dirty="0">
                <a:solidFill>
                  <a:srgbClr val="000000"/>
                </a:solidFill>
                <a:effectLst/>
                <a:latin typeface="Arial" panose="020B0604020202020204" pitchFamily="34" charset="0"/>
              </a:rPr>
              <a:t> for transaction cost and slippages per transaction.</a:t>
            </a:r>
            <a:endParaRPr lang="en-US" sz="2000" b="0" dirty="0">
              <a:effectLst/>
            </a:endParaRPr>
          </a:p>
          <a:p>
            <a:pPr rtl="0">
              <a:buNone/>
            </a:pPr>
            <a:r>
              <a:rPr lang="en-US" sz="2000" b="0" i="0" u="none" strike="noStrike" dirty="0">
                <a:solidFill>
                  <a:srgbClr val="000000"/>
                </a:solidFill>
                <a:effectLst/>
                <a:latin typeface="Arial" panose="020B0604020202020204" pitchFamily="34" charset="0"/>
              </a:rPr>
              <a:t>Make sure to avoid overfitting or any future bias in your strategy.</a:t>
            </a:r>
            <a:endParaRPr lang="en-US" sz="2000" b="0" dirty="0">
              <a:effectLst/>
            </a:endParaRPr>
          </a:p>
          <a:p>
            <a:pPr>
              <a:buNone/>
            </a:pPr>
            <a:br>
              <a:rPr lang="en-US" sz="2000" b="0" dirty="0">
                <a:effectLst/>
              </a:rPr>
            </a:br>
            <a:endParaRPr lang="en-IN" sz="2000" dirty="0"/>
          </a:p>
        </p:txBody>
      </p:sp>
    </p:spTree>
    <p:extLst>
      <p:ext uri="{BB962C8B-B14F-4D97-AF65-F5344CB8AC3E}">
        <p14:creationId xmlns:p14="http://schemas.microsoft.com/office/powerpoint/2010/main" val="3614422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58C21-B88E-8691-D483-3091F27AD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E47DB4-B2B0-68C8-FBFF-31AD73365FF7}"/>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E4BF8602-7FAF-7963-1E25-B3710FEB4054}"/>
              </a:ext>
            </a:extLst>
          </p:cNvPr>
          <p:cNvSpPr>
            <a:spLocks noGrp="1"/>
          </p:cNvSpPr>
          <p:nvPr>
            <p:ph idx="1"/>
          </p:nvPr>
        </p:nvSpPr>
        <p:spPr>
          <a:xfrm>
            <a:off x="838200" y="365125"/>
            <a:ext cx="10515600" cy="5811838"/>
          </a:xfrm>
        </p:spPr>
        <p:txBody>
          <a:bodyPr>
            <a:noAutofit/>
          </a:bodyPr>
          <a:lstStyle/>
          <a:p>
            <a:pPr algn="just" rtl="0">
              <a:buNone/>
            </a:pPr>
            <a:r>
              <a:rPr lang="en-US" sz="2000" b="1" i="0" u="none" strike="noStrike" dirty="0">
                <a:solidFill>
                  <a:srgbClr val="000000"/>
                </a:solidFill>
                <a:effectLst/>
              </a:rPr>
              <a:t>Deliverables</a:t>
            </a:r>
            <a:r>
              <a:rPr lang="en-US" sz="2000" b="0" i="0" u="none" strike="noStrike" dirty="0">
                <a:solidFill>
                  <a:srgbClr val="000000"/>
                </a:solidFill>
                <a:effectLst/>
              </a:rPr>
              <a:t>:</a:t>
            </a:r>
            <a:endParaRPr lang="en-US" sz="2000" b="0" dirty="0">
              <a:effectLst/>
            </a:endParaRPr>
          </a:p>
          <a:p>
            <a:pPr marL="457200" indent="-457200" algn="just" rtl="0" fontAlgn="base">
              <a:buFont typeface="+mj-lt"/>
              <a:buAutoNum type="arabicPeriod"/>
            </a:pPr>
            <a:r>
              <a:rPr lang="en-US" sz="2000" b="0" i="0" u="none" strike="noStrike" dirty="0">
                <a:solidFill>
                  <a:srgbClr val="000000"/>
                </a:solidFill>
                <a:effectLst/>
              </a:rPr>
              <a:t>PPT file explaining your strategy (Buy and Sell Criteria) and results.</a:t>
            </a:r>
          </a:p>
          <a:p>
            <a:pPr marL="457200" indent="-457200" algn="just" rtl="0" fontAlgn="base">
              <a:buFont typeface="+mj-lt"/>
              <a:buAutoNum type="arabicPeriod"/>
            </a:pPr>
            <a:r>
              <a:rPr lang="en-US" sz="2000" b="0" i="0" u="none" strike="noStrike" dirty="0">
                <a:solidFill>
                  <a:srgbClr val="000000"/>
                </a:solidFill>
                <a:effectLst/>
              </a:rPr>
              <a:t>Code (in Python)</a:t>
            </a:r>
          </a:p>
          <a:p>
            <a:pPr marL="457200" indent="-457200" algn="just" rtl="0" fontAlgn="base">
              <a:buFont typeface="+mj-lt"/>
              <a:buAutoNum type="arabicPeriod"/>
            </a:pPr>
            <a:r>
              <a:rPr lang="en-US" sz="2000" b="0" i="0" u="none" strike="noStrike" dirty="0">
                <a:solidFill>
                  <a:srgbClr val="000000"/>
                </a:solidFill>
                <a:effectLst/>
              </a:rPr>
              <a:t>Trade logs (csv)</a:t>
            </a:r>
          </a:p>
          <a:p>
            <a:pPr marL="457200" indent="-457200" algn="just" rtl="0" fontAlgn="base">
              <a:buFont typeface="+mj-lt"/>
              <a:buAutoNum type="arabicPeriod"/>
            </a:pPr>
            <a:r>
              <a:rPr lang="en-US" sz="2000" dirty="0">
                <a:solidFill>
                  <a:srgbClr val="000000"/>
                </a:solidFill>
              </a:rPr>
              <a:t>Visualization  (PnL Curve, Drawdowns, Buy and Sell Signals)</a:t>
            </a:r>
            <a:endParaRPr lang="en-US" sz="2000" b="0" i="0" u="none" strike="noStrike" dirty="0">
              <a:solidFill>
                <a:srgbClr val="000000"/>
              </a:solidFill>
              <a:effectLst/>
            </a:endParaRPr>
          </a:p>
          <a:p>
            <a:pPr algn="just" rtl="0">
              <a:buNone/>
            </a:pPr>
            <a:br>
              <a:rPr lang="en-US" sz="2000" b="0" dirty="0">
                <a:effectLst/>
              </a:rPr>
            </a:br>
            <a:r>
              <a:rPr lang="en-US" sz="2000" dirty="0">
                <a:solidFill>
                  <a:srgbClr val="000000"/>
                </a:solidFill>
              </a:rPr>
              <a:t>Trade logs </a:t>
            </a:r>
            <a:r>
              <a:rPr lang="en-US" sz="2000" b="0" i="0" u="none" strike="noStrike" dirty="0">
                <a:solidFill>
                  <a:srgbClr val="000000"/>
                </a:solidFill>
                <a:effectLst/>
              </a:rPr>
              <a:t>must contain only 6 columns. </a:t>
            </a:r>
          </a:p>
          <a:p>
            <a:pPr algn="just" rtl="0">
              <a:buNone/>
            </a:pPr>
            <a:endParaRPr lang="en-US" sz="2000" dirty="0">
              <a:solidFill>
                <a:srgbClr val="000000"/>
              </a:solidFill>
            </a:endParaRPr>
          </a:p>
          <a:p>
            <a:pPr algn="just" rtl="0">
              <a:buNone/>
            </a:pPr>
            <a:endParaRPr lang="en-US" sz="2000" b="0" dirty="0">
              <a:solidFill>
                <a:srgbClr val="000000"/>
              </a:solidFill>
              <a:effectLst/>
            </a:endParaRPr>
          </a:p>
          <a:p>
            <a:pPr algn="just" rtl="0">
              <a:buNone/>
            </a:pPr>
            <a:endParaRPr lang="en-US" sz="2000" dirty="0">
              <a:solidFill>
                <a:srgbClr val="000000"/>
              </a:solidFill>
            </a:endParaRPr>
          </a:p>
          <a:p>
            <a:pPr algn="just" rtl="0">
              <a:buNone/>
            </a:pPr>
            <a:endParaRPr lang="en-US" sz="2000" b="0" dirty="0">
              <a:solidFill>
                <a:srgbClr val="000000"/>
              </a:solidFill>
              <a:effectLst/>
            </a:endParaRPr>
          </a:p>
          <a:p>
            <a:pPr algn="just" rtl="0">
              <a:buNone/>
            </a:pPr>
            <a:endParaRPr lang="en-US" sz="2000" dirty="0">
              <a:solidFill>
                <a:srgbClr val="000000"/>
              </a:solidFill>
            </a:endParaRPr>
          </a:p>
          <a:p>
            <a:pPr algn="just" rtl="0">
              <a:buNone/>
            </a:pPr>
            <a:r>
              <a:rPr lang="en-US" sz="2000" b="1" i="0" u="none" strike="noStrike" dirty="0">
                <a:solidFill>
                  <a:srgbClr val="000000"/>
                </a:solidFill>
                <a:effectLst/>
              </a:rPr>
              <a:t>Deadlines (tentative):</a:t>
            </a:r>
          </a:p>
          <a:p>
            <a:pPr algn="just" rtl="0">
              <a:buNone/>
            </a:pPr>
            <a:r>
              <a:rPr lang="en-US" sz="2000" dirty="0">
                <a:solidFill>
                  <a:srgbClr val="000000"/>
                </a:solidFill>
                <a:effectLst/>
              </a:rPr>
              <a:t>M</a:t>
            </a:r>
            <a:r>
              <a:rPr lang="en-US" sz="2000" dirty="0">
                <a:solidFill>
                  <a:srgbClr val="000000"/>
                </a:solidFill>
              </a:rPr>
              <a:t>id Review: 2</a:t>
            </a:r>
            <a:r>
              <a:rPr lang="en-US" sz="2000" baseline="30000" dirty="0">
                <a:solidFill>
                  <a:srgbClr val="000000"/>
                </a:solidFill>
              </a:rPr>
              <a:t>nd</a:t>
            </a:r>
            <a:r>
              <a:rPr lang="en-US" sz="2000" dirty="0">
                <a:solidFill>
                  <a:srgbClr val="000000"/>
                </a:solidFill>
              </a:rPr>
              <a:t> April 2025</a:t>
            </a:r>
          </a:p>
          <a:p>
            <a:pPr algn="just" rtl="0">
              <a:buNone/>
            </a:pPr>
            <a:r>
              <a:rPr lang="en-US" sz="2000" dirty="0">
                <a:solidFill>
                  <a:srgbClr val="000000"/>
                </a:solidFill>
                <a:effectLst/>
              </a:rPr>
              <a:t>Final Review</a:t>
            </a:r>
            <a:r>
              <a:rPr lang="en-US" sz="2000" dirty="0">
                <a:solidFill>
                  <a:srgbClr val="000000"/>
                </a:solidFill>
              </a:rPr>
              <a:t>: 9</a:t>
            </a:r>
            <a:r>
              <a:rPr lang="en-US" sz="2000" baseline="30000" dirty="0">
                <a:solidFill>
                  <a:srgbClr val="000000"/>
                </a:solidFill>
              </a:rPr>
              <a:t>th</a:t>
            </a:r>
            <a:r>
              <a:rPr lang="en-US" sz="2000" dirty="0">
                <a:solidFill>
                  <a:srgbClr val="000000"/>
                </a:solidFill>
              </a:rPr>
              <a:t> April 2025</a:t>
            </a:r>
            <a:endParaRPr lang="en-US" sz="2000" dirty="0">
              <a:effectLst/>
            </a:endParaRPr>
          </a:p>
        </p:txBody>
      </p:sp>
      <p:pic>
        <p:nvPicPr>
          <p:cNvPr id="1026" name="Picture 2">
            <a:extLst>
              <a:ext uri="{FF2B5EF4-FFF2-40B4-BE49-F238E27FC236}">
                <a16:creationId xmlns:a16="http://schemas.microsoft.com/office/drawing/2014/main" id="{3EE3014A-8AC0-4F1E-494C-60B8AF571E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4461" y="3112214"/>
            <a:ext cx="6343078" cy="1577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2036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26511-9D53-4F9C-D2B3-9D09F8B13D74}"/>
              </a:ext>
            </a:extLst>
          </p:cNvPr>
          <p:cNvSpPr>
            <a:spLocks noGrp="1"/>
          </p:cNvSpPr>
          <p:nvPr>
            <p:ph type="title"/>
          </p:nvPr>
        </p:nvSpPr>
        <p:spPr/>
        <p:txBody>
          <a:bodyPr/>
          <a:lstStyle/>
          <a:p>
            <a:r>
              <a:rPr lang="en-IN" dirty="0"/>
              <a:t>How to look for ideas for strategies</a:t>
            </a:r>
          </a:p>
        </p:txBody>
      </p:sp>
      <p:sp>
        <p:nvSpPr>
          <p:cNvPr id="3" name="Content Placeholder 2">
            <a:extLst>
              <a:ext uri="{FF2B5EF4-FFF2-40B4-BE49-F238E27FC236}">
                <a16:creationId xmlns:a16="http://schemas.microsoft.com/office/drawing/2014/main" id="{FC047AF2-20DF-0201-28E4-C07E777D9546}"/>
              </a:ext>
            </a:extLst>
          </p:cNvPr>
          <p:cNvSpPr>
            <a:spLocks noGrp="1"/>
          </p:cNvSpPr>
          <p:nvPr>
            <p:ph idx="1"/>
          </p:nvPr>
        </p:nvSpPr>
        <p:spPr/>
        <p:txBody>
          <a:bodyPr>
            <a:normAutofit/>
          </a:bodyPr>
          <a:lstStyle/>
          <a:p>
            <a:pPr marL="457200" indent="-457200">
              <a:lnSpc>
                <a:spcPct val="100000"/>
              </a:lnSpc>
              <a:buFont typeface="+mj-lt"/>
              <a:buAutoNum type="arabicPeriod"/>
            </a:pPr>
            <a:r>
              <a:rPr lang="en-US" sz="2000" b="1" dirty="0"/>
              <a:t>Market Observation:</a:t>
            </a:r>
            <a:r>
              <a:rPr lang="en-US" sz="2000" dirty="0"/>
              <a:t> Analyze historical price movements, trends, and patterns in various asset classes.</a:t>
            </a:r>
          </a:p>
          <a:p>
            <a:pPr marL="457200" indent="-457200">
              <a:lnSpc>
                <a:spcPct val="100000"/>
              </a:lnSpc>
              <a:buFont typeface="+mj-lt"/>
              <a:buAutoNum type="arabicPeriod"/>
            </a:pPr>
            <a:r>
              <a:rPr lang="en-US" sz="2000" b="1" dirty="0"/>
              <a:t>Quantitative Analysis:</a:t>
            </a:r>
            <a:r>
              <a:rPr lang="en-US" sz="2000" dirty="0"/>
              <a:t> Use statistical and machine learning methods to identify inefficiencies.</a:t>
            </a:r>
          </a:p>
          <a:p>
            <a:pPr marL="457200" indent="-457200">
              <a:lnSpc>
                <a:spcPct val="100000"/>
              </a:lnSpc>
              <a:buFont typeface="+mj-lt"/>
              <a:buAutoNum type="arabicPeriod"/>
            </a:pPr>
            <a:r>
              <a:rPr lang="en-US" sz="2000" b="1" dirty="0"/>
              <a:t>Technical Indicators:</a:t>
            </a:r>
            <a:r>
              <a:rPr lang="en-US" sz="2000" dirty="0"/>
              <a:t> Experiment with moving averages, RSI, MACD, ATR, and ADX.</a:t>
            </a:r>
          </a:p>
          <a:p>
            <a:pPr marL="457200" indent="-457200">
              <a:lnSpc>
                <a:spcPct val="100000"/>
              </a:lnSpc>
              <a:buFont typeface="+mj-lt"/>
              <a:buAutoNum type="arabicPeriod"/>
            </a:pPr>
            <a:r>
              <a:rPr lang="en-US" sz="2000" b="1" dirty="0"/>
              <a:t>Market Anomalies:</a:t>
            </a:r>
            <a:r>
              <a:rPr lang="en-US" sz="2000" dirty="0"/>
              <a:t> Look for seasonal effects, momentum, and mean reversion opportunities.</a:t>
            </a:r>
          </a:p>
          <a:p>
            <a:pPr marL="457200" indent="-457200">
              <a:lnSpc>
                <a:spcPct val="100000"/>
              </a:lnSpc>
              <a:buFont typeface="+mj-lt"/>
              <a:buAutoNum type="arabicPeriod"/>
            </a:pPr>
            <a:r>
              <a:rPr lang="en-US" sz="2000" b="1" dirty="0"/>
              <a:t>Reading Papers &amp; Books:</a:t>
            </a:r>
            <a:r>
              <a:rPr lang="en-US" sz="2000" dirty="0"/>
              <a:t> Gain insights from academic research and trading books.</a:t>
            </a:r>
          </a:p>
          <a:p>
            <a:pPr marL="457200" indent="-457200">
              <a:lnSpc>
                <a:spcPct val="100000"/>
              </a:lnSpc>
              <a:buFont typeface="+mj-lt"/>
              <a:buAutoNum type="arabicPeriod"/>
            </a:pPr>
            <a:r>
              <a:rPr lang="en-US" sz="2000" b="1" dirty="0"/>
              <a:t>Community &amp; Forums:</a:t>
            </a:r>
            <a:r>
              <a:rPr lang="en-US" sz="2000" dirty="0"/>
              <a:t> Engage in trading communities (e.g., QuantConnect, </a:t>
            </a:r>
            <a:r>
              <a:rPr lang="en-US" sz="2000" dirty="0" err="1"/>
              <a:t>TradingView</a:t>
            </a:r>
            <a:r>
              <a:rPr lang="en-US" sz="2000" dirty="0"/>
              <a:t>).</a:t>
            </a:r>
          </a:p>
          <a:p>
            <a:pPr marL="457200" indent="-457200">
              <a:lnSpc>
                <a:spcPct val="100000"/>
              </a:lnSpc>
              <a:buFont typeface="+mj-lt"/>
              <a:buAutoNum type="arabicPeriod"/>
            </a:pPr>
            <a:endParaRPr lang="en-IN" sz="2000" dirty="0"/>
          </a:p>
        </p:txBody>
      </p:sp>
    </p:spTree>
    <p:extLst>
      <p:ext uri="{BB962C8B-B14F-4D97-AF65-F5344CB8AC3E}">
        <p14:creationId xmlns:p14="http://schemas.microsoft.com/office/powerpoint/2010/main" val="3287071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39C4-77B9-21B1-4DA4-2A1F24BF5F87}"/>
              </a:ext>
            </a:extLst>
          </p:cNvPr>
          <p:cNvSpPr>
            <a:spLocks noGrp="1"/>
          </p:cNvSpPr>
          <p:nvPr>
            <p:ph type="title"/>
          </p:nvPr>
        </p:nvSpPr>
        <p:spPr/>
        <p:txBody>
          <a:bodyPr/>
          <a:lstStyle/>
          <a:p>
            <a:r>
              <a:rPr lang="en-IN" dirty="0"/>
              <a:t> </a:t>
            </a:r>
          </a:p>
        </p:txBody>
      </p:sp>
      <p:sp>
        <p:nvSpPr>
          <p:cNvPr id="7" name="Flowchart: Display 6">
            <a:extLst>
              <a:ext uri="{FF2B5EF4-FFF2-40B4-BE49-F238E27FC236}">
                <a16:creationId xmlns:a16="http://schemas.microsoft.com/office/drawing/2014/main" id="{294616FF-3F38-7F06-E9AE-53128C325F4A}"/>
              </a:ext>
            </a:extLst>
          </p:cNvPr>
          <p:cNvSpPr/>
          <p:nvPr/>
        </p:nvSpPr>
        <p:spPr>
          <a:xfrm>
            <a:off x="294964" y="2267665"/>
            <a:ext cx="2408903" cy="1938746"/>
          </a:xfrm>
          <a:prstGeom prst="flowChartDisp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Combination of Indicators</a:t>
            </a:r>
            <a:endParaRPr lang="en-IN" dirty="0"/>
          </a:p>
        </p:txBody>
      </p:sp>
      <p:sp>
        <p:nvSpPr>
          <p:cNvPr id="8" name="Flowchart: Display 7">
            <a:extLst>
              <a:ext uri="{FF2B5EF4-FFF2-40B4-BE49-F238E27FC236}">
                <a16:creationId xmlns:a16="http://schemas.microsoft.com/office/drawing/2014/main" id="{4C948255-AECD-8EB9-271B-839A545CFE28}"/>
              </a:ext>
            </a:extLst>
          </p:cNvPr>
          <p:cNvSpPr/>
          <p:nvPr/>
        </p:nvSpPr>
        <p:spPr>
          <a:xfrm>
            <a:off x="3347881" y="2240397"/>
            <a:ext cx="2408903" cy="1887127"/>
          </a:xfrm>
          <a:prstGeom prst="flowChartDisp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Market Neutral Strategies</a:t>
            </a:r>
            <a:endParaRPr lang="en-IN" dirty="0"/>
          </a:p>
        </p:txBody>
      </p:sp>
      <p:sp>
        <p:nvSpPr>
          <p:cNvPr id="9" name="Flowchart: Display 8">
            <a:extLst>
              <a:ext uri="{FF2B5EF4-FFF2-40B4-BE49-F238E27FC236}">
                <a16:creationId xmlns:a16="http://schemas.microsoft.com/office/drawing/2014/main" id="{75A6375A-6D95-BD5F-9716-D6A457B86A9D}"/>
              </a:ext>
            </a:extLst>
          </p:cNvPr>
          <p:cNvSpPr/>
          <p:nvPr/>
        </p:nvSpPr>
        <p:spPr>
          <a:xfrm>
            <a:off x="6400798" y="2205880"/>
            <a:ext cx="2320415" cy="1887127"/>
          </a:xfrm>
          <a:prstGeom prst="flowChartDisp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Custom Indicators and Leveraged Approach</a:t>
            </a:r>
            <a:endParaRPr lang="en-IN" dirty="0"/>
          </a:p>
        </p:txBody>
      </p:sp>
      <p:sp>
        <p:nvSpPr>
          <p:cNvPr id="10" name="Flowchart: Display 9">
            <a:extLst>
              <a:ext uri="{FF2B5EF4-FFF2-40B4-BE49-F238E27FC236}">
                <a16:creationId xmlns:a16="http://schemas.microsoft.com/office/drawing/2014/main" id="{438970B0-DACF-BBD2-F93F-7562B99B8D6B}"/>
              </a:ext>
            </a:extLst>
          </p:cNvPr>
          <p:cNvSpPr/>
          <p:nvPr/>
        </p:nvSpPr>
        <p:spPr>
          <a:xfrm>
            <a:off x="9365227" y="2267665"/>
            <a:ext cx="2320415" cy="1763559"/>
          </a:xfrm>
          <a:prstGeom prst="flowChartDispla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 Frequency Models</a:t>
            </a:r>
            <a:endParaRPr lang="en-IN" dirty="0"/>
          </a:p>
        </p:txBody>
      </p:sp>
      <p:sp>
        <p:nvSpPr>
          <p:cNvPr id="3" name="Title 1">
            <a:extLst>
              <a:ext uri="{FF2B5EF4-FFF2-40B4-BE49-F238E27FC236}">
                <a16:creationId xmlns:a16="http://schemas.microsoft.com/office/drawing/2014/main" id="{625F0CF1-E063-BA96-F3C0-35E71C995B30}"/>
              </a:ext>
            </a:extLst>
          </p:cNvPr>
          <p:cNvSpPr txBox="1">
            <a:spLocks/>
          </p:cNvSpPr>
          <p:nvPr/>
        </p:nvSpPr>
        <p:spPr>
          <a:xfrm>
            <a:off x="498984" y="36512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dirty="0"/>
              <a:t>Evolution of  My Strategies</a:t>
            </a:r>
          </a:p>
        </p:txBody>
      </p:sp>
    </p:spTree>
    <p:extLst>
      <p:ext uri="{BB962C8B-B14F-4D97-AF65-F5344CB8AC3E}">
        <p14:creationId xmlns:p14="http://schemas.microsoft.com/office/powerpoint/2010/main" val="37134757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4DDF-9F88-9422-2DB7-E3E6A13CDFE5}"/>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E511A5B1-89AE-DB82-4AAD-89EC43447ACC}"/>
              </a:ext>
            </a:extLst>
          </p:cNvPr>
          <p:cNvSpPr>
            <a:spLocks noGrp="1"/>
          </p:cNvSpPr>
          <p:nvPr>
            <p:ph idx="1"/>
          </p:nvPr>
        </p:nvSpPr>
        <p:spPr>
          <a:xfrm>
            <a:off x="838200" y="1805529"/>
            <a:ext cx="10515600" cy="4351338"/>
          </a:xfrm>
        </p:spPr>
        <p:txBody>
          <a:bodyPr/>
          <a:lstStyle/>
          <a:p>
            <a:pPr marL="0" indent="0">
              <a:buNone/>
            </a:pPr>
            <a:r>
              <a:rPr lang="en-IN" dirty="0"/>
              <a:t> </a:t>
            </a:r>
          </a:p>
        </p:txBody>
      </p:sp>
      <p:pic>
        <p:nvPicPr>
          <p:cNvPr id="4098" name="Picture 2" descr="Don't know if memes are allowed here but here it is : r/algotrading">
            <a:extLst>
              <a:ext uri="{FF2B5EF4-FFF2-40B4-BE49-F238E27FC236}">
                <a16:creationId xmlns:a16="http://schemas.microsoft.com/office/drawing/2014/main" id="{3428A92F-EB24-2F0F-1F19-91DC1BE19E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7582" y="701133"/>
            <a:ext cx="7406831" cy="5288940"/>
          </a:xfrm>
          <a:prstGeom prst="rect">
            <a:avLst/>
          </a:prstGeom>
          <a:noFill/>
          <a:ln>
            <a:solidFill>
              <a:schemeClr val="tx1">
                <a:lumMod val="95000"/>
                <a:lumOff val="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7718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B4C39-1CC0-B88F-9565-A7446C831082}"/>
              </a:ext>
            </a:extLst>
          </p:cNvPr>
          <p:cNvSpPr>
            <a:spLocks noGrp="1"/>
          </p:cNvSpPr>
          <p:nvPr>
            <p:ph type="title"/>
          </p:nvPr>
        </p:nvSpPr>
        <p:spPr/>
        <p:txBody>
          <a:bodyPr/>
          <a:lstStyle/>
          <a:p>
            <a:r>
              <a:rPr lang="en-IN" dirty="0"/>
              <a:t>Further Resources</a:t>
            </a:r>
          </a:p>
        </p:txBody>
      </p:sp>
      <p:sp>
        <p:nvSpPr>
          <p:cNvPr id="3" name="Content Placeholder 2">
            <a:extLst>
              <a:ext uri="{FF2B5EF4-FFF2-40B4-BE49-F238E27FC236}">
                <a16:creationId xmlns:a16="http://schemas.microsoft.com/office/drawing/2014/main" id="{3F736C72-E873-DB16-5BD0-BF913509C6D1}"/>
              </a:ext>
            </a:extLst>
          </p:cNvPr>
          <p:cNvSpPr>
            <a:spLocks noGrp="1"/>
          </p:cNvSpPr>
          <p:nvPr>
            <p:ph idx="1"/>
          </p:nvPr>
        </p:nvSpPr>
        <p:spPr/>
        <p:txBody>
          <a:bodyPr/>
          <a:lstStyle/>
          <a:p>
            <a:pPr marL="514350" indent="-514350">
              <a:buAutoNum type="arabicPeriod"/>
            </a:pPr>
            <a:r>
              <a:rPr lang="en-IN" dirty="0">
                <a:hlinkClick r:id="rId2"/>
              </a:rPr>
              <a:t>Rayner Teo – YouTube</a:t>
            </a:r>
            <a:endParaRPr lang="en-IN" dirty="0"/>
          </a:p>
          <a:p>
            <a:pPr marL="514350" indent="-514350">
              <a:buAutoNum type="arabicPeriod"/>
            </a:pPr>
            <a:r>
              <a:rPr lang="en-IN" dirty="0">
                <a:hlinkClick r:id="rId3"/>
              </a:rPr>
              <a:t>Blog - QuantifiedStrategies.com</a:t>
            </a:r>
            <a:endParaRPr lang="en-IN" dirty="0"/>
          </a:p>
          <a:p>
            <a:pPr marL="514350" indent="-514350">
              <a:buAutoNum type="arabicPeriod"/>
            </a:pPr>
            <a:r>
              <a:rPr lang="en-IN" dirty="0">
                <a:hlinkClick r:id="rId4"/>
              </a:rPr>
              <a:t>TraderLion – YouTube</a:t>
            </a:r>
            <a:r>
              <a:rPr lang="en-IN" dirty="0"/>
              <a:t> (Advanced)</a:t>
            </a:r>
          </a:p>
          <a:p>
            <a:pPr marL="514350" indent="-514350">
              <a:buAutoNum type="arabicPeriod"/>
            </a:pPr>
            <a:r>
              <a:rPr lang="en-US" dirty="0" err="1">
                <a:hlinkClick r:id="rId5"/>
              </a:rPr>
              <a:t>A.o.T</a:t>
            </a:r>
            <a:r>
              <a:rPr lang="en-US" dirty="0">
                <a:hlinkClick r:id="rId5"/>
              </a:rPr>
              <a:t> Blog | The Art Of Trading</a:t>
            </a:r>
            <a:endParaRPr lang="en-US" dirty="0"/>
          </a:p>
          <a:p>
            <a:pPr marL="514350" indent="-514350">
              <a:buAutoNum type="arabicPeriod"/>
            </a:pPr>
            <a:r>
              <a:rPr lang="en-US" dirty="0">
                <a:hlinkClick r:id="rId6"/>
              </a:rPr>
              <a:t>Trading Ideas and Technical Analysis From Top Traders</a:t>
            </a:r>
            <a:endParaRPr lang="en-US" dirty="0"/>
          </a:p>
          <a:p>
            <a:pPr marL="514350" indent="-514350">
              <a:buAutoNum type="arabicPeriod"/>
            </a:pPr>
            <a:r>
              <a:rPr lang="en-IN" dirty="0" err="1">
                <a:hlinkClick r:id="rId7"/>
              </a:rPr>
              <a:t>neurotrader</a:t>
            </a:r>
            <a:r>
              <a:rPr lang="en-IN" dirty="0">
                <a:hlinkClick r:id="rId7"/>
              </a:rPr>
              <a:t> – YouTube</a:t>
            </a:r>
            <a:r>
              <a:rPr lang="en-IN" dirty="0"/>
              <a:t> (Advanced ++)</a:t>
            </a:r>
            <a:endParaRPr lang="en-US" dirty="0"/>
          </a:p>
          <a:p>
            <a:pPr marL="0" indent="0">
              <a:buNone/>
            </a:pPr>
            <a:endParaRPr lang="en-IN" dirty="0"/>
          </a:p>
        </p:txBody>
      </p:sp>
    </p:spTree>
    <p:extLst>
      <p:ext uri="{BB962C8B-B14F-4D97-AF65-F5344CB8AC3E}">
        <p14:creationId xmlns:p14="http://schemas.microsoft.com/office/powerpoint/2010/main" val="41984983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3F024-77A5-A837-6EB9-FD3BB0CCEA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77657-EBEF-8CAE-85CB-FF86253D4E6E}"/>
              </a:ext>
            </a:extLst>
          </p:cNvPr>
          <p:cNvSpPr>
            <a:spLocks noGrp="1"/>
          </p:cNvSpPr>
          <p:nvPr>
            <p:ph type="title"/>
          </p:nvPr>
        </p:nvSpPr>
        <p:spPr/>
        <p:txBody>
          <a:bodyPr/>
          <a:lstStyle/>
          <a:p>
            <a:r>
              <a:rPr lang="en-IN" dirty="0"/>
              <a:t>Further Resources</a:t>
            </a:r>
          </a:p>
        </p:txBody>
      </p:sp>
      <p:sp>
        <p:nvSpPr>
          <p:cNvPr id="3" name="Content Placeholder 2">
            <a:extLst>
              <a:ext uri="{FF2B5EF4-FFF2-40B4-BE49-F238E27FC236}">
                <a16:creationId xmlns:a16="http://schemas.microsoft.com/office/drawing/2014/main" id="{B9234AFC-AA63-3B02-C270-C5983CDC8191}"/>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80F1EF9A-D349-1DEB-5ABE-C9EE656340A0}"/>
              </a:ext>
            </a:extLst>
          </p:cNvPr>
          <p:cNvPicPr>
            <a:picLocks noChangeAspect="1"/>
          </p:cNvPicPr>
          <p:nvPr/>
        </p:nvPicPr>
        <p:blipFill>
          <a:blip r:embed="rId2"/>
          <a:stretch>
            <a:fillRect/>
          </a:stretch>
        </p:blipFill>
        <p:spPr>
          <a:xfrm>
            <a:off x="7196327" y="1574504"/>
            <a:ext cx="3320617" cy="4351338"/>
          </a:xfrm>
          <a:prstGeom prst="rect">
            <a:avLst/>
          </a:prstGeom>
        </p:spPr>
      </p:pic>
      <p:pic>
        <p:nvPicPr>
          <p:cNvPr id="7" name="Picture 6">
            <a:extLst>
              <a:ext uri="{FF2B5EF4-FFF2-40B4-BE49-F238E27FC236}">
                <a16:creationId xmlns:a16="http://schemas.microsoft.com/office/drawing/2014/main" id="{C83C8F5B-A5CE-FFD9-A32E-4C00EF3B168E}"/>
              </a:ext>
            </a:extLst>
          </p:cNvPr>
          <p:cNvPicPr>
            <a:picLocks noChangeAspect="1"/>
          </p:cNvPicPr>
          <p:nvPr/>
        </p:nvPicPr>
        <p:blipFill>
          <a:blip r:embed="rId3"/>
          <a:stretch>
            <a:fillRect/>
          </a:stretch>
        </p:blipFill>
        <p:spPr>
          <a:xfrm>
            <a:off x="2022529" y="1574504"/>
            <a:ext cx="3399863" cy="4351338"/>
          </a:xfrm>
          <a:prstGeom prst="rect">
            <a:avLst/>
          </a:prstGeom>
        </p:spPr>
      </p:pic>
    </p:spTree>
    <p:extLst>
      <p:ext uri="{BB962C8B-B14F-4D97-AF65-F5344CB8AC3E}">
        <p14:creationId xmlns:p14="http://schemas.microsoft.com/office/powerpoint/2010/main" val="372627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9C8F7-9A01-8DA9-7FE2-B6C05B5B0A60}"/>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BFF155EF-3296-491B-0B34-FAE65233C74C}"/>
              </a:ext>
            </a:extLst>
          </p:cNvPr>
          <p:cNvSpPr>
            <a:spLocks noGrp="1"/>
          </p:cNvSpPr>
          <p:nvPr>
            <p:ph idx="1"/>
          </p:nvPr>
        </p:nvSpPr>
        <p:spPr/>
        <p:txBody>
          <a:bodyPr/>
          <a:lstStyle/>
          <a:p>
            <a:pPr marL="0" indent="0">
              <a:buNone/>
            </a:pPr>
            <a:r>
              <a:rPr lang="en-IN" dirty="0"/>
              <a:t> </a:t>
            </a:r>
          </a:p>
        </p:txBody>
      </p:sp>
      <p:pic>
        <p:nvPicPr>
          <p:cNvPr id="5" name="Picture 4">
            <a:extLst>
              <a:ext uri="{FF2B5EF4-FFF2-40B4-BE49-F238E27FC236}">
                <a16:creationId xmlns:a16="http://schemas.microsoft.com/office/drawing/2014/main" id="{2A6B685A-B588-8FF1-BDE2-B5F9F386ADDC}"/>
              </a:ext>
            </a:extLst>
          </p:cNvPr>
          <p:cNvPicPr>
            <a:picLocks noChangeAspect="1"/>
          </p:cNvPicPr>
          <p:nvPr/>
        </p:nvPicPr>
        <p:blipFill>
          <a:blip r:embed="rId2"/>
          <a:stretch>
            <a:fillRect/>
          </a:stretch>
        </p:blipFill>
        <p:spPr>
          <a:xfrm>
            <a:off x="838200" y="150814"/>
            <a:ext cx="10230348" cy="6556371"/>
          </a:xfrm>
          <a:prstGeom prst="rect">
            <a:avLst/>
          </a:prstGeom>
        </p:spPr>
      </p:pic>
    </p:spTree>
    <p:extLst>
      <p:ext uri="{BB962C8B-B14F-4D97-AF65-F5344CB8AC3E}">
        <p14:creationId xmlns:p14="http://schemas.microsoft.com/office/powerpoint/2010/main" val="3668411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952D8-8CDA-F7E6-A518-9DE89CF032F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CB234071-130F-7D9A-14DC-D6879C1C84F7}"/>
              </a:ext>
            </a:extLst>
          </p:cNvPr>
          <p:cNvSpPr>
            <a:spLocks noGrp="1"/>
          </p:cNvSpPr>
          <p:nvPr>
            <p:ph idx="1"/>
          </p:nvPr>
        </p:nvSpPr>
        <p:spPr>
          <a:xfrm>
            <a:off x="1217784" y="1825625"/>
            <a:ext cx="10136015" cy="4351338"/>
          </a:xfrm>
        </p:spPr>
        <p:txBody>
          <a:bodyPr/>
          <a:lstStyle/>
          <a:p>
            <a:pPr marL="0" indent="0">
              <a:buNone/>
            </a:pPr>
            <a:r>
              <a:rPr lang="en-IN" dirty="0"/>
              <a:t>  </a:t>
            </a:r>
          </a:p>
        </p:txBody>
      </p:sp>
      <p:pic>
        <p:nvPicPr>
          <p:cNvPr id="8" name="Picture 7">
            <a:extLst>
              <a:ext uri="{FF2B5EF4-FFF2-40B4-BE49-F238E27FC236}">
                <a16:creationId xmlns:a16="http://schemas.microsoft.com/office/drawing/2014/main" id="{31C51DC0-18CF-E1EB-5F2A-82D1803C9AA8}"/>
              </a:ext>
            </a:extLst>
          </p:cNvPr>
          <p:cNvPicPr>
            <a:picLocks noChangeAspect="1"/>
          </p:cNvPicPr>
          <p:nvPr/>
        </p:nvPicPr>
        <p:blipFill>
          <a:blip r:embed="rId2"/>
          <a:stretch>
            <a:fillRect/>
          </a:stretch>
        </p:blipFill>
        <p:spPr>
          <a:xfrm>
            <a:off x="1818399" y="616420"/>
            <a:ext cx="8555201" cy="5876455"/>
          </a:xfrm>
          <a:prstGeom prst="rect">
            <a:avLst/>
          </a:prstGeom>
        </p:spPr>
      </p:pic>
    </p:spTree>
    <p:extLst>
      <p:ext uri="{BB962C8B-B14F-4D97-AF65-F5344CB8AC3E}">
        <p14:creationId xmlns:p14="http://schemas.microsoft.com/office/powerpoint/2010/main" val="3122085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6FC2F-D9A6-A3D2-00C6-258D05F5402B}"/>
              </a:ext>
            </a:extLst>
          </p:cNvPr>
          <p:cNvSpPr>
            <a:spLocks noGrp="1"/>
          </p:cNvSpPr>
          <p:nvPr>
            <p:ph type="title"/>
          </p:nvPr>
        </p:nvSpPr>
        <p:spPr/>
        <p:txBody>
          <a:bodyPr/>
          <a:lstStyle/>
          <a:p>
            <a:r>
              <a:rPr lang="en-IN" dirty="0"/>
              <a:t>What makes a good strategy?</a:t>
            </a:r>
          </a:p>
        </p:txBody>
      </p:sp>
      <p:sp>
        <p:nvSpPr>
          <p:cNvPr id="3" name="Content Placeholder 2">
            <a:extLst>
              <a:ext uri="{FF2B5EF4-FFF2-40B4-BE49-F238E27FC236}">
                <a16:creationId xmlns:a16="http://schemas.microsoft.com/office/drawing/2014/main" id="{B595AF41-87D9-F177-3746-90B32D81D0DC}"/>
              </a:ext>
            </a:extLst>
          </p:cNvPr>
          <p:cNvSpPr>
            <a:spLocks noGrp="1"/>
          </p:cNvSpPr>
          <p:nvPr>
            <p:ph idx="1"/>
          </p:nvPr>
        </p:nvSpPr>
        <p:spPr/>
        <p:txBody>
          <a:bodyPr>
            <a:normAutofit/>
          </a:bodyPr>
          <a:lstStyle/>
          <a:p>
            <a:pPr>
              <a:buNone/>
            </a:pPr>
            <a:r>
              <a:rPr lang="en-US" sz="2000" b="1" dirty="0"/>
              <a:t>A High-Quality Trading Strategy Should:</a:t>
            </a:r>
          </a:p>
          <a:p>
            <a:pPr marL="514350" indent="-514350">
              <a:buFont typeface="+mj-lt"/>
              <a:buAutoNum type="arabicPeriod"/>
            </a:pPr>
            <a:r>
              <a:rPr lang="en-US" sz="2000" dirty="0"/>
              <a:t>Have a simple idea and expression.</a:t>
            </a:r>
          </a:p>
          <a:p>
            <a:pPr marL="514350" indent="-514350">
              <a:buFont typeface="+mj-lt"/>
              <a:buAutoNum type="arabicPeriod"/>
            </a:pPr>
            <a:r>
              <a:rPr lang="en-US" sz="2000" dirty="0"/>
              <a:t>Be expressed in an elegant and efficient manner.</a:t>
            </a:r>
          </a:p>
          <a:p>
            <a:pPr marL="514350" indent="-514350">
              <a:buFont typeface="+mj-lt"/>
              <a:buAutoNum type="arabicPeriod"/>
            </a:pPr>
            <a:r>
              <a:rPr lang="en-US" sz="2000" dirty="0"/>
              <a:t>Show a good in-sample Sharpe ratio (metrics).</a:t>
            </a:r>
          </a:p>
          <a:p>
            <a:pPr marL="514350" indent="-514350">
              <a:buFont typeface="+mj-lt"/>
              <a:buAutoNum type="arabicPeriod"/>
            </a:pPr>
            <a:r>
              <a:rPr lang="en-US" sz="2000" dirty="0"/>
              <a:t>Not be sensitive to small changes in data and parameters.</a:t>
            </a:r>
          </a:p>
          <a:p>
            <a:pPr marL="514350" indent="-514350">
              <a:buFont typeface="+mj-lt"/>
              <a:buAutoNum type="arabicPeriod"/>
            </a:pPr>
            <a:r>
              <a:rPr lang="en-US" sz="2000" dirty="0"/>
              <a:t>Have profits that hit a recent new high.</a:t>
            </a:r>
          </a:p>
          <a:p>
            <a:endParaRPr lang="en-IN" sz="2000" dirty="0"/>
          </a:p>
        </p:txBody>
      </p:sp>
    </p:spTree>
    <p:extLst>
      <p:ext uri="{BB962C8B-B14F-4D97-AF65-F5344CB8AC3E}">
        <p14:creationId xmlns:p14="http://schemas.microsoft.com/office/powerpoint/2010/main" val="3968368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2C815-E65F-2048-B5D3-98615BCDC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2E90C-A48D-E8F7-2E47-BCC0D915F996}"/>
              </a:ext>
            </a:extLst>
          </p:cNvPr>
          <p:cNvSpPr>
            <a:spLocks noGrp="1"/>
          </p:cNvSpPr>
          <p:nvPr>
            <p:ph type="title"/>
          </p:nvPr>
        </p:nvSpPr>
        <p:spPr/>
        <p:txBody>
          <a:bodyPr/>
          <a:lstStyle/>
          <a:p>
            <a:r>
              <a:rPr lang="en-IN" dirty="0"/>
              <a:t>Alpha Design: Collecting Information</a:t>
            </a:r>
          </a:p>
        </p:txBody>
      </p:sp>
      <p:sp>
        <p:nvSpPr>
          <p:cNvPr id="3" name="Content Placeholder 2">
            <a:extLst>
              <a:ext uri="{FF2B5EF4-FFF2-40B4-BE49-F238E27FC236}">
                <a16:creationId xmlns:a16="http://schemas.microsoft.com/office/drawing/2014/main" id="{84A2BECF-E6FF-9306-8AC8-5F1B54E11C19}"/>
              </a:ext>
            </a:extLst>
          </p:cNvPr>
          <p:cNvSpPr>
            <a:spLocks noGrp="1"/>
          </p:cNvSpPr>
          <p:nvPr>
            <p:ph idx="1"/>
          </p:nvPr>
        </p:nvSpPr>
        <p:spPr>
          <a:xfrm>
            <a:off x="838200" y="1825624"/>
            <a:ext cx="10515600" cy="4428871"/>
          </a:xfrm>
        </p:spPr>
        <p:txBody>
          <a:bodyPr>
            <a:normAutofit/>
          </a:bodyPr>
          <a:lstStyle/>
          <a:p>
            <a:pPr marL="0" indent="0">
              <a:buNone/>
            </a:pPr>
            <a:r>
              <a:rPr lang="en-US" sz="2000" dirty="0"/>
              <a:t>When building trading strategies, back testing models, or financial analysis tools, you can collect data from various sources like </a:t>
            </a:r>
            <a:r>
              <a:rPr lang="en-US" sz="2000" b="1" dirty="0"/>
              <a:t>APIs, stock exchanges, brokers, and financial websites</a:t>
            </a:r>
            <a:r>
              <a:rPr lang="en-US" sz="2000" dirty="0"/>
              <a:t>. yfinance is a good source for data for beginners.</a:t>
            </a:r>
          </a:p>
          <a:p>
            <a:pPr marL="0" indent="0">
              <a:buNone/>
            </a:pPr>
            <a:endParaRPr lang="en-US" sz="2000" dirty="0"/>
          </a:p>
          <a:p>
            <a:pPr>
              <a:buNone/>
            </a:pPr>
            <a:r>
              <a:rPr lang="en-US" sz="2000" b="1" dirty="0"/>
              <a:t>Price Data</a:t>
            </a:r>
          </a:p>
          <a:p>
            <a:pPr>
              <a:lnSpc>
                <a:spcPct val="65000"/>
              </a:lnSpc>
            </a:pPr>
            <a:r>
              <a:rPr lang="en-US" sz="2000" b="1" dirty="0"/>
              <a:t>Open Price</a:t>
            </a:r>
            <a:r>
              <a:rPr lang="en-US" sz="2000" dirty="0"/>
              <a:t> – The price at which an asset starts trading in a session.</a:t>
            </a:r>
          </a:p>
          <a:p>
            <a:pPr>
              <a:lnSpc>
                <a:spcPct val="65000"/>
              </a:lnSpc>
            </a:pPr>
            <a:r>
              <a:rPr lang="en-US" sz="2000" b="1" dirty="0"/>
              <a:t>High Price</a:t>
            </a:r>
            <a:r>
              <a:rPr lang="en-US" sz="2000" dirty="0"/>
              <a:t> – The highest price reached in a session.</a:t>
            </a:r>
          </a:p>
          <a:p>
            <a:pPr>
              <a:lnSpc>
                <a:spcPct val="65000"/>
              </a:lnSpc>
            </a:pPr>
            <a:r>
              <a:rPr lang="en-US" sz="2000" b="1" dirty="0"/>
              <a:t>Low Price</a:t>
            </a:r>
            <a:r>
              <a:rPr lang="en-US" sz="2000" dirty="0"/>
              <a:t> – The lowest price reached in a session.</a:t>
            </a:r>
          </a:p>
          <a:p>
            <a:pPr>
              <a:lnSpc>
                <a:spcPct val="65000"/>
              </a:lnSpc>
            </a:pPr>
            <a:r>
              <a:rPr lang="en-US" sz="2000" b="1" dirty="0"/>
              <a:t>Close Price</a:t>
            </a:r>
            <a:r>
              <a:rPr lang="en-US" sz="2000" dirty="0"/>
              <a:t> – The price at which an asset closes in a session.</a:t>
            </a:r>
          </a:p>
          <a:p>
            <a:pPr>
              <a:lnSpc>
                <a:spcPct val="65000"/>
              </a:lnSpc>
            </a:pPr>
            <a:r>
              <a:rPr lang="en-US" sz="2000" b="1" dirty="0"/>
              <a:t>Volume</a:t>
            </a:r>
            <a:r>
              <a:rPr lang="en-US" sz="2000" dirty="0"/>
              <a:t> – The number of shares or contracts traded</a:t>
            </a:r>
          </a:p>
          <a:p>
            <a:pPr marL="0" indent="0">
              <a:buNone/>
            </a:pPr>
            <a:endParaRPr lang="en-IN" sz="2000" dirty="0"/>
          </a:p>
          <a:p>
            <a:pPr marL="0" indent="0">
              <a:buNone/>
            </a:pPr>
            <a:r>
              <a:rPr lang="en-IN" sz="2000" dirty="0"/>
              <a:t>The other forms of data available is Fundamental Data, Sentimental Data, Macro &amp; Economic Data, Derivatives Data, L2 Data (Market Depth).</a:t>
            </a:r>
          </a:p>
        </p:txBody>
      </p:sp>
    </p:spTree>
    <p:extLst>
      <p:ext uri="{BB962C8B-B14F-4D97-AF65-F5344CB8AC3E}">
        <p14:creationId xmlns:p14="http://schemas.microsoft.com/office/powerpoint/2010/main" val="1485762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BDC910-0827-A9B0-FB42-DCEDCC6CCA15}"/>
              </a:ext>
            </a:extLst>
          </p:cNvPr>
          <p:cNvPicPr>
            <a:picLocks noChangeAspect="1"/>
          </p:cNvPicPr>
          <p:nvPr/>
        </p:nvPicPr>
        <p:blipFill>
          <a:blip r:embed="rId3"/>
          <a:stretch>
            <a:fillRect/>
          </a:stretch>
        </p:blipFill>
        <p:spPr>
          <a:xfrm>
            <a:off x="165542" y="317106"/>
            <a:ext cx="2545665" cy="5871280"/>
          </a:xfrm>
          <a:prstGeom prst="rect">
            <a:avLst/>
          </a:prstGeom>
        </p:spPr>
      </p:pic>
      <p:cxnSp>
        <p:nvCxnSpPr>
          <p:cNvPr id="3" name="Straight Arrow Connector 2">
            <a:extLst>
              <a:ext uri="{FF2B5EF4-FFF2-40B4-BE49-F238E27FC236}">
                <a16:creationId xmlns:a16="http://schemas.microsoft.com/office/drawing/2014/main" id="{B06AF238-02B7-E4FF-BFBB-A13756AF6D40}"/>
              </a:ext>
            </a:extLst>
          </p:cNvPr>
          <p:cNvCxnSpPr>
            <a:cxnSpLocks/>
          </p:cNvCxnSpPr>
          <p:nvPr/>
        </p:nvCxnSpPr>
        <p:spPr>
          <a:xfrm>
            <a:off x="2790065" y="3470132"/>
            <a:ext cx="6137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839E06A8-31EA-D967-55E6-47478BD75DCE}"/>
              </a:ext>
            </a:extLst>
          </p:cNvPr>
          <p:cNvPicPr>
            <a:picLocks noChangeAspect="1"/>
          </p:cNvPicPr>
          <p:nvPr/>
        </p:nvPicPr>
        <p:blipFill>
          <a:blip r:embed="rId4"/>
          <a:srcRect l="5573" t="3063"/>
          <a:stretch/>
        </p:blipFill>
        <p:spPr>
          <a:xfrm>
            <a:off x="3446531" y="317106"/>
            <a:ext cx="3759331" cy="5870463"/>
          </a:xfrm>
          <a:prstGeom prst="rect">
            <a:avLst/>
          </a:prstGeom>
        </p:spPr>
      </p:pic>
      <p:pic>
        <p:nvPicPr>
          <p:cNvPr id="16" name="Picture 15">
            <a:extLst>
              <a:ext uri="{FF2B5EF4-FFF2-40B4-BE49-F238E27FC236}">
                <a16:creationId xmlns:a16="http://schemas.microsoft.com/office/drawing/2014/main" id="{9B688FFE-0627-C19C-B57A-35E480014209}"/>
              </a:ext>
            </a:extLst>
          </p:cNvPr>
          <p:cNvPicPr>
            <a:picLocks noChangeAspect="1"/>
          </p:cNvPicPr>
          <p:nvPr/>
        </p:nvPicPr>
        <p:blipFill>
          <a:blip r:embed="rId5"/>
          <a:srcRect l="5875" t="12452" r="-366" b="579"/>
          <a:stretch/>
        </p:blipFill>
        <p:spPr>
          <a:xfrm>
            <a:off x="8079664" y="2551435"/>
            <a:ext cx="3946794" cy="1532705"/>
          </a:xfrm>
          <a:prstGeom prst="rect">
            <a:avLst/>
          </a:prstGeom>
        </p:spPr>
      </p:pic>
      <p:sp>
        <p:nvSpPr>
          <p:cNvPr id="19" name="TextBox 18">
            <a:extLst>
              <a:ext uri="{FF2B5EF4-FFF2-40B4-BE49-F238E27FC236}">
                <a16:creationId xmlns:a16="http://schemas.microsoft.com/office/drawing/2014/main" id="{0ADDB0EE-52EA-CCEA-6B11-6E1F13A05372}"/>
              </a:ext>
            </a:extLst>
          </p:cNvPr>
          <p:cNvSpPr txBox="1"/>
          <p:nvPr/>
        </p:nvSpPr>
        <p:spPr>
          <a:xfrm>
            <a:off x="165542" y="6318504"/>
            <a:ext cx="2545665" cy="369332"/>
          </a:xfrm>
          <a:prstGeom prst="rect">
            <a:avLst/>
          </a:prstGeom>
          <a:noFill/>
        </p:spPr>
        <p:txBody>
          <a:bodyPr wrap="square" rtlCol="0">
            <a:spAutoFit/>
          </a:bodyPr>
          <a:lstStyle/>
          <a:p>
            <a:pPr algn="ctr"/>
            <a:r>
              <a:rPr lang="en-IN" dirty="0"/>
              <a:t>Tick data</a:t>
            </a:r>
          </a:p>
        </p:txBody>
      </p:sp>
      <p:sp>
        <p:nvSpPr>
          <p:cNvPr id="20" name="TextBox 19">
            <a:extLst>
              <a:ext uri="{FF2B5EF4-FFF2-40B4-BE49-F238E27FC236}">
                <a16:creationId xmlns:a16="http://schemas.microsoft.com/office/drawing/2014/main" id="{70F60135-553A-787A-366D-38DC00B4976C}"/>
              </a:ext>
            </a:extLst>
          </p:cNvPr>
          <p:cNvSpPr txBox="1"/>
          <p:nvPr/>
        </p:nvSpPr>
        <p:spPr>
          <a:xfrm>
            <a:off x="3446531" y="6286238"/>
            <a:ext cx="3759331" cy="369332"/>
          </a:xfrm>
          <a:prstGeom prst="rect">
            <a:avLst/>
          </a:prstGeom>
          <a:noFill/>
        </p:spPr>
        <p:txBody>
          <a:bodyPr wrap="square" rtlCol="0">
            <a:spAutoFit/>
          </a:bodyPr>
          <a:lstStyle/>
          <a:p>
            <a:pPr algn="ctr"/>
            <a:r>
              <a:rPr lang="en-IN" dirty="0"/>
              <a:t>5 min OHLCV</a:t>
            </a:r>
          </a:p>
        </p:txBody>
      </p:sp>
      <p:sp>
        <p:nvSpPr>
          <p:cNvPr id="21" name="TextBox 20">
            <a:extLst>
              <a:ext uri="{FF2B5EF4-FFF2-40B4-BE49-F238E27FC236}">
                <a16:creationId xmlns:a16="http://schemas.microsoft.com/office/drawing/2014/main" id="{EBE98E0B-1254-25F3-7CB4-2448677145FB}"/>
              </a:ext>
            </a:extLst>
          </p:cNvPr>
          <p:cNvSpPr txBox="1"/>
          <p:nvPr/>
        </p:nvSpPr>
        <p:spPr>
          <a:xfrm>
            <a:off x="8079664" y="4216646"/>
            <a:ext cx="3946794" cy="369332"/>
          </a:xfrm>
          <a:prstGeom prst="rect">
            <a:avLst/>
          </a:prstGeom>
          <a:noFill/>
        </p:spPr>
        <p:txBody>
          <a:bodyPr wrap="square" rtlCol="0">
            <a:spAutoFit/>
          </a:bodyPr>
          <a:lstStyle/>
          <a:p>
            <a:pPr algn="ctr"/>
            <a:r>
              <a:rPr lang="en-IN" dirty="0"/>
              <a:t>60 min OHLCV</a:t>
            </a:r>
          </a:p>
        </p:txBody>
      </p:sp>
      <p:cxnSp>
        <p:nvCxnSpPr>
          <p:cNvPr id="23" name="Straight Arrow Connector 22">
            <a:extLst>
              <a:ext uri="{FF2B5EF4-FFF2-40B4-BE49-F238E27FC236}">
                <a16:creationId xmlns:a16="http://schemas.microsoft.com/office/drawing/2014/main" id="{FBE380AB-4BF7-4D56-D4FF-0EF2E46453F9}"/>
              </a:ext>
            </a:extLst>
          </p:cNvPr>
          <p:cNvCxnSpPr>
            <a:cxnSpLocks/>
          </p:cNvCxnSpPr>
          <p:nvPr/>
        </p:nvCxnSpPr>
        <p:spPr>
          <a:xfrm>
            <a:off x="7347192" y="3470132"/>
            <a:ext cx="61379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2A7C5EE2-3AA9-03A5-8D65-EC527CE057DF}"/>
              </a:ext>
            </a:extLst>
          </p:cNvPr>
          <p:cNvSpPr txBox="1"/>
          <p:nvPr/>
        </p:nvSpPr>
        <p:spPr>
          <a:xfrm>
            <a:off x="2711207" y="3224260"/>
            <a:ext cx="735324" cy="230832"/>
          </a:xfrm>
          <a:prstGeom prst="rect">
            <a:avLst/>
          </a:prstGeom>
          <a:noFill/>
        </p:spPr>
        <p:txBody>
          <a:bodyPr wrap="square" rtlCol="0">
            <a:spAutoFit/>
          </a:bodyPr>
          <a:lstStyle/>
          <a:p>
            <a:pPr algn="ctr"/>
            <a:r>
              <a:rPr lang="en-IN" sz="900" dirty="0"/>
              <a:t>RESAMPLE</a:t>
            </a:r>
          </a:p>
        </p:txBody>
      </p:sp>
      <p:sp>
        <p:nvSpPr>
          <p:cNvPr id="25" name="TextBox 24">
            <a:extLst>
              <a:ext uri="{FF2B5EF4-FFF2-40B4-BE49-F238E27FC236}">
                <a16:creationId xmlns:a16="http://schemas.microsoft.com/office/drawing/2014/main" id="{80B660BA-5810-5214-1465-A4901A3E4151}"/>
              </a:ext>
            </a:extLst>
          </p:cNvPr>
          <p:cNvSpPr txBox="1"/>
          <p:nvPr/>
        </p:nvSpPr>
        <p:spPr>
          <a:xfrm>
            <a:off x="7285001" y="3224260"/>
            <a:ext cx="735324" cy="230832"/>
          </a:xfrm>
          <a:prstGeom prst="rect">
            <a:avLst/>
          </a:prstGeom>
          <a:noFill/>
        </p:spPr>
        <p:txBody>
          <a:bodyPr wrap="square" rtlCol="0">
            <a:spAutoFit/>
          </a:bodyPr>
          <a:lstStyle/>
          <a:p>
            <a:pPr algn="ctr"/>
            <a:r>
              <a:rPr lang="en-IN" sz="900" dirty="0"/>
              <a:t>RESAMPLE</a:t>
            </a:r>
          </a:p>
        </p:txBody>
      </p:sp>
    </p:spTree>
    <p:extLst>
      <p:ext uri="{BB962C8B-B14F-4D97-AF65-F5344CB8AC3E}">
        <p14:creationId xmlns:p14="http://schemas.microsoft.com/office/powerpoint/2010/main" val="1751778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DECC2-4DF0-1BC8-022E-FE3F3B419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7DF29-1535-05A9-6D93-7C7066772201}"/>
              </a:ext>
            </a:extLst>
          </p:cNvPr>
          <p:cNvSpPr>
            <a:spLocks noGrp="1"/>
          </p:cNvSpPr>
          <p:nvPr>
            <p:ph type="title"/>
          </p:nvPr>
        </p:nvSpPr>
        <p:spPr/>
        <p:txBody>
          <a:bodyPr/>
          <a:lstStyle/>
          <a:p>
            <a:r>
              <a:rPr lang="en-IN" dirty="0"/>
              <a:t>Alpha Design: Hypothesis Testing</a:t>
            </a:r>
          </a:p>
        </p:txBody>
      </p:sp>
      <p:sp>
        <p:nvSpPr>
          <p:cNvPr id="3" name="Content Placeholder 2">
            <a:extLst>
              <a:ext uri="{FF2B5EF4-FFF2-40B4-BE49-F238E27FC236}">
                <a16:creationId xmlns:a16="http://schemas.microsoft.com/office/drawing/2014/main" id="{E26CB3DE-77CC-398B-47B7-3F26C9586B10}"/>
              </a:ext>
            </a:extLst>
          </p:cNvPr>
          <p:cNvSpPr>
            <a:spLocks noGrp="1"/>
          </p:cNvSpPr>
          <p:nvPr>
            <p:ph idx="1"/>
          </p:nvPr>
        </p:nvSpPr>
        <p:spPr>
          <a:xfrm>
            <a:off x="838200" y="1825624"/>
            <a:ext cx="10515600" cy="4748912"/>
          </a:xfrm>
        </p:spPr>
        <p:txBody>
          <a:bodyPr>
            <a:noAutofit/>
          </a:bodyPr>
          <a:lstStyle/>
          <a:p>
            <a:r>
              <a:rPr lang="en-IN" sz="2000" dirty="0"/>
              <a:t>Go long when short term price average is more than long term price average (uptrend).</a:t>
            </a:r>
          </a:p>
          <a:p>
            <a:r>
              <a:rPr lang="en-IN" sz="2000" dirty="0"/>
              <a:t>Go short when short term price average is less than long term price average (downtrend).</a:t>
            </a:r>
            <a:br>
              <a:rPr lang="en-IN" sz="2000" dirty="0"/>
            </a:br>
            <a:endParaRPr lang="en-IN" sz="2000" dirty="0"/>
          </a:p>
          <a:p>
            <a:endParaRPr lang="en-IN" sz="2000" dirty="0"/>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Buy Condition:</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When the 20-period SMA crosses above the 50-period SMA, it indicates bullish momentum, triggering a buy signal. Buy at open of next candle.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Sell Condition:</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sz="2000" dirty="0">
              <a:latin typeface="Arial" panose="020B0604020202020204" pitchFamily="34" charset="0"/>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chemeClr val="tx1"/>
                </a:solidFill>
                <a:effectLst/>
                <a:latin typeface="Arial" panose="020B0604020202020204" pitchFamily="34" charset="0"/>
              </a:rPr>
              <a:t>When the 20-period SMA crosses below the 50-period SMA, it signals weakening momentum, triggering a sell signal. Sell at open of next candle.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indent="0">
              <a:buNone/>
            </a:pPr>
            <a:endParaRPr lang="en-IN" sz="2000" dirty="0"/>
          </a:p>
        </p:txBody>
      </p:sp>
    </p:spTree>
    <p:extLst>
      <p:ext uri="{BB962C8B-B14F-4D97-AF65-F5344CB8AC3E}">
        <p14:creationId xmlns:p14="http://schemas.microsoft.com/office/powerpoint/2010/main" val="3091764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d1fe9780-2572-4b59-98ed-c9eb7ed8d0d9"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F5A66C4FCA44F4495BFDA313ED8A454" ma:contentTypeVersion="6" ma:contentTypeDescription="Create a new document." ma:contentTypeScope="" ma:versionID="cd2ea95293a71e325fa8ed3a97145d4b">
  <xsd:schema xmlns:xsd="http://www.w3.org/2001/XMLSchema" xmlns:xs="http://www.w3.org/2001/XMLSchema" xmlns:p="http://schemas.microsoft.com/office/2006/metadata/properties" xmlns:ns3="d1fe9780-2572-4b59-98ed-c9eb7ed8d0d9" targetNamespace="http://schemas.microsoft.com/office/2006/metadata/properties" ma:root="true" ma:fieldsID="5262840e4da979ac29d305dd8bd59293" ns3:_="">
    <xsd:import namespace="d1fe9780-2572-4b59-98ed-c9eb7ed8d0d9"/>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fe9780-2572-4b59-98ed-c9eb7ed8d0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35237D-FBF2-4FBD-8EA9-2BB8C7CEDC21}">
  <ds:schemaRefs>
    <ds:schemaRef ds:uri="http://schemas.microsoft.com/sharepoint/v3/contenttype/forms"/>
  </ds:schemaRefs>
</ds:datastoreItem>
</file>

<file path=customXml/itemProps2.xml><?xml version="1.0" encoding="utf-8"?>
<ds:datastoreItem xmlns:ds="http://schemas.openxmlformats.org/officeDocument/2006/customXml" ds:itemID="{93E31416-E0C8-4391-B03A-DC88078B0AC2}">
  <ds:schemaRefs>
    <ds:schemaRef ds:uri="http://schemas.microsoft.com/office/2006/metadata/properties"/>
    <ds:schemaRef ds:uri="d1fe9780-2572-4b59-98ed-c9eb7ed8d0d9"/>
    <ds:schemaRef ds:uri="http://purl.org/dc/elements/1.1/"/>
    <ds:schemaRef ds:uri="http://schemas.microsoft.com/office/infopath/2007/PartnerControls"/>
    <ds:schemaRef ds:uri="http://www.w3.org/XML/1998/namespace"/>
    <ds:schemaRef ds:uri="http://schemas.microsoft.com/office/2006/documentManagement/types"/>
    <ds:schemaRef ds:uri="http://schemas.openxmlformats.org/package/2006/metadata/core-properties"/>
    <ds:schemaRef ds:uri="http://purl.org/dc/dcmitype/"/>
    <ds:schemaRef ds:uri="http://purl.org/dc/terms/"/>
  </ds:schemaRefs>
</ds:datastoreItem>
</file>

<file path=customXml/itemProps3.xml><?xml version="1.0" encoding="utf-8"?>
<ds:datastoreItem xmlns:ds="http://schemas.openxmlformats.org/officeDocument/2006/customXml" ds:itemID="{53FC2D6D-BD32-4A64-86D9-EC1037D082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fe9780-2572-4b59-98ed-c9eb7ed8d0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939</TotalTime>
  <Words>1386</Words>
  <Application>Microsoft Office PowerPoint</Application>
  <PresentationFormat>Widescreen</PresentationFormat>
  <Paragraphs>213</Paragraphs>
  <Slides>39</Slides>
  <Notes>7</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5" baseType="lpstr">
      <vt:lpstr>Aptos</vt:lpstr>
      <vt:lpstr>Aptos Display</vt:lpstr>
      <vt:lpstr>Aptos Narrow</vt:lpstr>
      <vt:lpstr>Arial</vt:lpstr>
      <vt:lpstr>Office Theme</vt:lpstr>
      <vt:lpstr>Worksheet</vt:lpstr>
      <vt:lpstr>Trading Strategies</vt:lpstr>
      <vt:lpstr>What exactly is a trading strategy?</vt:lpstr>
      <vt:lpstr>How does someone make a strategy? </vt:lpstr>
      <vt:lpstr> </vt:lpstr>
      <vt:lpstr> </vt:lpstr>
      <vt:lpstr>What makes a good strategy?</vt:lpstr>
      <vt:lpstr>Alpha Design: Collecting Information</vt:lpstr>
      <vt:lpstr>PowerPoint Presentation</vt:lpstr>
      <vt:lpstr>Alpha Design: Hypothesis Testing</vt:lpstr>
      <vt:lpstr>PowerPoint Presentation</vt:lpstr>
      <vt:lpstr>PowerPoint Presentation</vt:lpstr>
      <vt:lpstr>Improvement – I </vt:lpstr>
      <vt:lpstr>PowerPoint Presentation</vt:lpstr>
      <vt:lpstr>PowerPoint Presentation</vt:lpstr>
      <vt:lpstr>Improvement – II </vt:lpstr>
      <vt:lpstr> </vt:lpstr>
      <vt:lpstr>Improvement – III </vt:lpstr>
      <vt:lpstr> </vt:lpstr>
      <vt:lpstr>PowerPoint Presentation</vt:lpstr>
      <vt:lpstr>Improvement – IV </vt:lpstr>
      <vt:lpstr>PowerPoint Presentation</vt:lpstr>
      <vt:lpstr> </vt:lpstr>
      <vt:lpstr>Alpha Design: Quantifying Performance </vt:lpstr>
      <vt:lpstr>Alpha Design: Quantifying Performance </vt:lpstr>
      <vt:lpstr>Alpha Design: Quantifying Performance </vt:lpstr>
      <vt:lpstr>Alpha Design: Quantifying Performance </vt:lpstr>
      <vt:lpstr>Alpha Design: Quantifying Performance </vt:lpstr>
      <vt:lpstr>Alpha Design: Quantifying Performance </vt:lpstr>
      <vt:lpstr>Alpha Design: Quantifying Performance </vt:lpstr>
      <vt:lpstr> </vt:lpstr>
      <vt:lpstr> </vt:lpstr>
      <vt:lpstr>ASSIGNMENT</vt:lpstr>
      <vt:lpstr> </vt:lpstr>
      <vt:lpstr> </vt:lpstr>
      <vt:lpstr>How to look for ideas for strategies</vt:lpstr>
      <vt:lpstr> </vt:lpstr>
      <vt:lpstr> </vt:lpstr>
      <vt:lpstr>Further Resources</vt:lpstr>
      <vt:lpstr>Further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KUMAR</dc:creator>
  <cp:lastModifiedBy>YASH KUMAR</cp:lastModifiedBy>
  <cp:revision>581</cp:revision>
  <dcterms:created xsi:type="dcterms:W3CDTF">2025-03-14T14:10:09Z</dcterms:created>
  <dcterms:modified xsi:type="dcterms:W3CDTF">2025-09-15T20:26:16Z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0x010100EF5A66C4FCA44F4495BFDA313ED8A454</vt:lpwstr>
  </property>
</Properties>
</file>