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70" r:id="rId7"/>
    <p:sldId id="271" r:id="rId8"/>
    <p:sldId id="264" r:id="rId9"/>
    <p:sldId id="274" r:id="rId10"/>
    <p:sldId id="275" r:id="rId11"/>
    <p:sldId id="269" r:id="rId12"/>
    <p:sldId id="276" r:id="rId13"/>
    <p:sldId id="273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5324-0E0B-4443-B31F-D95A50AC403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DD7BC-E6C4-40F5-A612-F836C80B4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E5B2310-F2B6-4C2C-B748-CD6B5891F0D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FBA-434D-42AB-88FB-CA1335A524E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9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693B035-3705-4379-B79C-2D8F6F71ADF2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888-B908-49D0-9BEC-7DE75E1AF255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FEA7-9855-4EFF-A0C5-B63572F171B1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3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AE8-74A7-4294-B408-D3A846E3926D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763-DB82-4344-858D-BA6FE2918CE9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CE08-8920-4F62-80F5-09E31AA07C63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27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C6DE-897A-4CD4-BB5F-16CCACE36700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F8CB64D-5795-42F3-897C-902991AA56C5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64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39E6-F6A8-4D32-8FA4-809E1BAB555E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58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DF199D-C9BE-477F-9B30-8458A8FA4BD9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times.com/news/articleView.html?idxno=1474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0BF4-118F-46E6-717C-5A3BDAF07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 소스와 커머셜 소프트웨어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DB8AF-00A5-FD17-0313-2957A6B8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20221993 </a:t>
            </a:r>
            <a:r>
              <a:rPr lang="ko-KR" altLang="en-US" dirty="0"/>
              <a:t>이재준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5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548250" y="481753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소스가 해결해야 할 문제점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6D98FC-96C5-9703-8193-66149D8F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" t="16632" r="49201" b="46529"/>
          <a:stretch/>
        </p:blipFill>
        <p:spPr>
          <a:xfrm>
            <a:off x="461913" y="2439185"/>
            <a:ext cx="4734856" cy="1979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05C0E-B335-64BC-4B05-6C976FFFA40C}"/>
              </a:ext>
            </a:extLst>
          </p:cNvPr>
          <p:cNvSpPr txBox="1"/>
          <p:nvPr/>
        </p:nvSpPr>
        <p:spPr>
          <a:xfrm>
            <a:off x="548250" y="5270790"/>
            <a:ext cx="1205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tehc42</a:t>
            </a:r>
            <a:endParaRPr lang="ko-KR" altLang="en-US" sz="13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B14E29-BE26-E747-FE4C-C19996CA1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9" t="31202" r="50503" b="42956"/>
          <a:stretch/>
        </p:blipFill>
        <p:spPr>
          <a:xfrm>
            <a:off x="5419293" y="1767074"/>
            <a:ext cx="4450946" cy="17722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DD361-D6B3-CEBA-1D10-561E090E4F3F}"/>
              </a:ext>
            </a:extLst>
          </p:cNvPr>
          <p:cNvSpPr/>
          <p:nvPr/>
        </p:nvSpPr>
        <p:spPr>
          <a:xfrm>
            <a:off x="1131910" y="1693578"/>
            <a:ext cx="2052171" cy="745607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보안문제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CCD4B-FFA5-B1D9-D019-043DE0266C81}"/>
              </a:ext>
            </a:extLst>
          </p:cNvPr>
          <p:cNvSpPr/>
          <p:nvPr/>
        </p:nvSpPr>
        <p:spPr>
          <a:xfrm>
            <a:off x="9450344" y="2358731"/>
            <a:ext cx="2052171" cy="126103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라이선스 명시 문제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60A8D-436F-5B6E-5AAD-0BFC7A0DC277}"/>
              </a:ext>
            </a:extLst>
          </p:cNvPr>
          <p:cNvSpPr txBox="1"/>
          <p:nvPr/>
        </p:nvSpPr>
        <p:spPr>
          <a:xfrm>
            <a:off x="5526916" y="3619766"/>
            <a:ext cx="1365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Ai</a:t>
            </a:r>
            <a:r>
              <a:rPr lang="ko-KR" altLang="en-US" sz="1300" dirty="0"/>
              <a:t>타임스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91A6-C585-221F-29B8-83681D893E84}"/>
              </a:ext>
            </a:extLst>
          </p:cNvPr>
          <p:cNvSpPr txBox="1"/>
          <p:nvPr/>
        </p:nvSpPr>
        <p:spPr>
          <a:xfrm>
            <a:off x="548250" y="4711202"/>
            <a:ext cx="3385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오픈 소스는 소스 코드가 </a:t>
            </a:r>
            <a:r>
              <a:rPr lang="ko-KR" altLang="en-US" sz="1300" dirty="0" err="1"/>
              <a:t>오픈되어</a:t>
            </a:r>
            <a:r>
              <a:rPr lang="ko-KR" altLang="en-US" sz="1300" dirty="0"/>
              <a:t> 있는 만큼</a:t>
            </a:r>
            <a:r>
              <a:rPr lang="en-US" altLang="ko-KR" sz="1300" dirty="0"/>
              <a:t>,</a:t>
            </a:r>
            <a:r>
              <a:rPr lang="ko-KR" altLang="en-US" sz="1300" dirty="0"/>
              <a:t> 보안과 관련된 문제가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B78C97-350F-8859-0E2B-FD044C6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4" t="26951" r="34176" b="34184"/>
          <a:stretch/>
        </p:blipFill>
        <p:spPr>
          <a:xfrm>
            <a:off x="6767698" y="4068969"/>
            <a:ext cx="4450946" cy="17209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8CB3DE-3E01-F901-E15C-EE100C49A44E}"/>
              </a:ext>
            </a:extLst>
          </p:cNvPr>
          <p:cNvSpPr/>
          <p:nvPr/>
        </p:nvSpPr>
        <p:spPr>
          <a:xfrm>
            <a:off x="4715527" y="4335845"/>
            <a:ext cx="2052171" cy="745607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책임 문제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49F85-9D96-69F1-547E-62220A2B476E}"/>
              </a:ext>
            </a:extLst>
          </p:cNvPr>
          <p:cNvSpPr txBox="1"/>
          <p:nvPr/>
        </p:nvSpPr>
        <p:spPr>
          <a:xfrm>
            <a:off x="6767698" y="5946770"/>
            <a:ext cx="2381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MIT Technology Review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35A94-3CD2-F740-893F-BDC45073313E}"/>
              </a:ext>
            </a:extLst>
          </p:cNvPr>
          <p:cNvSpPr txBox="1"/>
          <p:nvPr/>
        </p:nvSpPr>
        <p:spPr>
          <a:xfrm>
            <a:off x="3736266" y="5270790"/>
            <a:ext cx="3228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오픈 소스는 소프트웨어의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관리</a:t>
            </a:r>
            <a:r>
              <a:rPr lang="en-US" altLang="ko-KR" sz="1300" dirty="0"/>
              <a:t>, </a:t>
            </a:r>
            <a:r>
              <a:rPr lang="ko-KR" altLang="en-US" sz="1300" dirty="0"/>
              <a:t>보증과 관련된 문제점을 가지고 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특히 개발자들의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무상으로 봉사만 하다가 일을 마무리하는 경우도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468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746213" y="648841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마무리하며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044A0DF-8D6D-6D63-8D41-AEA5E00547AF}"/>
              </a:ext>
            </a:extLst>
          </p:cNvPr>
          <p:cNvSpPr txBox="1">
            <a:spLocks/>
          </p:cNvSpPr>
          <p:nvPr/>
        </p:nvSpPr>
        <p:spPr>
          <a:xfrm>
            <a:off x="746213" y="1946434"/>
            <a:ext cx="7026187" cy="584775"/>
          </a:xfrm>
          <a:custGeom>
            <a:avLst/>
            <a:gdLst>
              <a:gd name="connsiteX0" fmla="*/ 0 w 7026187"/>
              <a:gd name="connsiteY0" fmla="*/ 0 h 584775"/>
              <a:gd name="connsiteX1" fmla="*/ 498221 w 7026187"/>
              <a:gd name="connsiteY1" fmla="*/ 0 h 584775"/>
              <a:gd name="connsiteX2" fmla="*/ 996441 w 7026187"/>
              <a:gd name="connsiteY2" fmla="*/ 0 h 584775"/>
              <a:gd name="connsiteX3" fmla="*/ 1494662 w 7026187"/>
              <a:gd name="connsiteY3" fmla="*/ 0 h 584775"/>
              <a:gd name="connsiteX4" fmla="*/ 1922620 w 7026187"/>
              <a:gd name="connsiteY4" fmla="*/ 0 h 584775"/>
              <a:gd name="connsiteX5" fmla="*/ 2350579 w 7026187"/>
              <a:gd name="connsiteY5" fmla="*/ 0 h 584775"/>
              <a:gd name="connsiteX6" fmla="*/ 2919061 w 7026187"/>
              <a:gd name="connsiteY6" fmla="*/ 0 h 584775"/>
              <a:gd name="connsiteX7" fmla="*/ 3487544 w 7026187"/>
              <a:gd name="connsiteY7" fmla="*/ 0 h 584775"/>
              <a:gd name="connsiteX8" fmla="*/ 4126288 w 7026187"/>
              <a:gd name="connsiteY8" fmla="*/ 0 h 584775"/>
              <a:gd name="connsiteX9" fmla="*/ 4835294 w 7026187"/>
              <a:gd name="connsiteY9" fmla="*/ 0 h 584775"/>
              <a:gd name="connsiteX10" fmla="*/ 5403777 w 7026187"/>
              <a:gd name="connsiteY10" fmla="*/ 0 h 584775"/>
              <a:gd name="connsiteX11" fmla="*/ 5831735 w 7026187"/>
              <a:gd name="connsiteY11" fmla="*/ 0 h 584775"/>
              <a:gd name="connsiteX12" fmla="*/ 7026187 w 7026187"/>
              <a:gd name="connsiteY12" fmla="*/ 0 h 584775"/>
              <a:gd name="connsiteX13" fmla="*/ 7026187 w 7026187"/>
              <a:gd name="connsiteY13" fmla="*/ 584775 h 584775"/>
              <a:gd name="connsiteX14" fmla="*/ 6246919 w 7026187"/>
              <a:gd name="connsiteY14" fmla="*/ 584775 h 584775"/>
              <a:gd name="connsiteX15" fmla="*/ 5537913 w 7026187"/>
              <a:gd name="connsiteY15" fmla="*/ 584775 h 584775"/>
              <a:gd name="connsiteX16" fmla="*/ 4828907 w 7026187"/>
              <a:gd name="connsiteY16" fmla="*/ 584775 h 584775"/>
              <a:gd name="connsiteX17" fmla="*/ 4049639 w 7026187"/>
              <a:gd name="connsiteY17" fmla="*/ 584775 h 584775"/>
              <a:gd name="connsiteX18" fmla="*/ 3621680 w 7026187"/>
              <a:gd name="connsiteY18" fmla="*/ 584775 h 584775"/>
              <a:gd name="connsiteX19" fmla="*/ 3123459 w 7026187"/>
              <a:gd name="connsiteY19" fmla="*/ 584775 h 584775"/>
              <a:gd name="connsiteX20" fmla="*/ 2695501 w 7026187"/>
              <a:gd name="connsiteY20" fmla="*/ 584775 h 584775"/>
              <a:gd name="connsiteX21" fmla="*/ 2127018 w 7026187"/>
              <a:gd name="connsiteY21" fmla="*/ 584775 h 584775"/>
              <a:gd name="connsiteX22" fmla="*/ 1699060 w 7026187"/>
              <a:gd name="connsiteY22" fmla="*/ 584775 h 584775"/>
              <a:gd name="connsiteX23" fmla="*/ 919792 w 7026187"/>
              <a:gd name="connsiteY23" fmla="*/ 584775 h 584775"/>
              <a:gd name="connsiteX24" fmla="*/ 0 w 7026187"/>
              <a:gd name="connsiteY24" fmla="*/ 584775 h 584775"/>
              <a:gd name="connsiteX25" fmla="*/ 0 w 7026187"/>
              <a:gd name="connsiteY25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26187" h="584775" fill="none" extrusionOk="0">
                <a:moveTo>
                  <a:pt x="0" y="0"/>
                </a:moveTo>
                <a:cubicBezTo>
                  <a:pt x="129424" y="8537"/>
                  <a:pt x="374354" y="-5324"/>
                  <a:pt x="498221" y="0"/>
                </a:cubicBezTo>
                <a:cubicBezTo>
                  <a:pt x="622088" y="5324"/>
                  <a:pt x="829178" y="-7067"/>
                  <a:pt x="996441" y="0"/>
                </a:cubicBezTo>
                <a:cubicBezTo>
                  <a:pt x="1163704" y="7067"/>
                  <a:pt x="1294214" y="-1235"/>
                  <a:pt x="1494662" y="0"/>
                </a:cubicBezTo>
                <a:cubicBezTo>
                  <a:pt x="1695110" y="1235"/>
                  <a:pt x="1796017" y="-11321"/>
                  <a:pt x="1922620" y="0"/>
                </a:cubicBezTo>
                <a:cubicBezTo>
                  <a:pt x="2049223" y="11321"/>
                  <a:pt x="2263778" y="16551"/>
                  <a:pt x="2350579" y="0"/>
                </a:cubicBezTo>
                <a:cubicBezTo>
                  <a:pt x="2437380" y="-16551"/>
                  <a:pt x="2731459" y="8038"/>
                  <a:pt x="2919061" y="0"/>
                </a:cubicBezTo>
                <a:cubicBezTo>
                  <a:pt x="3106663" y="-8038"/>
                  <a:pt x="3216417" y="-8242"/>
                  <a:pt x="3487544" y="0"/>
                </a:cubicBezTo>
                <a:cubicBezTo>
                  <a:pt x="3758671" y="8242"/>
                  <a:pt x="3807268" y="-20771"/>
                  <a:pt x="4126288" y="0"/>
                </a:cubicBezTo>
                <a:cubicBezTo>
                  <a:pt x="4445308" y="20771"/>
                  <a:pt x="4540307" y="-6417"/>
                  <a:pt x="4835294" y="0"/>
                </a:cubicBezTo>
                <a:cubicBezTo>
                  <a:pt x="5130281" y="6417"/>
                  <a:pt x="5184985" y="-25647"/>
                  <a:pt x="5403777" y="0"/>
                </a:cubicBezTo>
                <a:cubicBezTo>
                  <a:pt x="5622569" y="25647"/>
                  <a:pt x="5686278" y="942"/>
                  <a:pt x="5831735" y="0"/>
                </a:cubicBezTo>
                <a:cubicBezTo>
                  <a:pt x="5977192" y="-942"/>
                  <a:pt x="6576869" y="-8119"/>
                  <a:pt x="7026187" y="0"/>
                </a:cubicBezTo>
                <a:cubicBezTo>
                  <a:pt x="7025763" y="291897"/>
                  <a:pt x="7032731" y="412246"/>
                  <a:pt x="7026187" y="584775"/>
                </a:cubicBezTo>
                <a:cubicBezTo>
                  <a:pt x="6749067" y="559581"/>
                  <a:pt x="6505754" y="610168"/>
                  <a:pt x="6246919" y="584775"/>
                </a:cubicBezTo>
                <a:cubicBezTo>
                  <a:pt x="5988084" y="559382"/>
                  <a:pt x="5689393" y="566459"/>
                  <a:pt x="5537913" y="584775"/>
                </a:cubicBezTo>
                <a:cubicBezTo>
                  <a:pt x="5386433" y="603091"/>
                  <a:pt x="5035623" y="608270"/>
                  <a:pt x="4828907" y="584775"/>
                </a:cubicBezTo>
                <a:cubicBezTo>
                  <a:pt x="4622191" y="561280"/>
                  <a:pt x="4369458" y="618826"/>
                  <a:pt x="4049639" y="584775"/>
                </a:cubicBezTo>
                <a:cubicBezTo>
                  <a:pt x="3729820" y="550724"/>
                  <a:pt x="3795057" y="573499"/>
                  <a:pt x="3621680" y="584775"/>
                </a:cubicBezTo>
                <a:cubicBezTo>
                  <a:pt x="3448303" y="596051"/>
                  <a:pt x="3303577" y="592893"/>
                  <a:pt x="3123459" y="584775"/>
                </a:cubicBezTo>
                <a:cubicBezTo>
                  <a:pt x="2943341" y="576657"/>
                  <a:pt x="2788846" y="569560"/>
                  <a:pt x="2695501" y="584775"/>
                </a:cubicBezTo>
                <a:cubicBezTo>
                  <a:pt x="2602156" y="599990"/>
                  <a:pt x="2308564" y="608262"/>
                  <a:pt x="2127018" y="584775"/>
                </a:cubicBezTo>
                <a:cubicBezTo>
                  <a:pt x="1945472" y="561288"/>
                  <a:pt x="1885290" y="598028"/>
                  <a:pt x="1699060" y="584775"/>
                </a:cubicBezTo>
                <a:cubicBezTo>
                  <a:pt x="1512830" y="571522"/>
                  <a:pt x="1223416" y="622517"/>
                  <a:pt x="919792" y="584775"/>
                </a:cubicBezTo>
                <a:cubicBezTo>
                  <a:pt x="616168" y="547033"/>
                  <a:pt x="385985" y="610273"/>
                  <a:pt x="0" y="584775"/>
                </a:cubicBezTo>
                <a:cubicBezTo>
                  <a:pt x="-17300" y="383076"/>
                  <a:pt x="-26974" y="171448"/>
                  <a:pt x="0" y="0"/>
                </a:cubicBezTo>
                <a:close/>
              </a:path>
              <a:path w="7026187" h="584775" stroke="0" extrusionOk="0">
                <a:moveTo>
                  <a:pt x="0" y="0"/>
                </a:moveTo>
                <a:cubicBezTo>
                  <a:pt x="295303" y="-12127"/>
                  <a:pt x="494049" y="16637"/>
                  <a:pt x="638744" y="0"/>
                </a:cubicBezTo>
                <a:cubicBezTo>
                  <a:pt x="783439" y="-16637"/>
                  <a:pt x="1044460" y="11147"/>
                  <a:pt x="1277489" y="0"/>
                </a:cubicBezTo>
                <a:cubicBezTo>
                  <a:pt x="1510518" y="-11147"/>
                  <a:pt x="1735290" y="23553"/>
                  <a:pt x="1916233" y="0"/>
                </a:cubicBezTo>
                <a:cubicBezTo>
                  <a:pt x="2097176" y="-23553"/>
                  <a:pt x="2237593" y="-14884"/>
                  <a:pt x="2484715" y="0"/>
                </a:cubicBezTo>
                <a:cubicBezTo>
                  <a:pt x="2731837" y="14884"/>
                  <a:pt x="2809283" y="-10920"/>
                  <a:pt x="2912674" y="0"/>
                </a:cubicBezTo>
                <a:cubicBezTo>
                  <a:pt x="3016065" y="10920"/>
                  <a:pt x="3288200" y="-22386"/>
                  <a:pt x="3621680" y="0"/>
                </a:cubicBezTo>
                <a:cubicBezTo>
                  <a:pt x="3955160" y="22386"/>
                  <a:pt x="4051063" y="-11300"/>
                  <a:pt x="4330686" y="0"/>
                </a:cubicBezTo>
                <a:cubicBezTo>
                  <a:pt x="4610309" y="11300"/>
                  <a:pt x="4702385" y="2501"/>
                  <a:pt x="4969430" y="0"/>
                </a:cubicBezTo>
                <a:cubicBezTo>
                  <a:pt x="5236475" y="-2501"/>
                  <a:pt x="5246123" y="-6073"/>
                  <a:pt x="5467651" y="0"/>
                </a:cubicBezTo>
                <a:cubicBezTo>
                  <a:pt x="5689179" y="6073"/>
                  <a:pt x="5743547" y="19032"/>
                  <a:pt x="5895610" y="0"/>
                </a:cubicBezTo>
                <a:cubicBezTo>
                  <a:pt x="6047673" y="-19032"/>
                  <a:pt x="6678998" y="-53415"/>
                  <a:pt x="7026187" y="0"/>
                </a:cubicBezTo>
                <a:cubicBezTo>
                  <a:pt x="7022672" y="172050"/>
                  <a:pt x="7027501" y="363230"/>
                  <a:pt x="7026187" y="584775"/>
                </a:cubicBezTo>
                <a:cubicBezTo>
                  <a:pt x="6675769" y="595053"/>
                  <a:pt x="6598013" y="610051"/>
                  <a:pt x="6246919" y="584775"/>
                </a:cubicBezTo>
                <a:cubicBezTo>
                  <a:pt x="5895825" y="559499"/>
                  <a:pt x="5998934" y="580934"/>
                  <a:pt x="5818960" y="584775"/>
                </a:cubicBezTo>
                <a:cubicBezTo>
                  <a:pt x="5638986" y="588616"/>
                  <a:pt x="5278099" y="560249"/>
                  <a:pt x="5109954" y="584775"/>
                </a:cubicBezTo>
                <a:cubicBezTo>
                  <a:pt x="4941809" y="609301"/>
                  <a:pt x="4761238" y="571750"/>
                  <a:pt x="4611734" y="584775"/>
                </a:cubicBezTo>
                <a:cubicBezTo>
                  <a:pt x="4462230" y="597800"/>
                  <a:pt x="4238196" y="568712"/>
                  <a:pt x="4113513" y="584775"/>
                </a:cubicBezTo>
                <a:cubicBezTo>
                  <a:pt x="3988830" y="600838"/>
                  <a:pt x="3716381" y="609025"/>
                  <a:pt x="3545031" y="584775"/>
                </a:cubicBezTo>
                <a:cubicBezTo>
                  <a:pt x="3373681" y="560525"/>
                  <a:pt x="3007723" y="554745"/>
                  <a:pt x="2836025" y="584775"/>
                </a:cubicBezTo>
                <a:cubicBezTo>
                  <a:pt x="2664327" y="614805"/>
                  <a:pt x="2583384" y="593916"/>
                  <a:pt x="2408066" y="584775"/>
                </a:cubicBezTo>
                <a:cubicBezTo>
                  <a:pt x="2232748" y="575634"/>
                  <a:pt x="2104137" y="590499"/>
                  <a:pt x="1909845" y="584775"/>
                </a:cubicBezTo>
                <a:cubicBezTo>
                  <a:pt x="1715553" y="579051"/>
                  <a:pt x="1406134" y="558341"/>
                  <a:pt x="1200839" y="584775"/>
                </a:cubicBezTo>
                <a:cubicBezTo>
                  <a:pt x="995544" y="611209"/>
                  <a:pt x="915650" y="585403"/>
                  <a:pt x="632357" y="584775"/>
                </a:cubicBezTo>
                <a:cubicBezTo>
                  <a:pt x="349064" y="584147"/>
                  <a:pt x="202141" y="560871"/>
                  <a:pt x="0" y="584775"/>
                </a:cubicBezTo>
                <a:cubicBezTo>
                  <a:pt x="23571" y="407788"/>
                  <a:pt x="-24885" y="1425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다양한 이점을 가져다 주는 오픈 소스</a:t>
            </a:r>
            <a:r>
              <a:rPr lang="en-US" altLang="ko-KR" dirty="0"/>
              <a:t>,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E96A4C-EBC2-9EA2-9099-3B19695D03C4}"/>
              </a:ext>
            </a:extLst>
          </p:cNvPr>
          <p:cNvSpPr txBox="1">
            <a:spLocks/>
          </p:cNvSpPr>
          <p:nvPr/>
        </p:nvSpPr>
        <p:spPr>
          <a:xfrm>
            <a:off x="4787959" y="3029608"/>
            <a:ext cx="6329252" cy="584775"/>
          </a:xfrm>
          <a:custGeom>
            <a:avLst/>
            <a:gdLst>
              <a:gd name="connsiteX0" fmla="*/ 0 w 6329252"/>
              <a:gd name="connsiteY0" fmla="*/ 0 h 584775"/>
              <a:gd name="connsiteX1" fmla="*/ 443048 w 6329252"/>
              <a:gd name="connsiteY1" fmla="*/ 0 h 584775"/>
              <a:gd name="connsiteX2" fmla="*/ 1139265 w 6329252"/>
              <a:gd name="connsiteY2" fmla="*/ 0 h 584775"/>
              <a:gd name="connsiteX3" fmla="*/ 1898776 w 6329252"/>
              <a:gd name="connsiteY3" fmla="*/ 0 h 584775"/>
              <a:gd name="connsiteX4" fmla="*/ 2405116 w 6329252"/>
              <a:gd name="connsiteY4" fmla="*/ 0 h 584775"/>
              <a:gd name="connsiteX5" fmla="*/ 2911456 w 6329252"/>
              <a:gd name="connsiteY5" fmla="*/ 0 h 584775"/>
              <a:gd name="connsiteX6" fmla="*/ 3354504 w 6329252"/>
              <a:gd name="connsiteY6" fmla="*/ 0 h 584775"/>
              <a:gd name="connsiteX7" fmla="*/ 3797551 w 6329252"/>
              <a:gd name="connsiteY7" fmla="*/ 0 h 584775"/>
              <a:gd name="connsiteX8" fmla="*/ 4367184 w 6329252"/>
              <a:gd name="connsiteY8" fmla="*/ 0 h 584775"/>
              <a:gd name="connsiteX9" fmla="*/ 4936817 w 6329252"/>
              <a:gd name="connsiteY9" fmla="*/ 0 h 584775"/>
              <a:gd name="connsiteX10" fmla="*/ 5569742 w 6329252"/>
              <a:gd name="connsiteY10" fmla="*/ 0 h 584775"/>
              <a:gd name="connsiteX11" fmla="*/ 6329252 w 6329252"/>
              <a:gd name="connsiteY11" fmla="*/ 0 h 584775"/>
              <a:gd name="connsiteX12" fmla="*/ 6329252 w 6329252"/>
              <a:gd name="connsiteY12" fmla="*/ 584775 h 584775"/>
              <a:gd name="connsiteX13" fmla="*/ 5696327 w 6329252"/>
              <a:gd name="connsiteY13" fmla="*/ 584775 h 584775"/>
              <a:gd name="connsiteX14" fmla="*/ 5063402 w 6329252"/>
              <a:gd name="connsiteY14" fmla="*/ 584775 h 584775"/>
              <a:gd name="connsiteX15" fmla="*/ 4367184 w 6329252"/>
              <a:gd name="connsiteY15" fmla="*/ 584775 h 584775"/>
              <a:gd name="connsiteX16" fmla="*/ 3607674 w 6329252"/>
              <a:gd name="connsiteY16" fmla="*/ 584775 h 584775"/>
              <a:gd name="connsiteX17" fmla="*/ 2911456 w 6329252"/>
              <a:gd name="connsiteY17" fmla="*/ 584775 h 584775"/>
              <a:gd name="connsiteX18" fmla="*/ 2215238 w 6329252"/>
              <a:gd name="connsiteY18" fmla="*/ 584775 h 584775"/>
              <a:gd name="connsiteX19" fmla="*/ 1455728 w 6329252"/>
              <a:gd name="connsiteY19" fmla="*/ 584775 h 584775"/>
              <a:gd name="connsiteX20" fmla="*/ 1012680 w 6329252"/>
              <a:gd name="connsiteY20" fmla="*/ 584775 h 584775"/>
              <a:gd name="connsiteX21" fmla="*/ 0 w 6329252"/>
              <a:gd name="connsiteY21" fmla="*/ 584775 h 584775"/>
              <a:gd name="connsiteX22" fmla="*/ 0 w 6329252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29252" h="584775" fill="none" extrusionOk="0">
                <a:moveTo>
                  <a:pt x="0" y="0"/>
                </a:moveTo>
                <a:cubicBezTo>
                  <a:pt x="99838" y="-14772"/>
                  <a:pt x="299880" y="-20877"/>
                  <a:pt x="443048" y="0"/>
                </a:cubicBezTo>
                <a:cubicBezTo>
                  <a:pt x="586216" y="20877"/>
                  <a:pt x="848883" y="10661"/>
                  <a:pt x="1139265" y="0"/>
                </a:cubicBezTo>
                <a:cubicBezTo>
                  <a:pt x="1429647" y="-10661"/>
                  <a:pt x="1744685" y="-16040"/>
                  <a:pt x="1898776" y="0"/>
                </a:cubicBezTo>
                <a:cubicBezTo>
                  <a:pt x="2052867" y="16040"/>
                  <a:pt x="2195041" y="4359"/>
                  <a:pt x="2405116" y="0"/>
                </a:cubicBezTo>
                <a:cubicBezTo>
                  <a:pt x="2615191" y="-4359"/>
                  <a:pt x="2738312" y="10046"/>
                  <a:pt x="2911456" y="0"/>
                </a:cubicBezTo>
                <a:cubicBezTo>
                  <a:pt x="3084600" y="-10046"/>
                  <a:pt x="3262213" y="7641"/>
                  <a:pt x="3354504" y="0"/>
                </a:cubicBezTo>
                <a:cubicBezTo>
                  <a:pt x="3446795" y="-7641"/>
                  <a:pt x="3596418" y="20424"/>
                  <a:pt x="3797551" y="0"/>
                </a:cubicBezTo>
                <a:cubicBezTo>
                  <a:pt x="3998684" y="-20424"/>
                  <a:pt x="4172101" y="19771"/>
                  <a:pt x="4367184" y="0"/>
                </a:cubicBezTo>
                <a:cubicBezTo>
                  <a:pt x="4562268" y="-19771"/>
                  <a:pt x="4717587" y="25357"/>
                  <a:pt x="4936817" y="0"/>
                </a:cubicBezTo>
                <a:cubicBezTo>
                  <a:pt x="5156047" y="-25357"/>
                  <a:pt x="5322781" y="16339"/>
                  <a:pt x="5569742" y="0"/>
                </a:cubicBezTo>
                <a:cubicBezTo>
                  <a:pt x="5816704" y="-16339"/>
                  <a:pt x="5994209" y="-22355"/>
                  <a:pt x="6329252" y="0"/>
                </a:cubicBezTo>
                <a:cubicBezTo>
                  <a:pt x="6325895" y="230787"/>
                  <a:pt x="6305330" y="454155"/>
                  <a:pt x="6329252" y="584775"/>
                </a:cubicBezTo>
                <a:cubicBezTo>
                  <a:pt x="6118363" y="585970"/>
                  <a:pt x="5833392" y="582775"/>
                  <a:pt x="5696327" y="584775"/>
                </a:cubicBezTo>
                <a:cubicBezTo>
                  <a:pt x="5559262" y="586775"/>
                  <a:pt x="5278843" y="600226"/>
                  <a:pt x="5063402" y="584775"/>
                </a:cubicBezTo>
                <a:cubicBezTo>
                  <a:pt x="4847961" y="569324"/>
                  <a:pt x="4537576" y="597511"/>
                  <a:pt x="4367184" y="584775"/>
                </a:cubicBezTo>
                <a:cubicBezTo>
                  <a:pt x="4196792" y="572039"/>
                  <a:pt x="3980133" y="601275"/>
                  <a:pt x="3607674" y="584775"/>
                </a:cubicBezTo>
                <a:cubicBezTo>
                  <a:pt x="3235215" y="568276"/>
                  <a:pt x="3083345" y="563095"/>
                  <a:pt x="2911456" y="584775"/>
                </a:cubicBezTo>
                <a:cubicBezTo>
                  <a:pt x="2739567" y="606455"/>
                  <a:pt x="2489245" y="558898"/>
                  <a:pt x="2215238" y="584775"/>
                </a:cubicBezTo>
                <a:cubicBezTo>
                  <a:pt x="1941231" y="610652"/>
                  <a:pt x="1674444" y="605126"/>
                  <a:pt x="1455728" y="584775"/>
                </a:cubicBezTo>
                <a:cubicBezTo>
                  <a:pt x="1237012" y="564425"/>
                  <a:pt x="1126645" y="590657"/>
                  <a:pt x="1012680" y="584775"/>
                </a:cubicBezTo>
                <a:cubicBezTo>
                  <a:pt x="898715" y="578893"/>
                  <a:pt x="408322" y="620454"/>
                  <a:pt x="0" y="584775"/>
                </a:cubicBezTo>
                <a:cubicBezTo>
                  <a:pt x="-825" y="361942"/>
                  <a:pt x="7672" y="135437"/>
                  <a:pt x="0" y="0"/>
                </a:cubicBezTo>
                <a:close/>
              </a:path>
              <a:path w="6329252" h="584775" stroke="0" extrusionOk="0">
                <a:moveTo>
                  <a:pt x="0" y="0"/>
                </a:moveTo>
                <a:cubicBezTo>
                  <a:pt x="316020" y="6403"/>
                  <a:pt x="378197" y="-13419"/>
                  <a:pt x="632925" y="0"/>
                </a:cubicBezTo>
                <a:cubicBezTo>
                  <a:pt x="887654" y="13419"/>
                  <a:pt x="1112879" y="-638"/>
                  <a:pt x="1265850" y="0"/>
                </a:cubicBezTo>
                <a:cubicBezTo>
                  <a:pt x="1418822" y="638"/>
                  <a:pt x="1612974" y="2029"/>
                  <a:pt x="1898776" y="0"/>
                </a:cubicBezTo>
                <a:cubicBezTo>
                  <a:pt x="2184578" y="-2029"/>
                  <a:pt x="2279954" y="25376"/>
                  <a:pt x="2468408" y="0"/>
                </a:cubicBezTo>
                <a:cubicBezTo>
                  <a:pt x="2656862" y="-25376"/>
                  <a:pt x="2786229" y="-15874"/>
                  <a:pt x="2911456" y="0"/>
                </a:cubicBezTo>
                <a:cubicBezTo>
                  <a:pt x="3036683" y="15874"/>
                  <a:pt x="3286688" y="-18504"/>
                  <a:pt x="3607674" y="0"/>
                </a:cubicBezTo>
                <a:cubicBezTo>
                  <a:pt x="3928660" y="18504"/>
                  <a:pt x="4126965" y="-14876"/>
                  <a:pt x="4303891" y="0"/>
                </a:cubicBezTo>
                <a:cubicBezTo>
                  <a:pt x="4480817" y="14876"/>
                  <a:pt x="4721553" y="-6524"/>
                  <a:pt x="4936817" y="0"/>
                </a:cubicBezTo>
                <a:cubicBezTo>
                  <a:pt x="5152081" y="6524"/>
                  <a:pt x="5214867" y="-25309"/>
                  <a:pt x="5443157" y="0"/>
                </a:cubicBezTo>
                <a:cubicBezTo>
                  <a:pt x="5671447" y="25309"/>
                  <a:pt x="6039156" y="43873"/>
                  <a:pt x="6329252" y="0"/>
                </a:cubicBezTo>
                <a:cubicBezTo>
                  <a:pt x="6312491" y="139782"/>
                  <a:pt x="6344199" y="337928"/>
                  <a:pt x="6329252" y="584775"/>
                </a:cubicBezTo>
                <a:cubicBezTo>
                  <a:pt x="6130886" y="608870"/>
                  <a:pt x="6045077" y="602262"/>
                  <a:pt x="5822912" y="584775"/>
                </a:cubicBezTo>
                <a:cubicBezTo>
                  <a:pt x="5600747" y="567288"/>
                  <a:pt x="5523416" y="579188"/>
                  <a:pt x="5316572" y="584775"/>
                </a:cubicBezTo>
                <a:cubicBezTo>
                  <a:pt x="5109728" y="590362"/>
                  <a:pt x="5016732" y="605329"/>
                  <a:pt x="4873524" y="584775"/>
                </a:cubicBezTo>
                <a:cubicBezTo>
                  <a:pt x="4730316" y="564221"/>
                  <a:pt x="4391091" y="563557"/>
                  <a:pt x="4177306" y="584775"/>
                </a:cubicBezTo>
                <a:cubicBezTo>
                  <a:pt x="3963521" y="605993"/>
                  <a:pt x="3911639" y="583698"/>
                  <a:pt x="3670966" y="584775"/>
                </a:cubicBezTo>
                <a:cubicBezTo>
                  <a:pt x="3430293" y="585852"/>
                  <a:pt x="3343781" y="603167"/>
                  <a:pt x="3164626" y="584775"/>
                </a:cubicBezTo>
                <a:cubicBezTo>
                  <a:pt x="2985471" y="566383"/>
                  <a:pt x="2734558" y="607812"/>
                  <a:pt x="2594993" y="584775"/>
                </a:cubicBezTo>
                <a:cubicBezTo>
                  <a:pt x="2455428" y="561738"/>
                  <a:pt x="2117107" y="591214"/>
                  <a:pt x="1898776" y="584775"/>
                </a:cubicBezTo>
                <a:cubicBezTo>
                  <a:pt x="1680445" y="578336"/>
                  <a:pt x="1620716" y="567883"/>
                  <a:pt x="1455728" y="584775"/>
                </a:cubicBezTo>
                <a:cubicBezTo>
                  <a:pt x="1290740" y="601667"/>
                  <a:pt x="1108573" y="563340"/>
                  <a:pt x="949388" y="584775"/>
                </a:cubicBezTo>
                <a:cubicBezTo>
                  <a:pt x="790203" y="606210"/>
                  <a:pt x="340250" y="616349"/>
                  <a:pt x="0" y="584775"/>
                </a:cubicBezTo>
                <a:cubicBezTo>
                  <a:pt x="-15847" y="307896"/>
                  <a:pt x="-14034" y="23730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그러나 공개된 소스로 인한 문제점</a:t>
            </a:r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6BC133A-3380-1DBC-E65F-1F02EDA2C2F8}"/>
              </a:ext>
            </a:extLst>
          </p:cNvPr>
          <p:cNvSpPr txBox="1">
            <a:spLocks/>
          </p:cNvSpPr>
          <p:nvPr/>
        </p:nvSpPr>
        <p:spPr>
          <a:xfrm>
            <a:off x="3205236" y="4112782"/>
            <a:ext cx="5985898" cy="1077218"/>
          </a:xfrm>
          <a:custGeom>
            <a:avLst/>
            <a:gdLst>
              <a:gd name="connsiteX0" fmla="*/ 0 w 5985898"/>
              <a:gd name="connsiteY0" fmla="*/ 0 h 1077218"/>
              <a:gd name="connsiteX1" fmla="*/ 485523 w 5985898"/>
              <a:gd name="connsiteY1" fmla="*/ 0 h 1077218"/>
              <a:gd name="connsiteX2" fmla="*/ 1210482 w 5985898"/>
              <a:gd name="connsiteY2" fmla="*/ 0 h 1077218"/>
              <a:gd name="connsiteX3" fmla="*/ 1995299 w 5985898"/>
              <a:gd name="connsiteY3" fmla="*/ 0 h 1077218"/>
              <a:gd name="connsiteX4" fmla="*/ 2540681 w 5985898"/>
              <a:gd name="connsiteY4" fmla="*/ 0 h 1077218"/>
              <a:gd name="connsiteX5" fmla="*/ 3086063 w 5985898"/>
              <a:gd name="connsiteY5" fmla="*/ 0 h 1077218"/>
              <a:gd name="connsiteX6" fmla="*/ 3571586 w 5985898"/>
              <a:gd name="connsiteY6" fmla="*/ 0 h 1077218"/>
              <a:gd name="connsiteX7" fmla="*/ 4057109 w 5985898"/>
              <a:gd name="connsiteY7" fmla="*/ 0 h 1077218"/>
              <a:gd name="connsiteX8" fmla="*/ 4662349 w 5985898"/>
              <a:gd name="connsiteY8" fmla="*/ 0 h 1077218"/>
              <a:gd name="connsiteX9" fmla="*/ 5267590 w 5985898"/>
              <a:gd name="connsiteY9" fmla="*/ 0 h 1077218"/>
              <a:gd name="connsiteX10" fmla="*/ 5985898 w 5985898"/>
              <a:gd name="connsiteY10" fmla="*/ 0 h 1077218"/>
              <a:gd name="connsiteX11" fmla="*/ 5985898 w 5985898"/>
              <a:gd name="connsiteY11" fmla="*/ 549381 h 1077218"/>
              <a:gd name="connsiteX12" fmla="*/ 5985898 w 5985898"/>
              <a:gd name="connsiteY12" fmla="*/ 1077218 h 1077218"/>
              <a:gd name="connsiteX13" fmla="*/ 5320798 w 5985898"/>
              <a:gd name="connsiteY13" fmla="*/ 1077218 h 1077218"/>
              <a:gd name="connsiteX14" fmla="*/ 4655698 w 5985898"/>
              <a:gd name="connsiteY14" fmla="*/ 1077218 h 1077218"/>
              <a:gd name="connsiteX15" fmla="*/ 3930740 w 5985898"/>
              <a:gd name="connsiteY15" fmla="*/ 1077218 h 1077218"/>
              <a:gd name="connsiteX16" fmla="*/ 3145922 w 5985898"/>
              <a:gd name="connsiteY16" fmla="*/ 1077218 h 1077218"/>
              <a:gd name="connsiteX17" fmla="*/ 2420963 w 5985898"/>
              <a:gd name="connsiteY17" fmla="*/ 1077218 h 1077218"/>
              <a:gd name="connsiteX18" fmla="*/ 1696004 w 5985898"/>
              <a:gd name="connsiteY18" fmla="*/ 1077218 h 1077218"/>
              <a:gd name="connsiteX19" fmla="*/ 911187 w 5985898"/>
              <a:gd name="connsiteY19" fmla="*/ 1077218 h 1077218"/>
              <a:gd name="connsiteX20" fmla="*/ 0 w 5985898"/>
              <a:gd name="connsiteY20" fmla="*/ 1077218 h 1077218"/>
              <a:gd name="connsiteX21" fmla="*/ 0 w 5985898"/>
              <a:gd name="connsiteY21" fmla="*/ 560153 h 1077218"/>
              <a:gd name="connsiteX22" fmla="*/ 0 w 5985898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5898" h="1077218" fill="none" extrusionOk="0">
                <a:moveTo>
                  <a:pt x="0" y="0"/>
                </a:moveTo>
                <a:cubicBezTo>
                  <a:pt x="183204" y="1552"/>
                  <a:pt x="252378" y="-11286"/>
                  <a:pt x="485523" y="0"/>
                </a:cubicBezTo>
                <a:cubicBezTo>
                  <a:pt x="718668" y="11286"/>
                  <a:pt x="968420" y="-33177"/>
                  <a:pt x="1210482" y="0"/>
                </a:cubicBezTo>
                <a:cubicBezTo>
                  <a:pt x="1452544" y="33177"/>
                  <a:pt x="1730425" y="-24253"/>
                  <a:pt x="1995299" y="0"/>
                </a:cubicBezTo>
                <a:cubicBezTo>
                  <a:pt x="2260173" y="24253"/>
                  <a:pt x="2307075" y="-10370"/>
                  <a:pt x="2540681" y="0"/>
                </a:cubicBezTo>
                <a:cubicBezTo>
                  <a:pt x="2774287" y="10370"/>
                  <a:pt x="2895313" y="-21927"/>
                  <a:pt x="3086063" y="0"/>
                </a:cubicBezTo>
                <a:cubicBezTo>
                  <a:pt x="3276813" y="21927"/>
                  <a:pt x="3343206" y="-17727"/>
                  <a:pt x="3571586" y="0"/>
                </a:cubicBezTo>
                <a:cubicBezTo>
                  <a:pt x="3799966" y="17727"/>
                  <a:pt x="3921732" y="21693"/>
                  <a:pt x="4057109" y="0"/>
                </a:cubicBezTo>
                <a:cubicBezTo>
                  <a:pt x="4192486" y="-21693"/>
                  <a:pt x="4417393" y="19202"/>
                  <a:pt x="4662349" y="0"/>
                </a:cubicBezTo>
                <a:cubicBezTo>
                  <a:pt x="4907305" y="-19202"/>
                  <a:pt x="5023376" y="11924"/>
                  <a:pt x="5267590" y="0"/>
                </a:cubicBezTo>
                <a:cubicBezTo>
                  <a:pt x="5511804" y="-11924"/>
                  <a:pt x="5638956" y="-9610"/>
                  <a:pt x="5985898" y="0"/>
                </a:cubicBezTo>
                <a:cubicBezTo>
                  <a:pt x="6005401" y="268057"/>
                  <a:pt x="5970813" y="434438"/>
                  <a:pt x="5985898" y="549381"/>
                </a:cubicBezTo>
                <a:cubicBezTo>
                  <a:pt x="6000983" y="664324"/>
                  <a:pt x="6004961" y="829283"/>
                  <a:pt x="5985898" y="1077218"/>
                </a:cubicBezTo>
                <a:cubicBezTo>
                  <a:pt x="5676590" y="1104254"/>
                  <a:pt x="5595401" y="1100002"/>
                  <a:pt x="5320798" y="1077218"/>
                </a:cubicBezTo>
                <a:cubicBezTo>
                  <a:pt x="5046195" y="1054434"/>
                  <a:pt x="4833720" y="1106653"/>
                  <a:pt x="4655698" y="1077218"/>
                </a:cubicBezTo>
                <a:cubicBezTo>
                  <a:pt x="4477676" y="1047783"/>
                  <a:pt x="4223028" y="1068207"/>
                  <a:pt x="3930740" y="1077218"/>
                </a:cubicBezTo>
                <a:cubicBezTo>
                  <a:pt x="3638452" y="1086229"/>
                  <a:pt x="3427660" y="1109448"/>
                  <a:pt x="3145922" y="1077218"/>
                </a:cubicBezTo>
                <a:cubicBezTo>
                  <a:pt x="2864184" y="1044988"/>
                  <a:pt x="2761135" y="1055590"/>
                  <a:pt x="2420963" y="1077218"/>
                </a:cubicBezTo>
                <a:cubicBezTo>
                  <a:pt x="2080791" y="1098846"/>
                  <a:pt x="1986801" y="1067689"/>
                  <a:pt x="1696004" y="1077218"/>
                </a:cubicBezTo>
                <a:cubicBezTo>
                  <a:pt x="1405207" y="1086747"/>
                  <a:pt x="1254307" y="1087541"/>
                  <a:pt x="911187" y="1077218"/>
                </a:cubicBezTo>
                <a:cubicBezTo>
                  <a:pt x="568067" y="1066895"/>
                  <a:pt x="427908" y="1085502"/>
                  <a:pt x="0" y="1077218"/>
                </a:cubicBezTo>
                <a:cubicBezTo>
                  <a:pt x="17920" y="906829"/>
                  <a:pt x="10784" y="801853"/>
                  <a:pt x="0" y="560153"/>
                </a:cubicBezTo>
                <a:cubicBezTo>
                  <a:pt x="-10784" y="318453"/>
                  <a:pt x="8422" y="226685"/>
                  <a:pt x="0" y="0"/>
                </a:cubicBezTo>
                <a:close/>
              </a:path>
              <a:path w="5985898" h="1077218" stroke="0" extrusionOk="0">
                <a:moveTo>
                  <a:pt x="0" y="0"/>
                </a:moveTo>
                <a:cubicBezTo>
                  <a:pt x="247470" y="-18223"/>
                  <a:pt x="515112" y="-23150"/>
                  <a:pt x="665100" y="0"/>
                </a:cubicBezTo>
                <a:cubicBezTo>
                  <a:pt x="815088" y="23150"/>
                  <a:pt x="1143788" y="-26952"/>
                  <a:pt x="1330200" y="0"/>
                </a:cubicBezTo>
                <a:cubicBezTo>
                  <a:pt x="1516612" y="26952"/>
                  <a:pt x="1681078" y="18001"/>
                  <a:pt x="1995299" y="0"/>
                </a:cubicBezTo>
                <a:cubicBezTo>
                  <a:pt x="2309520" y="-18001"/>
                  <a:pt x="2335077" y="-25824"/>
                  <a:pt x="2600540" y="0"/>
                </a:cubicBezTo>
                <a:cubicBezTo>
                  <a:pt x="2866003" y="25824"/>
                  <a:pt x="2884892" y="-2454"/>
                  <a:pt x="3086063" y="0"/>
                </a:cubicBezTo>
                <a:cubicBezTo>
                  <a:pt x="3287234" y="2454"/>
                  <a:pt x="3516885" y="19190"/>
                  <a:pt x="3811022" y="0"/>
                </a:cubicBezTo>
                <a:cubicBezTo>
                  <a:pt x="4105159" y="-19190"/>
                  <a:pt x="4174542" y="30191"/>
                  <a:pt x="4535980" y="0"/>
                </a:cubicBezTo>
                <a:cubicBezTo>
                  <a:pt x="4897418" y="-30191"/>
                  <a:pt x="4898998" y="1075"/>
                  <a:pt x="5201080" y="0"/>
                </a:cubicBezTo>
                <a:cubicBezTo>
                  <a:pt x="5503162" y="-1075"/>
                  <a:pt x="5706924" y="-29202"/>
                  <a:pt x="5985898" y="0"/>
                </a:cubicBezTo>
                <a:cubicBezTo>
                  <a:pt x="6008077" y="167447"/>
                  <a:pt x="6000262" y="325105"/>
                  <a:pt x="5985898" y="506292"/>
                </a:cubicBezTo>
                <a:cubicBezTo>
                  <a:pt x="5971534" y="687479"/>
                  <a:pt x="5985529" y="923605"/>
                  <a:pt x="5985898" y="1077218"/>
                </a:cubicBezTo>
                <a:cubicBezTo>
                  <a:pt x="5765246" y="1059687"/>
                  <a:pt x="5565812" y="1103625"/>
                  <a:pt x="5440516" y="1077218"/>
                </a:cubicBezTo>
                <a:cubicBezTo>
                  <a:pt x="5315220" y="1050811"/>
                  <a:pt x="5108512" y="1072656"/>
                  <a:pt x="4895134" y="1077218"/>
                </a:cubicBezTo>
                <a:cubicBezTo>
                  <a:pt x="4681756" y="1081780"/>
                  <a:pt x="4593759" y="1062970"/>
                  <a:pt x="4409612" y="1077218"/>
                </a:cubicBezTo>
                <a:cubicBezTo>
                  <a:pt x="4225465" y="1091466"/>
                  <a:pt x="3844120" y="1041566"/>
                  <a:pt x="3684653" y="1077218"/>
                </a:cubicBezTo>
                <a:cubicBezTo>
                  <a:pt x="3525186" y="1112870"/>
                  <a:pt x="3409675" y="1080350"/>
                  <a:pt x="3139271" y="1077218"/>
                </a:cubicBezTo>
                <a:cubicBezTo>
                  <a:pt x="2868867" y="1074086"/>
                  <a:pt x="2844856" y="1059604"/>
                  <a:pt x="2593889" y="1077218"/>
                </a:cubicBezTo>
                <a:cubicBezTo>
                  <a:pt x="2342922" y="1094832"/>
                  <a:pt x="2265751" y="1059142"/>
                  <a:pt x="1988648" y="1077218"/>
                </a:cubicBezTo>
                <a:cubicBezTo>
                  <a:pt x="1711545" y="1095294"/>
                  <a:pt x="1587284" y="1042107"/>
                  <a:pt x="1263690" y="1077218"/>
                </a:cubicBezTo>
                <a:cubicBezTo>
                  <a:pt x="940096" y="1112329"/>
                  <a:pt x="908337" y="1084591"/>
                  <a:pt x="778167" y="1077218"/>
                </a:cubicBezTo>
                <a:cubicBezTo>
                  <a:pt x="647997" y="1069845"/>
                  <a:pt x="299037" y="1108466"/>
                  <a:pt x="0" y="1077218"/>
                </a:cubicBezTo>
                <a:cubicBezTo>
                  <a:pt x="25389" y="916659"/>
                  <a:pt x="-3209" y="761773"/>
                  <a:pt x="0" y="527837"/>
                </a:cubicBezTo>
                <a:cubicBezTo>
                  <a:pt x="3209" y="293901"/>
                  <a:pt x="-14877" y="1953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오픈 소스에 대한 책임감을 갖는 기업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사용자가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82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ED48D8BF-F537-968C-A101-7BFF59A6D811}"/>
              </a:ext>
            </a:extLst>
          </p:cNvPr>
          <p:cNvSpPr txBox="1">
            <a:spLocks/>
          </p:cNvSpPr>
          <p:nvPr/>
        </p:nvSpPr>
        <p:spPr>
          <a:xfrm>
            <a:off x="847576" y="1432307"/>
            <a:ext cx="4210806" cy="4585871"/>
          </a:xfrm>
          <a:custGeom>
            <a:avLst/>
            <a:gdLst>
              <a:gd name="connsiteX0" fmla="*/ 0 w 4210806"/>
              <a:gd name="connsiteY0" fmla="*/ 0 h 4585871"/>
              <a:gd name="connsiteX1" fmla="*/ 601544 w 4210806"/>
              <a:gd name="connsiteY1" fmla="*/ 0 h 4585871"/>
              <a:gd name="connsiteX2" fmla="*/ 1076763 w 4210806"/>
              <a:gd name="connsiteY2" fmla="*/ 0 h 4585871"/>
              <a:gd name="connsiteX3" fmla="*/ 1636199 w 4210806"/>
              <a:gd name="connsiteY3" fmla="*/ 0 h 4585871"/>
              <a:gd name="connsiteX4" fmla="*/ 2195635 w 4210806"/>
              <a:gd name="connsiteY4" fmla="*/ 0 h 4585871"/>
              <a:gd name="connsiteX5" fmla="*/ 2797178 w 4210806"/>
              <a:gd name="connsiteY5" fmla="*/ 0 h 4585871"/>
              <a:gd name="connsiteX6" fmla="*/ 3440830 w 4210806"/>
              <a:gd name="connsiteY6" fmla="*/ 0 h 4585871"/>
              <a:gd name="connsiteX7" fmla="*/ 4210806 w 4210806"/>
              <a:gd name="connsiteY7" fmla="*/ 0 h 4585871"/>
              <a:gd name="connsiteX8" fmla="*/ 4210806 w 4210806"/>
              <a:gd name="connsiteY8" fmla="*/ 517548 h 4585871"/>
              <a:gd name="connsiteX9" fmla="*/ 4210806 w 4210806"/>
              <a:gd name="connsiteY9" fmla="*/ 1080955 h 4585871"/>
              <a:gd name="connsiteX10" fmla="*/ 4210806 w 4210806"/>
              <a:gd name="connsiteY10" fmla="*/ 1736080 h 4585871"/>
              <a:gd name="connsiteX11" fmla="*/ 4210806 w 4210806"/>
              <a:gd name="connsiteY11" fmla="*/ 2482922 h 4585871"/>
              <a:gd name="connsiteX12" fmla="*/ 4210806 w 4210806"/>
              <a:gd name="connsiteY12" fmla="*/ 3092187 h 4585871"/>
              <a:gd name="connsiteX13" fmla="*/ 4210806 w 4210806"/>
              <a:gd name="connsiteY13" fmla="*/ 3655594 h 4585871"/>
              <a:gd name="connsiteX14" fmla="*/ 4210806 w 4210806"/>
              <a:gd name="connsiteY14" fmla="*/ 4585871 h 4585871"/>
              <a:gd name="connsiteX15" fmla="*/ 3693478 w 4210806"/>
              <a:gd name="connsiteY15" fmla="*/ 4585871 h 4585871"/>
              <a:gd name="connsiteX16" fmla="*/ 3176151 w 4210806"/>
              <a:gd name="connsiteY16" fmla="*/ 4585871 h 4585871"/>
              <a:gd name="connsiteX17" fmla="*/ 2700931 w 4210806"/>
              <a:gd name="connsiteY17" fmla="*/ 4585871 h 4585871"/>
              <a:gd name="connsiteX18" fmla="*/ 2141496 w 4210806"/>
              <a:gd name="connsiteY18" fmla="*/ 4585871 h 4585871"/>
              <a:gd name="connsiteX19" fmla="*/ 1666276 w 4210806"/>
              <a:gd name="connsiteY19" fmla="*/ 4585871 h 4585871"/>
              <a:gd name="connsiteX20" fmla="*/ 980516 w 4210806"/>
              <a:gd name="connsiteY20" fmla="*/ 4585871 h 4585871"/>
              <a:gd name="connsiteX21" fmla="*/ 0 w 4210806"/>
              <a:gd name="connsiteY21" fmla="*/ 4585871 h 4585871"/>
              <a:gd name="connsiteX22" fmla="*/ 0 w 4210806"/>
              <a:gd name="connsiteY22" fmla="*/ 3976605 h 4585871"/>
              <a:gd name="connsiteX23" fmla="*/ 0 w 4210806"/>
              <a:gd name="connsiteY23" fmla="*/ 3413198 h 4585871"/>
              <a:gd name="connsiteX24" fmla="*/ 0 w 4210806"/>
              <a:gd name="connsiteY24" fmla="*/ 2666356 h 4585871"/>
              <a:gd name="connsiteX25" fmla="*/ 0 w 4210806"/>
              <a:gd name="connsiteY25" fmla="*/ 2148808 h 4585871"/>
              <a:gd name="connsiteX26" fmla="*/ 0 w 4210806"/>
              <a:gd name="connsiteY26" fmla="*/ 1493684 h 4585871"/>
              <a:gd name="connsiteX27" fmla="*/ 0 w 4210806"/>
              <a:gd name="connsiteY27" fmla="*/ 884418 h 4585871"/>
              <a:gd name="connsiteX28" fmla="*/ 0 w 4210806"/>
              <a:gd name="connsiteY28" fmla="*/ 0 h 458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10806" h="4585871" fill="none" extrusionOk="0">
                <a:moveTo>
                  <a:pt x="0" y="0"/>
                </a:moveTo>
                <a:cubicBezTo>
                  <a:pt x="272429" y="-1583"/>
                  <a:pt x="363909" y="-24324"/>
                  <a:pt x="601544" y="0"/>
                </a:cubicBezTo>
                <a:cubicBezTo>
                  <a:pt x="839179" y="24324"/>
                  <a:pt x="841783" y="-21391"/>
                  <a:pt x="1076763" y="0"/>
                </a:cubicBezTo>
                <a:cubicBezTo>
                  <a:pt x="1311743" y="21391"/>
                  <a:pt x="1507396" y="-15895"/>
                  <a:pt x="1636199" y="0"/>
                </a:cubicBezTo>
                <a:cubicBezTo>
                  <a:pt x="1765002" y="15895"/>
                  <a:pt x="2082256" y="17001"/>
                  <a:pt x="2195635" y="0"/>
                </a:cubicBezTo>
                <a:cubicBezTo>
                  <a:pt x="2309014" y="-17001"/>
                  <a:pt x="2674621" y="-275"/>
                  <a:pt x="2797178" y="0"/>
                </a:cubicBezTo>
                <a:cubicBezTo>
                  <a:pt x="2919735" y="275"/>
                  <a:pt x="3233279" y="-18453"/>
                  <a:pt x="3440830" y="0"/>
                </a:cubicBezTo>
                <a:cubicBezTo>
                  <a:pt x="3648381" y="18453"/>
                  <a:pt x="3912021" y="-34537"/>
                  <a:pt x="4210806" y="0"/>
                </a:cubicBezTo>
                <a:cubicBezTo>
                  <a:pt x="4209913" y="112470"/>
                  <a:pt x="4190718" y="272786"/>
                  <a:pt x="4210806" y="517548"/>
                </a:cubicBezTo>
                <a:cubicBezTo>
                  <a:pt x="4230894" y="762310"/>
                  <a:pt x="4219207" y="947733"/>
                  <a:pt x="4210806" y="1080955"/>
                </a:cubicBezTo>
                <a:cubicBezTo>
                  <a:pt x="4202405" y="1214177"/>
                  <a:pt x="4199935" y="1536952"/>
                  <a:pt x="4210806" y="1736080"/>
                </a:cubicBezTo>
                <a:cubicBezTo>
                  <a:pt x="4221677" y="1935208"/>
                  <a:pt x="4244162" y="2159845"/>
                  <a:pt x="4210806" y="2482922"/>
                </a:cubicBezTo>
                <a:cubicBezTo>
                  <a:pt x="4177450" y="2805999"/>
                  <a:pt x="4199728" y="2878999"/>
                  <a:pt x="4210806" y="3092187"/>
                </a:cubicBezTo>
                <a:cubicBezTo>
                  <a:pt x="4221884" y="3305376"/>
                  <a:pt x="4212396" y="3445057"/>
                  <a:pt x="4210806" y="3655594"/>
                </a:cubicBezTo>
                <a:cubicBezTo>
                  <a:pt x="4209216" y="3866131"/>
                  <a:pt x="4207824" y="4253914"/>
                  <a:pt x="4210806" y="4585871"/>
                </a:cubicBezTo>
                <a:cubicBezTo>
                  <a:pt x="4069878" y="4577226"/>
                  <a:pt x="3921125" y="4560033"/>
                  <a:pt x="3693478" y="4585871"/>
                </a:cubicBezTo>
                <a:cubicBezTo>
                  <a:pt x="3465831" y="4611709"/>
                  <a:pt x="3290125" y="4577381"/>
                  <a:pt x="3176151" y="4585871"/>
                </a:cubicBezTo>
                <a:cubicBezTo>
                  <a:pt x="3062177" y="4594361"/>
                  <a:pt x="2865072" y="4573911"/>
                  <a:pt x="2700931" y="4585871"/>
                </a:cubicBezTo>
                <a:cubicBezTo>
                  <a:pt x="2536790" y="4597831"/>
                  <a:pt x="2363857" y="4559761"/>
                  <a:pt x="2141496" y="4585871"/>
                </a:cubicBezTo>
                <a:cubicBezTo>
                  <a:pt x="1919135" y="4611981"/>
                  <a:pt x="1833441" y="4594957"/>
                  <a:pt x="1666276" y="4585871"/>
                </a:cubicBezTo>
                <a:cubicBezTo>
                  <a:pt x="1499111" y="4576785"/>
                  <a:pt x="1244585" y="4607598"/>
                  <a:pt x="980516" y="4585871"/>
                </a:cubicBezTo>
                <a:cubicBezTo>
                  <a:pt x="716447" y="4564144"/>
                  <a:pt x="468762" y="4595699"/>
                  <a:pt x="0" y="4585871"/>
                </a:cubicBezTo>
                <a:cubicBezTo>
                  <a:pt x="-10944" y="4311143"/>
                  <a:pt x="-11142" y="4118307"/>
                  <a:pt x="0" y="3976605"/>
                </a:cubicBezTo>
                <a:cubicBezTo>
                  <a:pt x="11142" y="3834903"/>
                  <a:pt x="-10390" y="3669524"/>
                  <a:pt x="0" y="3413198"/>
                </a:cubicBezTo>
                <a:cubicBezTo>
                  <a:pt x="10390" y="3156872"/>
                  <a:pt x="11977" y="2821085"/>
                  <a:pt x="0" y="2666356"/>
                </a:cubicBezTo>
                <a:cubicBezTo>
                  <a:pt x="-11977" y="2511627"/>
                  <a:pt x="11539" y="2352349"/>
                  <a:pt x="0" y="2148808"/>
                </a:cubicBezTo>
                <a:cubicBezTo>
                  <a:pt x="-11539" y="1945267"/>
                  <a:pt x="337" y="1645910"/>
                  <a:pt x="0" y="1493684"/>
                </a:cubicBezTo>
                <a:cubicBezTo>
                  <a:pt x="-337" y="1341458"/>
                  <a:pt x="-23681" y="1011339"/>
                  <a:pt x="0" y="884418"/>
                </a:cubicBezTo>
                <a:cubicBezTo>
                  <a:pt x="23681" y="757497"/>
                  <a:pt x="1903" y="328641"/>
                  <a:pt x="0" y="0"/>
                </a:cubicBezTo>
                <a:close/>
              </a:path>
              <a:path w="4210806" h="4585871" stroke="0" extrusionOk="0">
                <a:moveTo>
                  <a:pt x="0" y="0"/>
                </a:moveTo>
                <a:cubicBezTo>
                  <a:pt x="221568" y="-25582"/>
                  <a:pt x="478209" y="-153"/>
                  <a:pt x="601544" y="0"/>
                </a:cubicBezTo>
                <a:cubicBezTo>
                  <a:pt x="724879" y="153"/>
                  <a:pt x="938383" y="-8697"/>
                  <a:pt x="1203087" y="0"/>
                </a:cubicBezTo>
                <a:cubicBezTo>
                  <a:pt x="1467791" y="8697"/>
                  <a:pt x="1535713" y="24884"/>
                  <a:pt x="1804631" y="0"/>
                </a:cubicBezTo>
                <a:cubicBezTo>
                  <a:pt x="2073549" y="-24884"/>
                  <a:pt x="2204949" y="-17494"/>
                  <a:pt x="2364067" y="0"/>
                </a:cubicBezTo>
                <a:cubicBezTo>
                  <a:pt x="2523185" y="17494"/>
                  <a:pt x="2652640" y="-4704"/>
                  <a:pt x="2839286" y="0"/>
                </a:cubicBezTo>
                <a:cubicBezTo>
                  <a:pt x="3025932" y="4704"/>
                  <a:pt x="3204560" y="9608"/>
                  <a:pt x="3482938" y="0"/>
                </a:cubicBezTo>
                <a:cubicBezTo>
                  <a:pt x="3761316" y="-9608"/>
                  <a:pt x="3982187" y="24938"/>
                  <a:pt x="4210806" y="0"/>
                </a:cubicBezTo>
                <a:cubicBezTo>
                  <a:pt x="4232811" y="242298"/>
                  <a:pt x="4181641" y="465217"/>
                  <a:pt x="4210806" y="655124"/>
                </a:cubicBezTo>
                <a:cubicBezTo>
                  <a:pt x="4239971" y="845031"/>
                  <a:pt x="4228252" y="974006"/>
                  <a:pt x="4210806" y="1264390"/>
                </a:cubicBezTo>
                <a:cubicBezTo>
                  <a:pt x="4193360" y="1554774"/>
                  <a:pt x="4235720" y="1540501"/>
                  <a:pt x="4210806" y="1781938"/>
                </a:cubicBezTo>
                <a:cubicBezTo>
                  <a:pt x="4185892" y="2023375"/>
                  <a:pt x="4197443" y="2240325"/>
                  <a:pt x="4210806" y="2391204"/>
                </a:cubicBezTo>
                <a:cubicBezTo>
                  <a:pt x="4224169" y="2542083"/>
                  <a:pt x="4193092" y="2838297"/>
                  <a:pt x="4210806" y="2954611"/>
                </a:cubicBezTo>
                <a:cubicBezTo>
                  <a:pt x="4228520" y="3070925"/>
                  <a:pt x="4208215" y="3528732"/>
                  <a:pt x="4210806" y="3701453"/>
                </a:cubicBezTo>
                <a:cubicBezTo>
                  <a:pt x="4213397" y="3874174"/>
                  <a:pt x="4213554" y="4400996"/>
                  <a:pt x="4210806" y="4585871"/>
                </a:cubicBezTo>
                <a:cubicBezTo>
                  <a:pt x="4077463" y="4584432"/>
                  <a:pt x="3855174" y="4608303"/>
                  <a:pt x="3735586" y="4585871"/>
                </a:cubicBezTo>
                <a:cubicBezTo>
                  <a:pt x="3615998" y="4563439"/>
                  <a:pt x="3380809" y="4568183"/>
                  <a:pt x="3218259" y="4585871"/>
                </a:cubicBezTo>
                <a:cubicBezTo>
                  <a:pt x="3055709" y="4603559"/>
                  <a:pt x="2877910" y="4561660"/>
                  <a:pt x="2700931" y="4585871"/>
                </a:cubicBezTo>
                <a:cubicBezTo>
                  <a:pt x="2523952" y="4610082"/>
                  <a:pt x="2393134" y="4609940"/>
                  <a:pt x="2141496" y="4585871"/>
                </a:cubicBezTo>
                <a:cubicBezTo>
                  <a:pt x="1889859" y="4561802"/>
                  <a:pt x="1676973" y="4604753"/>
                  <a:pt x="1497844" y="4585871"/>
                </a:cubicBezTo>
                <a:cubicBezTo>
                  <a:pt x="1318715" y="4566989"/>
                  <a:pt x="1227107" y="4584569"/>
                  <a:pt x="1022624" y="4585871"/>
                </a:cubicBezTo>
                <a:cubicBezTo>
                  <a:pt x="818141" y="4587173"/>
                  <a:pt x="366810" y="4613177"/>
                  <a:pt x="0" y="4585871"/>
                </a:cubicBezTo>
                <a:cubicBezTo>
                  <a:pt x="-27196" y="4353785"/>
                  <a:pt x="-22096" y="4133252"/>
                  <a:pt x="0" y="3884888"/>
                </a:cubicBezTo>
                <a:cubicBezTo>
                  <a:pt x="22096" y="3636524"/>
                  <a:pt x="9689" y="3393817"/>
                  <a:pt x="0" y="3229763"/>
                </a:cubicBezTo>
                <a:cubicBezTo>
                  <a:pt x="-9689" y="3065709"/>
                  <a:pt x="23738" y="2836438"/>
                  <a:pt x="0" y="2712215"/>
                </a:cubicBezTo>
                <a:cubicBezTo>
                  <a:pt x="-23738" y="2587992"/>
                  <a:pt x="26849" y="2288905"/>
                  <a:pt x="0" y="2102949"/>
                </a:cubicBezTo>
                <a:cubicBezTo>
                  <a:pt x="-26849" y="1916993"/>
                  <a:pt x="-5929" y="1774349"/>
                  <a:pt x="0" y="1539542"/>
                </a:cubicBezTo>
                <a:cubicBezTo>
                  <a:pt x="5929" y="1304735"/>
                  <a:pt x="-11867" y="1156611"/>
                  <a:pt x="0" y="884418"/>
                </a:cubicBezTo>
                <a:cubicBezTo>
                  <a:pt x="11867" y="612225"/>
                  <a:pt x="22598" y="4411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위키피디아</a:t>
            </a:r>
          </a:p>
          <a:p>
            <a:pPr marL="0" indent="0">
              <a:buNone/>
            </a:pPr>
            <a:r>
              <a:rPr lang="en-US" altLang="ko-KR" sz="1000" dirty="0"/>
              <a:t>wikipedia.org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 err="1"/>
              <a:t>알툴즈</a:t>
            </a:r>
            <a:r>
              <a:rPr lang="ko-KR" altLang="en-US" sz="1000" dirty="0"/>
              <a:t> 시리즈 사진</a:t>
            </a:r>
          </a:p>
          <a:p>
            <a:pPr marL="0" indent="0">
              <a:buNone/>
            </a:pPr>
            <a:r>
              <a:rPr lang="en-US" altLang="ko-KR" sz="1000" dirty="0"/>
              <a:t>https://zdnet.co.kr/view/?no=20111221110252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/>
              <a:t>OpenAI-ChatGPT</a:t>
            </a:r>
            <a:r>
              <a:rPr lang="ko-KR" altLang="en-US" sz="1000" dirty="0"/>
              <a:t>의 오픈소스 대안</a:t>
            </a:r>
          </a:p>
          <a:p>
            <a:pPr marL="0" indent="0">
              <a:buNone/>
            </a:pPr>
            <a:r>
              <a:rPr lang="en-US" altLang="ko-KR" sz="1000" dirty="0"/>
              <a:t>https://www.oss.kr/index.php/oss_guide/show/2929db63-ff0a-46c3-adab-ca336320441f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/>
              <a:t>OpenAI-ChatGPT</a:t>
            </a:r>
            <a:r>
              <a:rPr lang="ko-KR" altLang="en-US" sz="1000" dirty="0"/>
              <a:t>의 오픈소스 대안</a:t>
            </a:r>
          </a:p>
          <a:p>
            <a:pPr marL="0" indent="0">
              <a:buNone/>
            </a:pPr>
            <a:r>
              <a:rPr lang="en-US" altLang="ko-KR" sz="1000" dirty="0"/>
              <a:t>https://www.oss.kr/index.php/oss_guide/show/2929db63-ff0a-46c3-adab-ca336320441f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상용 소프트웨어 </a:t>
            </a:r>
            <a:r>
              <a:rPr lang="en-US" altLang="ko-KR" sz="1000" dirty="0"/>
              <a:t>(IT </a:t>
            </a:r>
            <a:r>
              <a:rPr lang="ko-KR" altLang="en-US" sz="1000" dirty="0"/>
              <a:t>용어사전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https://terms.naver.com/entry.naver?docId=3338553&amp;cid=42346&amp;categoryId=42346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무료 소프트웨어 모음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프리웨어</a:t>
            </a:r>
            <a:r>
              <a:rPr lang="en-US" altLang="ko-KR" sz="1000" dirty="0"/>
              <a:t>,</a:t>
            </a:r>
            <a:r>
              <a:rPr lang="ko-KR" altLang="en-US" sz="1000" dirty="0" err="1"/>
              <a:t>셰어웨어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https://m.blog.naver.com/rethers/221479629914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MS, </a:t>
            </a:r>
            <a:r>
              <a:rPr lang="ko-KR" altLang="en-US" sz="1000" dirty="0"/>
              <a:t>오픈소스 무단 사용으로 피소 위기</a:t>
            </a:r>
          </a:p>
          <a:p>
            <a:pPr marL="0" indent="0">
              <a:buNone/>
            </a:pPr>
            <a:r>
              <a:rPr lang="en-US" altLang="ko-KR" sz="1000" dirty="0">
                <a:hlinkClick r:id="rId2"/>
              </a:rPr>
              <a:t>https://www.aitimes.com/news/articleView.html?idxno=147445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0845A-5608-75DF-FDD0-C4524874E623}"/>
              </a:ext>
            </a:extLst>
          </p:cNvPr>
          <p:cNvSpPr txBox="1">
            <a:spLocks/>
          </p:cNvSpPr>
          <p:nvPr/>
        </p:nvSpPr>
        <p:spPr>
          <a:xfrm>
            <a:off x="5328785" y="1432306"/>
            <a:ext cx="6120670" cy="4555093"/>
          </a:xfrm>
          <a:custGeom>
            <a:avLst/>
            <a:gdLst>
              <a:gd name="connsiteX0" fmla="*/ 0 w 6120670"/>
              <a:gd name="connsiteY0" fmla="*/ 0 h 4555093"/>
              <a:gd name="connsiteX1" fmla="*/ 618868 w 6120670"/>
              <a:gd name="connsiteY1" fmla="*/ 0 h 4555093"/>
              <a:gd name="connsiteX2" fmla="*/ 1360149 w 6120670"/>
              <a:gd name="connsiteY2" fmla="*/ 0 h 4555093"/>
              <a:gd name="connsiteX3" fmla="*/ 1979017 w 6120670"/>
              <a:gd name="connsiteY3" fmla="*/ 0 h 4555093"/>
              <a:gd name="connsiteX4" fmla="*/ 2475471 w 6120670"/>
              <a:gd name="connsiteY4" fmla="*/ 0 h 4555093"/>
              <a:gd name="connsiteX5" fmla="*/ 3216752 w 6120670"/>
              <a:gd name="connsiteY5" fmla="*/ 0 h 4555093"/>
              <a:gd name="connsiteX6" fmla="*/ 3774413 w 6120670"/>
              <a:gd name="connsiteY6" fmla="*/ 0 h 4555093"/>
              <a:gd name="connsiteX7" fmla="*/ 4515694 w 6120670"/>
              <a:gd name="connsiteY7" fmla="*/ 0 h 4555093"/>
              <a:gd name="connsiteX8" fmla="*/ 5134562 w 6120670"/>
              <a:gd name="connsiteY8" fmla="*/ 0 h 4555093"/>
              <a:gd name="connsiteX9" fmla="*/ 6120670 w 6120670"/>
              <a:gd name="connsiteY9" fmla="*/ 0 h 4555093"/>
              <a:gd name="connsiteX10" fmla="*/ 6120670 w 6120670"/>
              <a:gd name="connsiteY10" fmla="*/ 741829 h 4555093"/>
              <a:gd name="connsiteX11" fmla="*/ 6120670 w 6120670"/>
              <a:gd name="connsiteY11" fmla="*/ 1301455 h 4555093"/>
              <a:gd name="connsiteX12" fmla="*/ 6120670 w 6120670"/>
              <a:gd name="connsiteY12" fmla="*/ 1952183 h 4555093"/>
              <a:gd name="connsiteX13" fmla="*/ 6120670 w 6120670"/>
              <a:gd name="connsiteY13" fmla="*/ 2557359 h 4555093"/>
              <a:gd name="connsiteX14" fmla="*/ 6120670 w 6120670"/>
              <a:gd name="connsiteY14" fmla="*/ 3071434 h 4555093"/>
              <a:gd name="connsiteX15" fmla="*/ 6120670 w 6120670"/>
              <a:gd name="connsiteY15" fmla="*/ 3722162 h 4555093"/>
              <a:gd name="connsiteX16" fmla="*/ 6120670 w 6120670"/>
              <a:gd name="connsiteY16" fmla="*/ 4555093 h 4555093"/>
              <a:gd name="connsiteX17" fmla="*/ 5318182 w 6120670"/>
              <a:gd name="connsiteY17" fmla="*/ 4555093 h 4555093"/>
              <a:gd name="connsiteX18" fmla="*/ 4699314 w 6120670"/>
              <a:gd name="connsiteY18" fmla="*/ 4555093 h 4555093"/>
              <a:gd name="connsiteX19" fmla="*/ 4202860 w 6120670"/>
              <a:gd name="connsiteY19" fmla="*/ 4555093 h 4555093"/>
              <a:gd name="connsiteX20" fmla="*/ 3461579 w 6120670"/>
              <a:gd name="connsiteY20" fmla="*/ 4555093 h 4555093"/>
              <a:gd name="connsiteX21" fmla="*/ 2720298 w 6120670"/>
              <a:gd name="connsiteY21" fmla="*/ 4555093 h 4555093"/>
              <a:gd name="connsiteX22" fmla="*/ 2040223 w 6120670"/>
              <a:gd name="connsiteY22" fmla="*/ 4555093 h 4555093"/>
              <a:gd name="connsiteX23" fmla="*/ 1482562 w 6120670"/>
              <a:gd name="connsiteY23" fmla="*/ 4555093 h 4555093"/>
              <a:gd name="connsiteX24" fmla="*/ 986108 w 6120670"/>
              <a:gd name="connsiteY24" fmla="*/ 4555093 h 4555093"/>
              <a:gd name="connsiteX25" fmla="*/ 0 w 6120670"/>
              <a:gd name="connsiteY25" fmla="*/ 4555093 h 4555093"/>
              <a:gd name="connsiteX26" fmla="*/ 0 w 6120670"/>
              <a:gd name="connsiteY26" fmla="*/ 3858814 h 4555093"/>
              <a:gd name="connsiteX27" fmla="*/ 0 w 6120670"/>
              <a:gd name="connsiteY27" fmla="*/ 3344740 h 4555093"/>
              <a:gd name="connsiteX28" fmla="*/ 0 w 6120670"/>
              <a:gd name="connsiteY28" fmla="*/ 2739563 h 4555093"/>
              <a:gd name="connsiteX29" fmla="*/ 0 w 6120670"/>
              <a:gd name="connsiteY29" fmla="*/ 1997734 h 4555093"/>
              <a:gd name="connsiteX30" fmla="*/ 0 w 6120670"/>
              <a:gd name="connsiteY30" fmla="*/ 1301455 h 4555093"/>
              <a:gd name="connsiteX31" fmla="*/ 0 w 6120670"/>
              <a:gd name="connsiteY31" fmla="*/ 650728 h 4555093"/>
              <a:gd name="connsiteX32" fmla="*/ 0 w 6120670"/>
              <a:gd name="connsiteY32" fmla="*/ 0 h 455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20670" h="4555093" fill="none" extrusionOk="0">
                <a:moveTo>
                  <a:pt x="0" y="0"/>
                </a:moveTo>
                <a:cubicBezTo>
                  <a:pt x="281375" y="1561"/>
                  <a:pt x="468170" y="-19642"/>
                  <a:pt x="618868" y="0"/>
                </a:cubicBezTo>
                <a:cubicBezTo>
                  <a:pt x="769566" y="19642"/>
                  <a:pt x="1126199" y="10984"/>
                  <a:pt x="1360149" y="0"/>
                </a:cubicBezTo>
                <a:cubicBezTo>
                  <a:pt x="1594099" y="-10984"/>
                  <a:pt x="1782552" y="23747"/>
                  <a:pt x="1979017" y="0"/>
                </a:cubicBezTo>
                <a:cubicBezTo>
                  <a:pt x="2175482" y="-23747"/>
                  <a:pt x="2274028" y="-7220"/>
                  <a:pt x="2475471" y="0"/>
                </a:cubicBezTo>
                <a:cubicBezTo>
                  <a:pt x="2676914" y="7220"/>
                  <a:pt x="2889046" y="-35573"/>
                  <a:pt x="3216752" y="0"/>
                </a:cubicBezTo>
                <a:cubicBezTo>
                  <a:pt x="3544458" y="35573"/>
                  <a:pt x="3586123" y="14095"/>
                  <a:pt x="3774413" y="0"/>
                </a:cubicBezTo>
                <a:cubicBezTo>
                  <a:pt x="3962703" y="-14095"/>
                  <a:pt x="4204212" y="18341"/>
                  <a:pt x="4515694" y="0"/>
                </a:cubicBezTo>
                <a:cubicBezTo>
                  <a:pt x="4827176" y="-18341"/>
                  <a:pt x="4833301" y="29201"/>
                  <a:pt x="5134562" y="0"/>
                </a:cubicBezTo>
                <a:cubicBezTo>
                  <a:pt x="5435823" y="-29201"/>
                  <a:pt x="5842511" y="46590"/>
                  <a:pt x="6120670" y="0"/>
                </a:cubicBezTo>
                <a:cubicBezTo>
                  <a:pt x="6129737" y="365621"/>
                  <a:pt x="6121668" y="499155"/>
                  <a:pt x="6120670" y="741829"/>
                </a:cubicBezTo>
                <a:cubicBezTo>
                  <a:pt x="6119672" y="984503"/>
                  <a:pt x="6125395" y="1184563"/>
                  <a:pt x="6120670" y="1301455"/>
                </a:cubicBezTo>
                <a:cubicBezTo>
                  <a:pt x="6115945" y="1418347"/>
                  <a:pt x="6119926" y="1648484"/>
                  <a:pt x="6120670" y="1952183"/>
                </a:cubicBezTo>
                <a:cubicBezTo>
                  <a:pt x="6121414" y="2255882"/>
                  <a:pt x="6108422" y="2385307"/>
                  <a:pt x="6120670" y="2557359"/>
                </a:cubicBezTo>
                <a:cubicBezTo>
                  <a:pt x="6132918" y="2729411"/>
                  <a:pt x="6107044" y="2934860"/>
                  <a:pt x="6120670" y="3071434"/>
                </a:cubicBezTo>
                <a:cubicBezTo>
                  <a:pt x="6134296" y="3208008"/>
                  <a:pt x="6110140" y="3537465"/>
                  <a:pt x="6120670" y="3722162"/>
                </a:cubicBezTo>
                <a:cubicBezTo>
                  <a:pt x="6131200" y="3906859"/>
                  <a:pt x="6130191" y="4191812"/>
                  <a:pt x="6120670" y="4555093"/>
                </a:cubicBezTo>
                <a:cubicBezTo>
                  <a:pt x="5830769" y="4568248"/>
                  <a:pt x="5712166" y="4546426"/>
                  <a:pt x="5318182" y="4555093"/>
                </a:cubicBezTo>
                <a:cubicBezTo>
                  <a:pt x="4924198" y="4563760"/>
                  <a:pt x="4913765" y="4556482"/>
                  <a:pt x="4699314" y="4555093"/>
                </a:cubicBezTo>
                <a:cubicBezTo>
                  <a:pt x="4484863" y="4553704"/>
                  <a:pt x="4411404" y="4532692"/>
                  <a:pt x="4202860" y="4555093"/>
                </a:cubicBezTo>
                <a:cubicBezTo>
                  <a:pt x="3994316" y="4577494"/>
                  <a:pt x="3714994" y="4539685"/>
                  <a:pt x="3461579" y="4555093"/>
                </a:cubicBezTo>
                <a:cubicBezTo>
                  <a:pt x="3208164" y="4570501"/>
                  <a:pt x="3001786" y="4580054"/>
                  <a:pt x="2720298" y="4555093"/>
                </a:cubicBezTo>
                <a:cubicBezTo>
                  <a:pt x="2438810" y="4530132"/>
                  <a:pt x="2376439" y="4583911"/>
                  <a:pt x="2040223" y="4555093"/>
                </a:cubicBezTo>
                <a:cubicBezTo>
                  <a:pt x="1704007" y="4526275"/>
                  <a:pt x="1684327" y="4577801"/>
                  <a:pt x="1482562" y="4555093"/>
                </a:cubicBezTo>
                <a:cubicBezTo>
                  <a:pt x="1280797" y="4532385"/>
                  <a:pt x="1177962" y="4557858"/>
                  <a:pt x="986108" y="4555093"/>
                </a:cubicBezTo>
                <a:cubicBezTo>
                  <a:pt x="794254" y="4552328"/>
                  <a:pt x="209979" y="4582182"/>
                  <a:pt x="0" y="4555093"/>
                </a:cubicBezTo>
                <a:cubicBezTo>
                  <a:pt x="-9598" y="4259059"/>
                  <a:pt x="12684" y="4010066"/>
                  <a:pt x="0" y="3858814"/>
                </a:cubicBezTo>
                <a:cubicBezTo>
                  <a:pt x="-12684" y="3707562"/>
                  <a:pt x="-11974" y="3463204"/>
                  <a:pt x="0" y="3344740"/>
                </a:cubicBezTo>
                <a:cubicBezTo>
                  <a:pt x="11974" y="3226276"/>
                  <a:pt x="-27695" y="2953039"/>
                  <a:pt x="0" y="2739563"/>
                </a:cubicBezTo>
                <a:cubicBezTo>
                  <a:pt x="27695" y="2526087"/>
                  <a:pt x="-8062" y="2230526"/>
                  <a:pt x="0" y="1997734"/>
                </a:cubicBezTo>
                <a:cubicBezTo>
                  <a:pt x="8062" y="1764942"/>
                  <a:pt x="19183" y="1495903"/>
                  <a:pt x="0" y="1301455"/>
                </a:cubicBezTo>
                <a:cubicBezTo>
                  <a:pt x="-19183" y="1107007"/>
                  <a:pt x="-1559" y="822948"/>
                  <a:pt x="0" y="650728"/>
                </a:cubicBezTo>
                <a:cubicBezTo>
                  <a:pt x="1559" y="478508"/>
                  <a:pt x="11976" y="312300"/>
                  <a:pt x="0" y="0"/>
                </a:cubicBezTo>
                <a:close/>
              </a:path>
              <a:path w="6120670" h="4555093" stroke="0" extrusionOk="0">
                <a:moveTo>
                  <a:pt x="0" y="0"/>
                </a:moveTo>
                <a:cubicBezTo>
                  <a:pt x="154750" y="24436"/>
                  <a:pt x="455472" y="2876"/>
                  <a:pt x="680074" y="0"/>
                </a:cubicBezTo>
                <a:cubicBezTo>
                  <a:pt x="904676" y="-2876"/>
                  <a:pt x="1207213" y="-23618"/>
                  <a:pt x="1360149" y="0"/>
                </a:cubicBezTo>
                <a:cubicBezTo>
                  <a:pt x="1513085" y="23618"/>
                  <a:pt x="1757070" y="4222"/>
                  <a:pt x="2040223" y="0"/>
                </a:cubicBezTo>
                <a:cubicBezTo>
                  <a:pt x="2323376" y="-4222"/>
                  <a:pt x="2472805" y="-4187"/>
                  <a:pt x="2659091" y="0"/>
                </a:cubicBezTo>
                <a:cubicBezTo>
                  <a:pt x="2845377" y="4187"/>
                  <a:pt x="2921662" y="1851"/>
                  <a:pt x="3155545" y="0"/>
                </a:cubicBezTo>
                <a:cubicBezTo>
                  <a:pt x="3389428" y="-1851"/>
                  <a:pt x="3624259" y="3194"/>
                  <a:pt x="3896827" y="0"/>
                </a:cubicBezTo>
                <a:cubicBezTo>
                  <a:pt x="4169395" y="-3194"/>
                  <a:pt x="4316456" y="8371"/>
                  <a:pt x="4638108" y="0"/>
                </a:cubicBezTo>
                <a:cubicBezTo>
                  <a:pt x="4959760" y="-8371"/>
                  <a:pt x="5091347" y="18776"/>
                  <a:pt x="5318182" y="0"/>
                </a:cubicBezTo>
                <a:cubicBezTo>
                  <a:pt x="5545017" y="-18776"/>
                  <a:pt x="5759220" y="1574"/>
                  <a:pt x="6120670" y="0"/>
                </a:cubicBezTo>
                <a:cubicBezTo>
                  <a:pt x="6141119" y="223794"/>
                  <a:pt x="6135746" y="347350"/>
                  <a:pt x="6120670" y="514075"/>
                </a:cubicBezTo>
                <a:cubicBezTo>
                  <a:pt x="6105594" y="680800"/>
                  <a:pt x="6109511" y="977769"/>
                  <a:pt x="6120670" y="1119251"/>
                </a:cubicBezTo>
                <a:cubicBezTo>
                  <a:pt x="6131829" y="1260733"/>
                  <a:pt x="6108007" y="1474751"/>
                  <a:pt x="6120670" y="1678877"/>
                </a:cubicBezTo>
                <a:cubicBezTo>
                  <a:pt x="6133333" y="1883003"/>
                  <a:pt x="6154074" y="2063048"/>
                  <a:pt x="6120670" y="2420707"/>
                </a:cubicBezTo>
                <a:cubicBezTo>
                  <a:pt x="6087267" y="2778366"/>
                  <a:pt x="6136576" y="2807987"/>
                  <a:pt x="6120670" y="3025883"/>
                </a:cubicBezTo>
                <a:cubicBezTo>
                  <a:pt x="6104764" y="3243779"/>
                  <a:pt x="6144199" y="3392760"/>
                  <a:pt x="6120670" y="3539958"/>
                </a:cubicBezTo>
                <a:cubicBezTo>
                  <a:pt x="6097141" y="3687157"/>
                  <a:pt x="6121478" y="4251071"/>
                  <a:pt x="6120670" y="4555093"/>
                </a:cubicBezTo>
                <a:cubicBezTo>
                  <a:pt x="5973330" y="4586616"/>
                  <a:pt x="5581142" y="4558511"/>
                  <a:pt x="5440596" y="4555093"/>
                </a:cubicBezTo>
                <a:cubicBezTo>
                  <a:pt x="5300050" y="4551675"/>
                  <a:pt x="5064610" y="4585214"/>
                  <a:pt x="4821728" y="4555093"/>
                </a:cubicBezTo>
                <a:cubicBezTo>
                  <a:pt x="4578846" y="4524972"/>
                  <a:pt x="4430289" y="4522485"/>
                  <a:pt x="4080447" y="4555093"/>
                </a:cubicBezTo>
                <a:cubicBezTo>
                  <a:pt x="3730605" y="4587701"/>
                  <a:pt x="3724756" y="4555206"/>
                  <a:pt x="3583992" y="4555093"/>
                </a:cubicBezTo>
                <a:cubicBezTo>
                  <a:pt x="3443228" y="4554980"/>
                  <a:pt x="3175464" y="4548698"/>
                  <a:pt x="3026331" y="4555093"/>
                </a:cubicBezTo>
                <a:cubicBezTo>
                  <a:pt x="2877198" y="4561488"/>
                  <a:pt x="2507363" y="4522948"/>
                  <a:pt x="2285050" y="4555093"/>
                </a:cubicBezTo>
                <a:cubicBezTo>
                  <a:pt x="2062737" y="4587238"/>
                  <a:pt x="1948713" y="4529226"/>
                  <a:pt x="1666182" y="4555093"/>
                </a:cubicBezTo>
                <a:cubicBezTo>
                  <a:pt x="1383651" y="4580960"/>
                  <a:pt x="1259415" y="4537039"/>
                  <a:pt x="986108" y="4555093"/>
                </a:cubicBezTo>
                <a:cubicBezTo>
                  <a:pt x="712801" y="4573147"/>
                  <a:pt x="435025" y="4509800"/>
                  <a:pt x="0" y="4555093"/>
                </a:cubicBezTo>
                <a:cubicBezTo>
                  <a:pt x="-12095" y="4312480"/>
                  <a:pt x="9866" y="4114698"/>
                  <a:pt x="0" y="3904365"/>
                </a:cubicBezTo>
                <a:cubicBezTo>
                  <a:pt x="-9866" y="3694032"/>
                  <a:pt x="-21110" y="3426853"/>
                  <a:pt x="0" y="3253638"/>
                </a:cubicBezTo>
                <a:cubicBezTo>
                  <a:pt x="21110" y="3080423"/>
                  <a:pt x="7601" y="2707491"/>
                  <a:pt x="0" y="2511808"/>
                </a:cubicBezTo>
                <a:cubicBezTo>
                  <a:pt x="-7601" y="2316125"/>
                  <a:pt x="-21133" y="1992188"/>
                  <a:pt x="0" y="1861081"/>
                </a:cubicBezTo>
                <a:cubicBezTo>
                  <a:pt x="21133" y="1729974"/>
                  <a:pt x="-22051" y="1543716"/>
                  <a:pt x="0" y="1255904"/>
                </a:cubicBezTo>
                <a:cubicBezTo>
                  <a:pt x="22051" y="968092"/>
                  <a:pt x="-2451" y="899933"/>
                  <a:pt x="0" y="741829"/>
                </a:cubicBezTo>
                <a:cubicBezTo>
                  <a:pt x="2451" y="583725"/>
                  <a:pt x="-30201" y="1935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[</a:t>
            </a:r>
            <a:r>
              <a:rPr lang="ko-KR" altLang="en-US" sz="1000" dirty="0"/>
              <a:t>기고</a:t>
            </a:r>
            <a:r>
              <a:rPr lang="en-US" altLang="ko-KR" sz="1000" dirty="0"/>
              <a:t>] </a:t>
            </a:r>
            <a:r>
              <a:rPr lang="ko-KR" altLang="en-US" sz="1000" dirty="0"/>
              <a:t>진정한 오픈소스 소프트웨어의 가치</a:t>
            </a:r>
          </a:p>
          <a:p>
            <a:pPr marL="0" indent="0">
              <a:buNone/>
            </a:pPr>
            <a:r>
              <a:rPr lang="en-US" altLang="ko-KR" sz="1000" dirty="0"/>
              <a:t>https://www.comworld.co.kr/news/articleView.html?idxno=50514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"</a:t>
            </a:r>
            <a:r>
              <a:rPr lang="ko-KR" altLang="en-US" sz="1000" dirty="0"/>
              <a:t>오픈소스 서비스 시장</a:t>
            </a:r>
            <a:r>
              <a:rPr lang="en-US" altLang="ko-KR" sz="1000" dirty="0"/>
              <a:t>, 2026</a:t>
            </a:r>
            <a:r>
              <a:rPr lang="ko-KR" altLang="en-US" sz="1000" dirty="0"/>
              <a:t>년까지 연평균 </a:t>
            </a:r>
            <a:r>
              <a:rPr lang="en-US" altLang="ko-KR" sz="1000" dirty="0"/>
              <a:t>18.2% </a:t>
            </a:r>
            <a:r>
              <a:rPr lang="ko-KR" altLang="en-US" sz="1000" dirty="0"/>
              <a:t>성장</a:t>
            </a:r>
            <a:r>
              <a:rPr lang="en-US" altLang="ko-KR" sz="1000" dirty="0"/>
              <a:t>"</a:t>
            </a:r>
          </a:p>
          <a:p>
            <a:pPr marL="0" indent="0">
              <a:buNone/>
            </a:pPr>
            <a:r>
              <a:rPr lang="en-US" altLang="ko-KR" sz="1000" dirty="0"/>
              <a:t>https://www.ciokorea.com/news/210984</a:t>
            </a:r>
          </a:p>
          <a:p>
            <a:pPr marL="0" indent="0">
              <a:buNone/>
            </a:pPr>
            <a:r>
              <a:rPr lang="en-US" altLang="ko-KR" sz="1000" dirty="0"/>
              <a:t>https://www.ciokorea.com/news/210984#csidx11b287996c968a9b30d064f43e76eaf 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오픈소스 “무료로 쓸 땐 좋았지”</a:t>
            </a:r>
            <a:r>
              <a:rPr lang="en-US" altLang="ko-KR" sz="1000" dirty="0"/>
              <a:t>...</a:t>
            </a:r>
            <a:r>
              <a:rPr lang="ko-KR" altLang="en-US" sz="1000" dirty="0"/>
              <a:t>관리 안되면 법정 소송 갈수도</a:t>
            </a:r>
          </a:p>
          <a:p>
            <a:pPr marL="0" indent="0">
              <a:buNone/>
            </a:pPr>
            <a:r>
              <a:rPr lang="en-US" altLang="ko-KR" sz="1000" dirty="0"/>
              <a:t>https://it.chosun.com/site/data/html_dir/2022/09/14/2022091400612.html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폭증하는 오픈소스 보안 위협</a:t>
            </a:r>
            <a:r>
              <a:rPr lang="en-US" altLang="ko-KR" sz="1000" dirty="0"/>
              <a:t>… </a:t>
            </a:r>
            <a:r>
              <a:rPr lang="ko-KR" altLang="en-US" sz="1000" dirty="0"/>
              <a:t>원인과 대책은</a:t>
            </a:r>
            <a:r>
              <a:rPr lang="en-US" altLang="ko-KR" sz="1000" dirty="0"/>
              <a:t>?</a:t>
            </a:r>
          </a:p>
          <a:p>
            <a:pPr marL="0" indent="0">
              <a:buNone/>
            </a:pPr>
            <a:r>
              <a:rPr lang="en-US" altLang="ko-KR" sz="1000" dirty="0"/>
              <a:t>https://www.tech42.co.kr/%ED%8F%AD%EC%A6%9D%ED%95%98%EB%8A%94-%EC%98%A4%ED%94%88%EC%86%8C%EC%8A%A4-%EB%B3%B4%EC%95%88-%EC%9C%84%ED%98%91-%EC%9B%90%EC%9D%B8%EA%B3%BC-%EB%8C%80%EC%B1%85%EC%9D%80/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MS, </a:t>
            </a:r>
            <a:r>
              <a:rPr lang="ko-KR" altLang="en-US" sz="1000" dirty="0"/>
              <a:t>오픈소스 무단 사용으로 피소 위기</a:t>
            </a:r>
          </a:p>
          <a:p>
            <a:pPr marL="0" indent="0">
              <a:buNone/>
            </a:pPr>
            <a:r>
              <a:rPr lang="en-US" altLang="ko-KR" sz="1000" dirty="0"/>
              <a:t>https://www.aitimes.com/news/articleView.html?idxno=147445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오픈소스 소프트웨어의 근본적 취약점</a:t>
            </a:r>
            <a:r>
              <a:rPr lang="en-US" altLang="ko-KR" sz="1000" dirty="0"/>
              <a:t>…</a:t>
            </a:r>
            <a:r>
              <a:rPr lang="ko-KR" altLang="en-US" sz="1000" dirty="0"/>
              <a:t>누가 어떻게 해결해야 하나</a:t>
            </a:r>
            <a:r>
              <a:rPr lang="en-US" altLang="ko-KR" sz="1000" dirty="0"/>
              <a:t>?</a:t>
            </a:r>
          </a:p>
          <a:p>
            <a:pPr marL="0" indent="0">
              <a:buNone/>
            </a:pPr>
            <a:r>
              <a:rPr lang="en-US" altLang="ko-KR" sz="1000" dirty="0"/>
              <a:t>https://www.technologyreview.kr/%EC%98%A4%ED%94%88%EC%86%8C%EC%8A%A4-%EC%86%8C%ED%94%84%ED%8A%B8%EC%9B%A8%EC%96%B4%EC%9D%98-%EA%B7%BC%EB%B3%B8%EC%A0%81-%EC%B7%A8%EC%95%BD%EC%A0%90-%EB%88%84%EA%B0%80-%EC%96%B4%EB%96%BB%EA%B2%8C/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소프트웨어 산업의 발전사는 곧 혁신의 역사</a:t>
            </a:r>
          </a:p>
          <a:p>
            <a:pPr marL="0" indent="0">
              <a:buNone/>
            </a:pPr>
            <a:r>
              <a:rPr lang="en-US" altLang="ko-KR" sz="1000" dirty="0"/>
              <a:t>https://dataonair.or.kr/db-tech-reference/d-lounge/expert-column/?mod=document&amp;uid=53551</a:t>
            </a:r>
          </a:p>
        </p:txBody>
      </p:sp>
    </p:spTree>
    <p:extLst>
      <p:ext uri="{BB962C8B-B14F-4D97-AF65-F5344CB8AC3E}">
        <p14:creationId xmlns:p14="http://schemas.microsoft.com/office/powerpoint/2010/main" val="125715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746213" y="648841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 </a:t>
            </a:r>
            <a:r>
              <a:rPr lang="en-US" altLang="ko-KR" dirty="0"/>
              <a:t>vs </a:t>
            </a:r>
            <a:r>
              <a:rPr lang="ko-KR" altLang="en-US" dirty="0"/>
              <a:t>커머셜 소프트웨어</a:t>
            </a:r>
            <a:r>
              <a:rPr lang="en-US" altLang="ko-KR" dirty="0"/>
              <a:t>?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1533350" y="1918159"/>
            <a:ext cx="7247717" cy="594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우리가 </a:t>
            </a:r>
            <a:r>
              <a:rPr lang="ko-KR" altLang="en-US" u="wavyDbl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오픈 소스</a:t>
            </a:r>
            <a:r>
              <a:rPr lang="ko-KR" altLang="en-US" dirty="0"/>
              <a:t>를 선택해야 하는 이유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4279770" y="2787505"/>
            <a:ext cx="6828150" cy="228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500" dirty="0"/>
              <a:t>모두에게 이득이 될 수 있는 오픈 소스</a:t>
            </a:r>
            <a:endParaRPr lang="en-US" altLang="ko-KR" sz="25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500" dirty="0"/>
              <a:t>개발자에게 도움이 되는 오픈 소스</a:t>
            </a:r>
            <a:endParaRPr lang="en-US" altLang="ko-KR" sz="25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500" dirty="0"/>
              <a:t>다채로워지는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413493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E191D-C987-78C6-5F49-FC1CEBCE4AEE}"/>
              </a:ext>
            </a:extLst>
          </p:cNvPr>
          <p:cNvSpPr txBox="1">
            <a:spLocks/>
          </p:cNvSpPr>
          <p:nvPr/>
        </p:nvSpPr>
        <p:spPr>
          <a:xfrm>
            <a:off x="746213" y="648841"/>
            <a:ext cx="102925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1. </a:t>
            </a:r>
            <a:r>
              <a:rPr lang="ko-KR" altLang="en-US" dirty="0"/>
              <a:t>모두에게 이득이 될 수 있는 오픈 소스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B5F1CE5-327F-F493-FCE4-BCD1921953EA}"/>
              </a:ext>
            </a:extLst>
          </p:cNvPr>
          <p:cNvSpPr/>
          <p:nvPr/>
        </p:nvSpPr>
        <p:spPr>
          <a:xfrm>
            <a:off x="5196000" y="2215043"/>
            <a:ext cx="1800000" cy="1800000"/>
          </a:xfrm>
          <a:prstGeom prst="ellipse">
            <a:avLst/>
          </a:prstGeom>
          <a:noFill/>
          <a:ln w="635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개발자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784189-7AB7-CC16-9FD0-1E578D9FD7B0}"/>
              </a:ext>
            </a:extLst>
          </p:cNvPr>
          <p:cNvSpPr/>
          <p:nvPr/>
        </p:nvSpPr>
        <p:spPr>
          <a:xfrm>
            <a:off x="1153212" y="2215043"/>
            <a:ext cx="1800000" cy="1800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기업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182F1D-7A67-E668-ED94-043E84A3CE7F}"/>
              </a:ext>
            </a:extLst>
          </p:cNvPr>
          <p:cNvSpPr/>
          <p:nvPr/>
        </p:nvSpPr>
        <p:spPr>
          <a:xfrm>
            <a:off x="9238788" y="2215043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A8A9E-36F7-6705-ABB5-5C647CC00589}"/>
              </a:ext>
            </a:extLst>
          </p:cNvPr>
          <p:cNvSpPr txBox="1"/>
          <p:nvPr/>
        </p:nvSpPr>
        <p:spPr>
          <a:xfrm>
            <a:off x="930760" y="4335263"/>
            <a:ext cx="2868242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비용 절감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더 많은 홍보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높은 점유율 확보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58199-6300-9103-DD0B-3760866690E7}"/>
              </a:ext>
            </a:extLst>
          </p:cNvPr>
          <p:cNvSpPr txBox="1"/>
          <p:nvPr/>
        </p:nvSpPr>
        <p:spPr>
          <a:xfrm>
            <a:off x="4524866" y="4335263"/>
            <a:ext cx="356373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다른 개발자와의 협력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개발을 통한 성장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경력이 되는 오픈 소스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D4283-5F3C-A5A7-370C-7BFD2D0F3A49}"/>
              </a:ext>
            </a:extLst>
          </p:cNvPr>
          <p:cNvSpPr txBox="1"/>
          <p:nvPr/>
        </p:nvSpPr>
        <p:spPr>
          <a:xfrm>
            <a:off x="8356921" y="4335263"/>
            <a:ext cx="3563733" cy="170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빠른 업데이트와 피드백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다양해지는 소프트웨어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커스터마이징이 가능한 소프트웨어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49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A4DC13-0907-0B0D-5D75-182CC0B0D4A4}"/>
              </a:ext>
            </a:extLst>
          </p:cNvPr>
          <p:cNvSpPr/>
          <p:nvPr/>
        </p:nvSpPr>
        <p:spPr>
          <a:xfrm>
            <a:off x="1102541" y="2529972"/>
            <a:ext cx="2052171" cy="880369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E191D-C987-78C6-5F49-FC1CEBCE4AEE}"/>
              </a:ext>
            </a:extLst>
          </p:cNvPr>
          <p:cNvSpPr txBox="1">
            <a:spLocks/>
          </p:cNvSpPr>
          <p:nvPr/>
        </p:nvSpPr>
        <p:spPr>
          <a:xfrm>
            <a:off x="746213" y="872577"/>
            <a:ext cx="102925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dirty="0"/>
              <a:t>1. </a:t>
            </a:r>
            <a:r>
              <a:rPr lang="ko-KR" altLang="en-US" dirty="0"/>
              <a:t>모두에게 이득이 될 수 있는 오픈 소스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A8A9E-36F7-6705-ABB5-5C647CC00589}"/>
              </a:ext>
            </a:extLst>
          </p:cNvPr>
          <p:cNvSpPr txBox="1"/>
          <p:nvPr/>
        </p:nvSpPr>
        <p:spPr>
          <a:xfrm>
            <a:off x="970299" y="4038607"/>
            <a:ext cx="239573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비용 절감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더 많은 홍보 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58199-6300-9103-DD0B-3760866690E7}"/>
              </a:ext>
            </a:extLst>
          </p:cNvPr>
          <p:cNvSpPr txBox="1"/>
          <p:nvPr/>
        </p:nvSpPr>
        <p:spPr>
          <a:xfrm>
            <a:off x="4449551" y="3944566"/>
            <a:ext cx="329289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다른 개발자와의 협력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다양한 개발을 통한 성장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경력이 되는 오픈 소스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D4283-5F3C-A5A7-370C-7BFD2D0F3A49}"/>
              </a:ext>
            </a:extLst>
          </p:cNvPr>
          <p:cNvSpPr txBox="1"/>
          <p:nvPr/>
        </p:nvSpPr>
        <p:spPr>
          <a:xfrm>
            <a:off x="8162368" y="3944566"/>
            <a:ext cx="3563733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커머셜 소프트웨어보다 빠른 업데이트와 피드백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9E2A8-683B-A632-4DA2-AE5B5A6ABBE8}"/>
              </a:ext>
            </a:extLst>
          </p:cNvPr>
          <p:cNvSpPr txBox="1"/>
          <p:nvPr/>
        </p:nvSpPr>
        <p:spPr>
          <a:xfrm>
            <a:off x="1677972" y="2693158"/>
            <a:ext cx="980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기업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11A6E-F57B-8AA6-E8D0-C248453A7ABB}"/>
              </a:ext>
            </a:extLst>
          </p:cNvPr>
          <p:cNvSpPr txBox="1"/>
          <p:nvPr/>
        </p:nvSpPr>
        <p:spPr>
          <a:xfrm>
            <a:off x="5156462" y="2693158"/>
            <a:ext cx="1517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/>
              <a:t>개발자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A428A-CE5F-DE95-C7F5-2ACCB42D7BD6}"/>
              </a:ext>
            </a:extLst>
          </p:cNvPr>
          <p:cNvSpPr txBox="1"/>
          <p:nvPr/>
        </p:nvSpPr>
        <p:spPr>
          <a:xfrm>
            <a:off x="8996312" y="2693158"/>
            <a:ext cx="1517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사용자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463F95-86FB-09D2-564C-FAFD7B84E204}"/>
              </a:ext>
            </a:extLst>
          </p:cNvPr>
          <p:cNvSpPr/>
          <p:nvPr/>
        </p:nvSpPr>
        <p:spPr>
          <a:xfrm>
            <a:off x="4866414" y="2529970"/>
            <a:ext cx="2052171" cy="880369"/>
          </a:xfrm>
          <a:prstGeom prst="rect">
            <a:avLst/>
          </a:prstGeom>
          <a:noFill/>
          <a:ln w="508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B81AB-A1BC-6252-12E9-59B412EE2423}"/>
              </a:ext>
            </a:extLst>
          </p:cNvPr>
          <p:cNvSpPr/>
          <p:nvPr/>
        </p:nvSpPr>
        <p:spPr>
          <a:xfrm>
            <a:off x="8729084" y="2529970"/>
            <a:ext cx="2052171" cy="880369"/>
          </a:xfrm>
          <a:prstGeom prst="rect">
            <a:avLst/>
          </a:prstGeom>
          <a:noFill/>
          <a:ln w="50800">
            <a:solidFill>
              <a:srgbClr val="00B0F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5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DA464D-1D2E-AA8B-55B4-123E8AC8907B}"/>
              </a:ext>
            </a:extLst>
          </p:cNvPr>
          <p:cNvSpPr txBox="1">
            <a:spLocks/>
          </p:cNvSpPr>
          <p:nvPr/>
        </p:nvSpPr>
        <p:spPr>
          <a:xfrm>
            <a:off x="902208" y="674211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8A7A8DB-B1BC-CA69-E114-75AA692DF988}"/>
              </a:ext>
            </a:extLst>
          </p:cNvPr>
          <p:cNvSpPr txBox="1">
            <a:spLocks/>
          </p:cNvSpPr>
          <p:nvPr/>
        </p:nvSpPr>
        <p:spPr>
          <a:xfrm>
            <a:off x="902208" y="1687398"/>
            <a:ext cx="8583168" cy="38178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소프트웨어의 역사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오픈 소스에 관하여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커머셜 소프트웨어에 관하여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오픈 소스 </a:t>
            </a:r>
            <a:r>
              <a:rPr lang="en-US" altLang="ko-KR" sz="2700" spc="100" dirty="0"/>
              <a:t>vs </a:t>
            </a:r>
            <a:r>
              <a:rPr lang="ko-KR" altLang="en-US" sz="2700" spc="100" dirty="0"/>
              <a:t>커머셜 소프트웨어</a:t>
            </a:r>
            <a:r>
              <a:rPr lang="en-US" altLang="ko-KR" sz="2700" spc="1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마무리하며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출처</a:t>
            </a:r>
            <a:endParaRPr lang="en-US" altLang="ko-KR" sz="2700" spc="100" dirty="0"/>
          </a:p>
          <a:p>
            <a:pPr>
              <a:lnSpc>
                <a:spcPct val="150000"/>
              </a:lnSpc>
            </a:pPr>
            <a:endParaRPr lang="en-US" altLang="ko-KR" sz="2700" spc="100" dirty="0"/>
          </a:p>
        </p:txBody>
      </p:sp>
    </p:spTree>
    <p:extLst>
      <p:ext uri="{BB962C8B-B14F-4D97-AF65-F5344CB8AC3E}">
        <p14:creationId xmlns:p14="http://schemas.microsoft.com/office/powerpoint/2010/main" val="11099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6997FAF1-CEA9-DA1B-F4D6-C15EAD82E89E}"/>
              </a:ext>
            </a:extLst>
          </p:cNvPr>
          <p:cNvSpPr txBox="1">
            <a:spLocks/>
          </p:cNvSpPr>
          <p:nvPr/>
        </p:nvSpPr>
        <p:spPr>
          <a:xfrm>
            <a:off x="5046583" y="546813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소프트웨어의 역사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ADA3A0-A2DE-1A7B-2005-F3C6475C9AC8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2192228" y="2393428"/>
            <a:ext cx="0" cy="4076541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C8E2D57-765A-B681-729F-CCC6FC77396A}"/>
              </a:ext>
            </a:extLst>
          </p:cNvPr>
          <p:cNvSpPr/>
          <p:nvPr/>
        </p:nvSpPr>
        <p:spPr>
          <a:xfrm>
            <a:off x="2105733" y="2212891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C7D869B-7E38-F958-74E8-6A71FEBCBA0A}"/>
              </a:ext>
            </a:extLst>
          </p:cNvPr>
          <p:cNvSpPr/>
          <p:nvPr/>
        </p:nvSpPr>
        <p:spPr>
          <a:xfrm>
            <a:off x="2102228" y="6289969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58B1C-E1C4-40C9-BCE0-5173FB5065BA}"/>
              </a:ext>
            </a:extLst>
          </p:cNvPr>
          <p:cNvSpPr/>
          <p:nvPr/>
        </p:nvSpPr>
        <p:spPr>
          <a:xfrm>
            <a:off x="2089697" y="5139415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7F65BF-A9C3-FEA2-9839-ED4ED2DB9102}"/>
              </a:ext>
            </a:extLst>
          </p:cNvPr>
          <p:cNvSpPr/>
          <p:nvPr/>
        </p:nvSpPr>
        <p:spPr>
          <a:xfrm>
            <a:off x="2102228" y="4125820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3E2D093-6C3A-67DA-5673-4087FE1F55AC}"/>
              </a:ext>
            </a:extLst>
          </p:cNvPr>
          <p:cNvSpPr/>
          <p:nvPr/>
        </p:nvSpPr>
        <p:spPr>
          <a:xfrm>
            <a:off x="2089697" y="3100319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BD21A-9922-E42F-BD59-8E5F42530160}"/>
              </a:ext>
            </a:extLst>
          </p:cNvPr>
          <p:cNvCxnSpPr>
            <a:cxnSpLocks/>
          </p:cNvCxnSpPr>
          <p:nvPr/>
        </p:nvCxnSpPr>
        <p:spPr>
          <a:xfrm flipV="1">
            <a:off x="2433321" y="2051889"/>
            <a:ext cx="427748" cy="19572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4E020-38DB-4879-9CBA-409817B1E5BB}"/>
              </a:ext>
            </a:extLst>
          </p:cNvPr>
          <p:cNvSpPr txBox="1"/>
          <p:nvPr/>
        </p:nvSpPr>
        <p:spPr>
          <a:xfrm>
            <a:off x="2969006" y="1707988"/>
            <a:ext cx="448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1946 </a:t>
            </a:r>
            <a:r>
              <a:rPr lang="ko-KR" altLang="en-US" dirty="0"/>
              <a:t>다용도 디지털 컴퓨터 </a:t>
            </a:r>
            <a:r>
              <a:rPr lang="ko-KR" altLang="en-US" dirty="0" err="1"/>
              <a:t>에니악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/>
              <a:t>1951 </a:t>
            </a:r>
            <a:r>
              <a:rPr lang="ko-KR" altLang="en-US" dirty="0"/>
              <a:t>최초의 상업용 컴퓨터 </a:t>
            </a:r>
            <a:r>
              <a:rPr lang="ko-KR" altLang="en-US" dirty="0" err="1"/>
              <a:t>유니박</a:t>
            </a:r>
            <a:r>
              <a:rPr lang="en-US" altLang="ko-KR" dirty="0"/>
              <a:t> 1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6DF155-ACFB-1A6C-AA33-F82E7D630549}"/>
              </a:ext>
            </a:extLst>
          </p:cNvPr>
          <p:cNvCxnSpPr>
            <a:cxnSpLocks/>
          </p:cNvCxnSpPr>
          <p:nvPr/>
        </p:nvCxnSpPr>
        <p:spPr>
          <a:xfrm flipV="1">
            <a:off x="2387855" y="3008687"/>
            <a:ext cx="581151" cy="14471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4D5EE-97E4-8D94-E13D-9CB7E3CA3FBB}"/>
              </a:ext>
            </a:extLst>
          </p:cNvPr>
          <p:cNvSpPr txBox="1"/>
          <p:nvPr/>
        </p:nvSpPr>
        <p:spPr>
          <a:xfrm>
            <a:off x="3087420" y="2616014"/>
            <a:ext cx="48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산업 시작</a:t>
            </a:r>
            <a:endParaRPr lang="en-US" altLang="ko-KR" dirty="0"/>
          </a:p>
          <a:p>
            <a:r>
              <a:rPr lang="ko-KR" altLang="en-US" dirty="0"/>
              <a:t>맞춤형 소프트웨어 판매 및 임대 형태의 산업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D22BD4-E444-165F-263C-CFAA153CBBD9}"/>
              </a:ext>
            </a:extLst>
          </p:cNvPr>
          <p:cNvCxnSpPr>
            <a:cxnSpLocks/>
          </p:cNvCxnSpPr>
          <p:nvPr/>
        </p:nvCxnSpPr>
        <p:spPr>
          <a:xfrm flipV="1">
            <a:off x="2401415" y="3854557"/>
            <a:ext cx="686141" cy="30655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7C7DC-08B3-7EA2-91E0-DA180D1234FC}"/>
              </a:ext>
            </a:extLst>
          </p:cNvPr>
          <p:cNvSpPr txBox="1"/>
          <p:nvPr/>
        </p:nvSpPr>
        <p:spPr>
          <a:xfrm>
            <a:off x="3165789" y="3429000"/>
            <a:ext cx="55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산업 대폭 성장</a:t>
            </a:r>
            <a:endParaRPr lang="en-US" altLang="ko-KR" dirty="0"/>
          </a:p>
          <a:p>
            <a:r>
              <a:rPr lang="ko-KR" altLang="en-US" dirty="0"/>
              <a:t>소프트웨어 전문 기업 등장</a:t>
            </a:r>
            <a:r>
              <a:rPr lang="en-US" altLang="ko-KR" dirty="0"/>
              <a:t>(1975</a:t>
            </a:r>
            <a:r>
              <a:rPr lang="ko-KR" altLang="en-US" dirty="0"/>
              <a:t>년 </a:t>
            </a:r>
            <a:r>
              <a:rPr lang="en-US" altLang="ko-KR" dirty="0"/>
              <a:t>MS, 1977</a:t>
            </a:r>
            <a:r>
              <a:rPr lang="ko-KR" altLang="en-US" dirty="0"/>
              <a:t>년 오라클</a:t>
            </a:r>
            <a:r>
              <a:rPr lang="en-US" altLang="ko-KR" dirty="0"/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05F4A-63B6-AC8F-04DF-E9318302B844}"/>
              </a:ext>
            </a:extLst>
          </p:cNvPr>
          <p:cNvCxnSpPr>
            <a:cxnSpLocks/>
          </p:cNvCxnSpPr>
          <p:nvPr/>
        </p:nvCxnSpPr>
        <p:spPr>
          <a:xfrm flipV="1">
            <a:off x="2416091" y="4832849"/>
            <a:ext cx="462209" cy="282416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282487-71D7-30AF-9C46-3C3BA534C3E6}"/>
              </a:ext>
            </a:extLst>
          </p:cNvPr>
          <p:cNvSpPr txBox="1"/>
          <p:nvPr/>
        </p:nvSpPr>
        <p:spPr>
          <a:xfrm rot="20561926">
            <a:off x="1414154" y="1650313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1946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452F5-3B41-3E8E-A20D-6308F49EA882}"/>
              </a:ext>
            </a:extLst>
          </p:cNvPr>
          <p:cNvSpPr txBox="1"/>
          <p:nvPr/>
        </p:nvSpPr>
        <p:spPr>
          <a:xfrm rot="20561926">
            <a:off x="1168257" y="2580216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1960s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197D2-D64A-2ADD-E06C-95BC01C039E1}"/>
              </a:ext>
            </a:extLst>
          </p:cNvPr>
          <p:cNvSpPr txBox="1"/>
          <p:nvPr/>
        </p:nvSpPr>
        <p:spPr>
          <a:xfrm rot="20561926">
            <a:off x="1168257" y="3626071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1970s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7AD3A-8354-2C0C-27D0-99CBB43633AE}"/>
              </a:ext>
            </a:extLst>
          </p:cNvPr>
          <p:cNvSpPr txBox="1"/>
          <p:nvPr/>
        </p:nvSpPr>
        <p:spPr>
          <a:xfrm rot="20561926">
            <a:off x="1168256" y="4647597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1980s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E62D5-724D-BF14-777F-0E2278F309B3}"/>
              </a:ext>
            </a:extLst>
          </p:cNvPr>
          <p:cNvSpPr txBox="1"/>
          <p:nvPr/>
        </p:nvSpPr>
        <p:spPr>
          <a:xfrm rot="20561926">
            <a:off x="1174378" y="5618151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1990s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6F13E-97D5-D32C-8F0D-CABBE4C614C4}"/>
              </a:ext>
            </a:extLst>
          </p:cNvPr>
          <p:cNvSpPr txBox="1"/>
          <p:nvPr/>
        </p:nvSpPr>
        <p:spPr>
          <a:xfrm>
            <a:off x="2915760" y="4511187"/>
            <a:ext cx="55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1984. </a:t>
            </a:r>
            <a:r>
              <a:rPr lang="ko-KR" altLang="en-US" dirty="0"/>
              <a:t>리처드 </a:t>
            </a:r>
            <a:r>
              <a:rPr lang="ko-KR" altLang="en-US" dirty="0" err="1"/>
              <a:t>스톨만의</a:t>
            </a:r>
            <a:r>
              <a:rPr lang="ko-KR" altLang="en-US" dirty="0"/>
              <a:t> </a:t>
            </a:r>
            <a:r>
              <a:rPr lang="en-US" altLang="ko-KR" dirty="0"/>
              <a:t>GNU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		         FSF</a:t>
            </a:r>
            <a:r>
              <a:rPr lang="ko-KR" altLang="en-US" dirty="0"/>
              <a:t> 재단 설립 </a:t>
            </a:r>
            <a:r>
              <a:rPr lang="en-US" altLang="ko-KR" dirty="0"/>
              <a:t>(1985)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8D6088-96C4-85F8-DC26-9739E52809AE}"/>
              </a:ext>
            </a:extLst>
          </p:cNvPr>
          <p:cNvCxnSpPr>
            <a:cxnSpLocks/>
          </p:cNvCxnSpPr>
          <p:nvPr/>
        </p:nvCxnSpPr>
        <p:spPr>
          <a:xfrm flipV="1">
            <a:off x="2379858" y="5834293"/>
            <a:ext cx="535902" cy="34997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C76BE6-0D2D-93C9-BD2C-B9408EBB4F59}"/>
              </a:ext>
            </a:extLst>
          </p:cNvPr>
          <p:cNvCxnSpPr>
            <a:cxnSpLocks/>
          </p:cNvCxnSpPr>
          <p:nvPr/>
        </p:nvCxnSpPr>
        <p:spPr>
          <a:xfrm flipV="1">
            <a:off x="2472844" y="6181350"/>
            <a:ext cx="901934" cy="11649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1DC324-F420-7823-05F2-9C871F8052F5}"/>
              </a:ext>
            </a:extLst>
          </p:cNvPr>
          <p:cNvSpPr txBox="1"/>
          <p:nvPr/>
        </p:nvSpPr>
        <p:spPr>
          <a:xfrm>
            <a:off x="2850064" y="5401944"/>
            <a:ext cx="55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1991.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리눅스 운영체제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7D81F9-2AE5-F683-115C-A2CE2539C257}"/>
              </a:ext>
            </a:extLst>
          </p:cNvPr>
          <p:cNvSpPr txBox="1"/>
          <p:nvPr/>
        </p:nvSpPr>
        <p:spPr>
          <a:xfrm>
            <a:off x="3464777" y="5796343"/>
            <a:ext cx="67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1998. </a:t>
            </a:r>
            <a:r>
              <a:rPr lang="ko-KR" altLang="en-US" dirty="0"/>
              <a:t>에릭 </a:t>
            </a:r>
            <a:r>
              <a:rPr lang="ko-KR" altLang="en-US" dirty="0" err="1"/>
              <a:t>레이먼드</a:t>
            </a:r>
            <a:r>
              <a:rPr lang="en-US" altLang="ko-KR" dirty="0"/>
              <a:t>, </a:t>
            </a:r>
            <a:r>
              <a:rPr lang="ko-KR" altLang="en-US" dirty="0"/>
              <a:t>브루스 </a:t>
            </a:r>
            <a:r>
              <a:rPr lang="ko-KR" altLang="en-US" dirty="0" err="1"/>
              <a:t>페런스</a:t>
            </a:r>
            <a:endParaRPr lang="en-US" altLang="ko-KR" dirty="0"/>
          </a:p>
          <a:p>
            <a:r>
              <a:rPr lang="en-US" altLang="ko-KR" dirty="0"/>
              <a:t>	– “</a:t>
            </a:r>
            <a:r>
              <a:rPr lang="ko-KR" altLang="en-US" dirty="0"/>
              <a:t>오픈소스</a:t>
            </a:r>
            <a:r>
              <a:rPr lang="en-US" altLang="ko-KR" dirty="0"/>
              <a:t>” </a:t>
            </a:r>
            <a:r>
              <a:rPr lang="ko-KR" altLang="en-US" dirty="0"/>
              <a:t>용어 정의 및 </a:t>
            </a:r>
            <a:r>
              <a:rPr lang="en-US" altLang="ko-KR" dirty="0"/>
              <a:t>OSD </a:t>
            </a:r>
            <a:r>
              <a:rPr lang="ko-KR" altLang="en-US" dirty="0"/>
              <a:t>발표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88972261-7F52-E99D-5876-E748884C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095" y="2609127"/>
            <a:ext cx="2494176" cy="18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3DFA0-41A7-D6B5-E329-53C790B9938C}"/>
              </a:ext>
            </a:extLst>
          </p:cNvPr>
          <p:cNvSpPr txBox="1"/>
          <p:nvPr/>
        </p:nvSpPr>
        <p:spPr>
          <a:xfrm>
            <a:off x="9143095" y="4728786"/>
            <a:ext cx="24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최초의 상업용 컴퓨터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유니박</a:t>
            </a:r>
            <a:r>
              <a:rPr lang="ko-KR" altLang="en-US" sz="1300" dirty="0"/>
              <a:t> </a:t>
            </a:r>
            <a:r>
              <a:rPr lang="en-US" altLang="ko-KR" sz="1300" dirty="0"/>
              <a:t>1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971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소스에 관하여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814671" y="1728700"/>
            <a:ext cx="2506034" cy="594360"/>
          </a:xfrm>
          <a:custGeom>
            <a:avLst/>
            <a:gdLst>
              <a:gd name="connsiteX0" fmla="*/ 0 w 2506034"/>
              <a:gd name="connsiteY0" fmla="*/ 0 h 594360"/>
              <a:gd name="connsiteX1" fmla="*/ 676629 w 2506034"/>
              <a:gd name="connsiteY1" fmla="*/ 0 h 594360"/>
              <a:gd name="connsiteX2" fmla="*/ 1278077 w 2506034"/>
              <a:gd name="connsiteY2" fmla="*/ 0 h 594360"/>
              <a:gd name="connsiteX3" fmla="*/ 1829405 w 2506034"/>
              <a:gd name="connsiteY3" fmla="*/ 0 h 594360"/>
              <a:gd name="connsiteX4" fmla="*/ 2506034 w 2506034"/>
              <a:gd name="connsiteY4" fmla="*/ 0 h 594360"/>
              <a:gd name="connsiteX5" fmla="*/ 2506034 w 2506034"/>
              <a:gd name="connsiteY5" fmla="*/ 594360 h 594360"/>
              <a:gd name="connsiteX6" fmla="*/ 1904586 w 2506034"/>
              <a:gd name="connsiteY6" fmla="*/ 594360 h 594360"/>
              <a:gd name="connsiteX7" fmla="*/ 1328198 w 2506034"/>
              <a:gd name="connsiteY7" fmla="*/ 594360 h 594360"/>
              <a:gd name="connsiteX8" fmla="*/ 651569 w 2506034"/>
              <a:gd name="connsiteY8" fmla="*/ 594360 h 594360"/>
              <a:gd name="connsiteX9" fmla="*/ 0 w 2506034"/>
              <a:gd name="connsiteY9" fmla="*/ 594360 h 594360"/>
              <a:gd name="connsiteX10" fmla="*/ 0 w 2506034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6034" h="594360" fill="none" extrusionOk="0">
                <a:moveTo>
                  <a:pt x="0" y="0"/>
                </a:moveTo>
                <a:cubicBezTo>
                  <a:pt x="221907" y="22915"/>
                  <a:pt x="514652" y="-16879"/>
                  <a:pt x="676629" y="0"/>
                </a:cubicBezTo>
                <a:cubicBezTo>
                  <a:pt x="838606" y="16879"/>
                  <a:pt x="1020275" y="14207"/>
                  <a:pt x="1278077" y="0"/>
                </a:cubicBezTo>
                <a:cubicBezTo>
                  <a:pt x="1535879" y="-14207"/>
                  <a:pt x="1685285" y="-5418"/>
                  <a:pt x="1829405" y="0"/>
                </a:cubicBezTo>
                <a:cubicBezTo>
                  <a:pt x="1973525" y="5418"/>
                  <a:pt x="2230110" y="6928"/>
                  <a:pt x="2506034" y="0"/>
                </a:cubicBezTo>
                <a:cubicBezTo>
                  <a:pt x="2485531" y="284016"/>
                  <a:pt x="2494537" y="439572"/>
                  <a:pt x="2506034" y="594360"/>
                </a:cubicBezTo>
                <a:cubicBezTo>
                  <a:pt x="2316474" y="609921"/>
                  <a:pt x="2092750" y="602747"/>
                  <a:pt x="1904586" y="594360"/>
                </a:cubicBezTo>
                <a:cubicBezTo>
                  <a:pt x="1716422" y="585973"/>
                  <a:pt x="1534544" y="617050"/>
                  <a:pt x="1328198" y="594360"/>
                </a:cubicBezTo>
                <a:cubicBezTo>
                  <a:pt x="1121852" y="571670"/>
                  <a:pt x="899752" y="620164"/>
                  <a:pt x="651569" y="594360"/>
                </a:cubicBezTo>
                <a:cubicBezTo>
                  <a:pt x="403386" y="568556"/>
                  <a:pt x="272660" y="595627"/>
                  <a:pt x="0" y="594360"/>
                </a:cubicBezTo>
                <a:cubicBezTo>
                  <a:pt x="-13952" y="450183"/>
                  <a:pt x="6309" y="257700"/>
                  <a:pt x="0" y="0"/>
                </a:cubicBezTo>
                <a:close/>
              </a:path>
              <a:path w="2506034" h="594360" stroke="0" extrusionOk="0">
                <a:moveTo>
                  <a:pt x="0" y="0"/>
                </a:moveTo>
                <a:cubicBezTo>
                  <a:pt x="172634" y="23239"/>
                  <a:pt x="479532" y="8124"/>
                  <a:pt x="626509" y="0"/>
                </a:cubicBezTo>
                <a:cubicBezTo>
                  <a:pt x="773486" y="-8124"/>
                  <a:pt x="1005013" y="-3653"/>
                  <a:pt x="1253017" y="0"/>
                </a:cubicBezTo>
                <a:cubicBezTo>
                  <a:pt x="1501021" y="3653"/>
                  <a:pt x="1601024" y="-18713"/>
                  <a:pt x="1879526" y="0"/>
                </a:cubicBezTo>
                <a:cubicBezTo>
                  <a:pt x="2158028" y="18713"/>
                  <a:pt x="2319715" y="12475"/>
                  <a:pt x="2506034" y="0"/>
                </a:cubicBezTo>
                <a:cubicBezTo>
                  <a:pt x="2484493" y="159137"/>
                  <a:pt x="2531579" y="466010"/>
                  <a:pt x="2506034" y="594360"/>
                </a:cubicBezTo>
                <a:cubicBezTo>
                  <a:pt x="2237664" y="579247"/>
                  <a:pt x="2111394" y="596629"/>
                  <a:pt x="1879526" y="594360"/>
                </a:cubicBezTo>
                <a:cubicBezTo>
                  <a:pt x="1647658" y="592091"/>
                  <a:pt x="1385319" y="577086"/>
                  <a:pt x="1253017" y="594360"/>
                </a:cubicBezTo>
                <a:cubicBezTo>
                  <a:pt x="1120715" y="611634"/>
                  <a:pt x="889526" y="583092"/>
                  <a:pt x="701690" y="594360"/>
                </a:cubicBezTo>
                <a:cubicBezTo>
                  <a:pt x="513854" y="605628"/>
                  <a:pt x="172003" y="582228"/>
                  <a:pt x="0" y="594360"/>
                </a:cubicBezTo>
                <a:cubicBezTo>
                  <a:pt x="16871" y="408956"/>
                  <a:pt x="-22835" y="2484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오픈 </a:t>
            </a:r>
            <a:r>
              <a:rPr lang="ko-KR" altLang="en-US" dirty="0" err="1"/>
              <a:t>소스란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3467739" y="1514034"/>
            <a:ext cx="7471756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무상으로 공개된 소스코드</a:t>
            </a:r>
            <a:r>
              <a:rPr lang="en-US" altLang="ko-KR" dirty="0"/>
              <a:t> </a:t>
            </a:r>
            <a:r>
              <a:rPr lang="ko-KR" altLang="en-US" dirty="0"/>
              <a:t>혹은 소프트웨어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누구나 개량</a:t>
            </a:r>
            <a:r>
              <a:rPr lang="en-US" altLang="ko-KR" dirty="0"/>
              <a:t>, </a:t>
            </a:r>
            <a:r>
              <a:rPr lang="ko-KR" altLang="en-US" dirty="0" err="1"/>
              <a:t>재배포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 시 오픈소스의 출처와 저작권</a:t>
            </a:r>
            <a:r>
              <a:rPr lang="en-US" altLang="ko-KR" dirty="0"/>
              <a:t>, </a:t>
            </a:r>
            <a:r>
              <a:rPr lang="ko-KR" altLang="en-US" dirty="0"/>
              <a:t>라이선스 정보를 남겨 두어야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CADA393-5608-E885-3893-D009F5AC78E7}"/>
              </a:ext>
            </a:extLst>
          </p:cNvPr>
          <p:cNvSpPr txBox="1">
            <a:spLocks/>
          </p:cNvSpPr>
          <p:nvPr/>
        </p:nvSpPr>
        <p:spPr>
          <a:xfrm>
            <a:off x="6868610" y="3113754"/>
            <a:ext cx="4070885" cy="594360"/>
          </a:xfrm>
          <a:custGeom>
            <a:avLst/>
            <a:gdLst>
              <a:gd name="connsiteX0" fmla="*/ 0 w 4070885"/>
              <a:gd name="connsiteY0" fmla="*/ 0 h 594360"/>
              <a:gd name="connsiteX1" fmla="*/ 622264 w 4070885"/>
              <a:gd name="connsiteY1" fmla="*/ 0 h 594360"/>
              <a:gd name="connsiteX2" fmla="*/ 1244528 w 4070885"/>
              <a:gd name="connsiteY2" fmla="*/ 0 h 594360"/>
              <a:gd name="connsiteX3" fmla="*/ 1826083 w 4070885"/>
              <a:gd name="connsiteY3" fmla="*/ 0 h 594360"/>
              <a:gd name="connsiteX4" fmla="*/ 2366929 w 4070885"/>
              <a:gd name="connsiteY4" fmla="*/ 0 h 594360"/>
              <a:gd name="connsiteX5" fmla="*/ 2867066 w 4070885"/>
              <a:gd name="connsiteY5" fmla="*/ 0 h 594360"/>
              <a:gd name="connsiteX6" fmla="*/ 3489330 w 4070885"/>
              <a:gd name="connsiteY6" fmla="*/ 0 h 594360"/>
              <a:gd name="connsiteX7" fmla="*/ 4070885 w 4070885"/>
              <a:gd name="connsiteY7" fmla="*/ 0 h 594360"/>
              <a:gd name="connsiteX8" fmla="*/ 4070885 w 4070885"/>
              <a:gd name="connsiteY8" fmla="*/ 594360 h 594360"/>
              <a:gd name="connsiteX9" fmla="*/ 3530039 w 4070885"/>
              <a:gd name="connsiteY9" fmla="*/ 594360 h 594360"/>
              <a:gd name="connsiteX10" fmla="*/ 2867066 w 4070885"/>
              <a:gd name="connsiteY10" fmla="*/ 594360 h 594360"/>
              <a:gd name="connsiteX11" fmla="*/ 2244802 w 4070885"/>
              <a:gd name="connsiteY11" fmla="*/ 594360 h 594360"/>
              <a:gd name="connsiteX12" fmla="*/ 1622538 w 4070885"/>
              <a:gd name="connsiteY12" fmla="*/ 594360 h 594360"/>
              <a:gd name="connsiteX13" fmla="*/ 1000275 w 4070885"/>
              <a:gd name="connsiteY13" fmla="*/ 594360 h 594360"/>
              <a:gd name="connsiteX14" fmla="*/ 0 w 4070885"/>
              <a:gd name="connsiteY14" fmla="*/ 594360 h 594360"/>
              <a:gd name="connsiteX15" fmla="*/ 0 w 4070885"/>
              <a:gd name="connsiteY15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70885" h="594360" fill="none" extrusionOk="0">
                <a:moveTo>
                  <a:pt x="0" y="0"/>
                </a:moveTo>
                <a:cubicBezTo>
                  <a:pt x="208218" y="-28894"/>
                  <a:pt x="463836" y="70924"/>
                  <a:pt x="622264" y="0"/>
                </a:cubicBezTo>
                <a:cubicBezTo>
                  <a:pt x="780692" y="-70924"/>
                  <a:pt x="1104239" y="33805"/>
                  <a:pt x="1244528" y="0"/>
                </a:cubicBezTo>
                <a:cubicBezTo>
                  <a:pt x="1384817" y="-33805"/>
                  <a:pt x="1619873" y="18601"/>
                  <a:pt x="1826083" y="0"/>
                </a:cubicBezTo>
                <a:cubicBezTo>
                  <a:pt x="2032294" y="-18601"/>
                  <a:pt x="2125219" y="31626"/>
                  <a:pt x="2366929" y="0"/>
                </a:cubicBezTo>
                <a:cubicBezTo>
                  <a:pt x="2608639" y="-31626"/>
                  <a:pt x="2719188" y="1901"/>
                  <a:pt x="2867066" y="0"/>
                </a:cubicBezTo>
                <a:cubicBezTo>
                  <a:pt x="3014944" y="-1901"/>
                  <a:pt x="3194435" y="47596"/>
                  <a:pt x="3489330" y="0"/>
                </a:cubicBezTo>
                <a:cubicBezTo>
                  <a:pt x="3784225" y="-47596"/>
                  <a:pt x="3787866" y="30276"/>
                  <a:pt x="4070885" y="0"/>
                </a:cubicBezTo>
                <a:cubicBezTo>
                  <a:pt x="4096032" y="183373"/>
                  <a:pt x="4021131" y="455672"/>
                  <a:pt x="4070885" y="594360"/>
                </a:cubicBezTo>
                <a:cubicBezTo>
                  <a:pt x="3953553" y="607931"/>
                  <a:pt x="3767731" y="562026"/>
                  <a:pt x="3530039" y="594360"/>
                </a:cubicBezTo>
                <a:cubicBezTo>
                  <a:pt x="3292347" y="626694"/>
                  <a:pt x="3038749" y="561808"/>
                  <a:pt x="2867066" y="594360"/>
                </a:cubicBezTo>
                <a:cubicBezTo>
                  <a:pt x="2695383" y="626912"/>
                  <a:pt x="2456071" y="561510"/>
                  <a:pt x="2244802" y="594360"/>
                </a:cubicBezTo>
                <a:cubicBezTo>
                  <a:pt x="2033533" y="627210"/>
                  <a:pt x="1831465" y="538025"/>
                  <a:pt x="1622538" y="594360"/>
                </a:cubicBezTo>
                <a:cubicBezTo>
                  <a:pt x="1413611" y="650695"/>
                  <a:pt x="1226473" y="523270"/>
                  <a:pt x="1000275" y="594360"/>
                </a:cubicBezTo>
                <a:cubicBezTo>
                  <a:pt x="774077" y="665450"/>
                  <a:pt x="262305" y="582189"/>
                  <a:pt x="0" y="594360"/>
                </a:cubicBezTo>
                <a:cubicBezTo>
                  <a:pt x="-10903" y="302030"/>
                  <a:pt x="63285" y="266799"/>
                  <a:pt x="0" y="0"/>
                </a:cubicBezTo>
                <a:close/>
              </a:path>
              <a:path w="4070885" h="594360" stroke="0" extrusionOk="0">
                <a:moveTo>
                  <a:pt x="0" y="0"/>
                </a:moveTo>
                <a:cubicBezTo>
                  <a:pt x="233060" y="-20681"/>
                  <a:pt x="491686" y="620"/>
                  <a:pt x="622264" y="0"/>
                </a:cubicBezTo>
                <a:cubicBezTo>
                  <a:pt x="752842" y="-620"/>
                  <a:pt x="951842" y="16078"/>
                  <a:pt x="1203819" y="0"/>
                </a:cubicBezTo>
                <a:cubicBezTo>
                  <a:pt x="1455796" y="-16078"/>
                  <a:pt x="1533005" y="9872"/>
                  <a:pt x="1663247" y="0"/>
                </a:cubicBezTo>
                <a:cubicBezTo>
                  <a:pt x="1793489" y="-9872"/>
                  <a:pt x="2035735" y="24448"/>
                  <a:pt x="2204093" y="0"/>
                </a:cubicBezTo>
                <a:cubicBezTo>
                  <a:pt x="2372451" y="-24448"/>
                  <a:pt x="2665325" y="78393"/>
                  <a:pt x="2867066" y="0"/>
                </a:cubicBezTo>
                <a:cubicBezTo>
                  <a:pt x="3068807" y="-78393"/>
                  <a:pt x="3359997" y="66894"/>
                  <a:pt x="3489330" y="0"/>
                </a:cubicBezTo>
                <a:cubicBezTo>
                  <a:pt x="3618663" y="-66894"/>
                  <a:pt x="3874196" y="53391"/>
                  <a:pt x="4070885" y="0"/>
                </a:cubicBezTo>
                <a:cubicBezTo>
                  <a:pt x="4086274" y="272797"/>
                  <a:pt x="4026997" y="303289"/>
                  <a:pt x="4070885" y="594360"/>
                </a:cubicBezTo>
                <a:cubicBezTo>
                  <a:pt x="3803852" y="646442"/>
                  <a:pt x="3729910" y="562259"/>
                  <a:pt x="3407912" y="594360"/>
                </a:cubicBezTo>
                <a:cubicBezTo>
                  <a:pt x="3085914" y="626461"/>
                  <a:pt x="3115421" y="550806"/>
                  <a:pt x="2948484" y="594360"/>
                </a:cubicBezTo>
                <a:cubicBezTo>
                  <a:pt x="2781547" y="637914"/>
                  <a:pt x="2484234" y="587483"/>
                  <a:pt x="2285511" y="594360"/>
                </a:cubicBezTo>
                <a:cubicBezTo>
                  <a:pt x="2086788" y="601237"/>
                  <a:pt x="1925549" y="587858"/>
                  <a:pt x="1826083" y="594360"/>
                </a:cubicBezTo>
                <a:cubicBezTo>
                  <a:pt x="1726617" y="600862"/>
                  <a:pt x="1480095" y="592294"/>
                  <a:pt x="1366654" y="594360"/>
                </a:cubicBezTo>
                <a:cubicBezTo>
                  <a:pt x="1253213" y="596426"/>
                  <a:pt x="1029944" y="523968"/>
                  <a:pt x="703682" y="594360"/>
                </a:cubicBezTo>
                <a:cubicBezTo>
                  <a:pt x="377420" y="664752"/>
                  <a:pt x="165565" y="568615"/>
                  <a:pt x="0" y="594360"/>
                </a:cubicBezTo>
                <a:cubicBezTo>
                  <a:pt x="-21190" y="357920"/>
                  <a:pt x="55822" y="1269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01672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오픈 소스와 </a:t>
            </a:r>
            <a:r>
              <a:rPr lang="ko-KR" altLang="en-US" dirty="0" err="1"/>
              <a:t>프리웨어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3B796-C531-CF2B-2D23-4D6F28FE98E7}"/>
              </a:ext>
            </a:extLst>
          </p:cNvPr>
          <p:cNvSpPr txBox="1"/>
          <p:nvPr/>
        </p:nvSpPr>
        <p:spPr>
          <a:xfrm>
            <a:off x="6096000" y="3715094"/>
            <a:ext cx="5646947" cy="239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프리웨어란</a:t>
            </a:r>
            <a:r>
              <a:rPr lang="en-US" altLang="ko-KR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 사용자는 누구나 무료로 사용하는 것이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허가되어 있는 프로그램</a:t>
            </a:r>
            <a:endParaRPr lang="en-US" altLang="ko-KR" dirty="0"/>
          </a:p>
          <a:p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오픈 소스의 </a:t>
            </a:r>
            <a:r>
              <a:rPr lang="en-US" altLang="ko-KR" dirty="0"/>
              <a:t>‘Free’</a:t>
            </a:r>
            <a:r>
              <a:rPr lang="ko-KR" altLang="en-US" dirty="0"/>
              <a:t>는 개작의 자유를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프리웨어의</a:t>
            </a:r>
            <a:r>
              <a:rPr lang="ko-KR" altLang="en-US" dirty="0"/>
              <a:t> </a:t>
            </a:r>
            <a:r>
              <a:rPr lang="en-US" altLang="ko-KR" dirty="0"/>
              <a:t>‘Free’</a:t>
            </a:r>
            <a:r>
              <a:rPr lang="ko-KR" altLang="en-US" dirty="0"/>
              <a:t>는 무료를 의미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2C3E3-4F18-27FD-5E16-E3A0BA045A0B}"/>
              </a:ext>
            </a:extLst>
          </p:cNvPr>
          <p:cNvSpPr txBox="1"/>
          <p:nvPr/>
        </p:nvSpPr>
        <p:spPr>
          <a:xfrm>
            <a:off x="790287" y="3245915"/>
            <a:ext cx="5547219" cy="19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리처드 </a:t>
            </a:r>
            <a:r>
              <a:rPr lang="ko-KR" altLang="en-US" sz="2000" dirty="0" err="1"/>
              <a:t>스톨만이</a:t>
            </a:r>
            <a:r>
              <a:rPr lang="en-US" altLang="ko-KR" sz="2000" dirty="0"/>
              <a:t> </a:t>
            </a:r>
            <a:r>
              <a:rPr lang="ko-KR" altLang="en-US" sz="2000" dirty="0"/>
              <a:t>유닉스 개발자들을 </a:t>
            </a:r>
            <a:r>
              <a:rPr lang="ko-KR" altLang="en-US" sz="2200" dirty="0"/>
              <a:t>중심으로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rgbClr val="002060"/>
                </a:solidFill>
              </a:rPr>
              <a:t>FSF </a:t>
            </a:r>
            <a:r>
              <a:rPr lang="ko-KR" altLang="en-US" sz="2000" b="1" u="sng" dirty="0">
                <a:solidFill>
                  <a:srgbClr val="002060"/>
                </a:solidFill>
              </a:rPr>
              <a:t>재단</a:t>
            </a:r>
            <a:r>
              <a:rPr lang="ko-KR" altLang="en-US" sz="2000" dirty="0"/>
              <a:t>에서</a:t>
            </a:r>
            <a:r>
              <a:rPr lang="ko-KR" altLang="en-US" sz="2000" u="sng" dirty="0"/>
              <a:t> </a:t>
            </a:r>
            <a:r>
              <a:rPr lang="en-US" altLang="ko-KR" sz="2000" b="1" u="sng" dirty="0">
                <a:solidFill>
                  <a:srgbClr val="002060"/>
                </a:solidFill>
              </a:rPr>
              <a:t>GNU </a:t>
            </a:r>
            <a:r>
              <a:rPr lang="ko-KR" altLang="en-US" sz="2000" b="1" u="sng" dirty="0">
                <a:solidFill>
                  <a:srgbClr val="002060"/>
                </a:solidFill>
              </a:rPr>
              <a:t>프로젝트</a:t>
            </a:r>
            <a:r>
              <a:rPr lang="ko-KR" altLang="en-US" sz="2000" dirty="0"/>
              <a:t>를 이끌며 주도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466A8-B1D2-916A-2668-BB7203B86BED}"/>
              </a:ext>
            </a:extLst>
          </p:cNvPr>
          <p:cNvSpPr txBox="1"/>
          <p:nvPr/>
        </p:nvSpPr>
        <p:spPr>
          <a:xfrm>
            <a:off x="710014" y="4831160"/>
            <a:ext cx="621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FSF </a:t>
            </a:r>
            <a:r>
              <a:rPr lang="ko-KR" altLang="en-US" sz="1400" dirty="0"/>
              <a:t>재단 </a:t>
            </a:r>
            <a:r>
              <a:rPr lang="en-US" altLang="ko-KR" sz="1400" dirty="0"/>
              <a:t>: FSF (</a:t>
            </a:r>
            <a:r>
              <a:rPr lang="ko-KR" altLang="en-US" sz="1400" dirty="0"/>
              <a:t>자유 소프트웨어 재단 </a:t>
            </a:r>
            <a:r>
              <a:rPr lang="en-US" altLang="ko-KR" sz="1400" dirty="0"/>
              <a:t>Free software Foundation)</a:t>
            </a:r>
          </a:p>
          <a:p>
            <a:r>
              <a:rPr lang="en-US" altLang="ko-KR" sz="1400" dirty="0"/>
              <a:t>GNU </a:t>
            </a:r>
            <a:r>
              <a:rPr lang="ko-KR" altLang="en-US" sz="1400" dirty="0"/>
              <a:t>프로젝트 </a:t>
            </a:r>
            <a:r>
              <a:rPr lang="en-US" altLang="ko-KR" sz="1400" dirty="0"/>
              <a:t>: FSF</a:t>
            </a:r>
            <a:r>
              <a:rPr lang="ko-KR" altLang="en-US" sz="1400" dirty="0"/>
              <a:t>가 중심이 되어 추진하고 있는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프리 소프트웨어의 작성과 보급을 위한 프로젝트</a:t>
            </a:r>
            <a:endParaRPr lang="en-US" altLang="ko-KR" sz="1400" dirty="0"/>
          </a:p>
          <a:p>
            <a:r>
              <a:rPr lang="en-US" altLang="ko-KR" sz="1400" dirty="0"/>
              <a:t>GNU : GNU </a:t>
            </a:r>
            <a:r>
              <a:rPr lang="en-US" altLang="ko-KR" sz="1400" dirty="0" err="1"/>
              <a:t>Gnu</a:t>
            </a:r>
            <a:r>
              <a:rPr lang="en-US" altLang="ko-KR" sz="1400" dirty="0"/>
              <a:t> is Not Unix</a:t>
            </a:r>
            <a:r>
              <a:rPr lang="ko-KR" altLang="en-US" sz="1400" dirty="0"/>
              <a:t>라는 뜻의 재귀대명사</a:t>
            </a:r>
            <a:endParaRPr lang="en-US" altLang="ko-KR" sz="1400" dirty="0"/>
          </a:p>
          <a:p>
            <a:r>
              <a:rPr lang="ko-KR" altLang="en-US" sz="1400" dirty="0"/>
              <a:t>라이선스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소프트웨어를 사용할 때 일정한 조건을 따를 것을 </a:t>
            </a:r>
            <a:r>
              <a:rPr lang="en-US" altLang="ko-KR" sz="1400" dirty="0"/>
              <a:t> </a:t>
            </a:r>
            <a:r>
              <a:rPr lang="ko-KR" altLang="en-US" sz="1400" dirty="0"/>
              <a:t>요구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75B3A6C-60B8-DF2B-CB3A-AB49F41FB31B}"/>
              </a:ext>
            </a:extLst>
          </p:cNvPr>
          <p:cNvSpPr/>
          <p:nvPr/>
        </p:nvSpPr>
        <p:spPr>
          <a:xfrm>
            <a:off x="2980165" y="4278901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소스의 사례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BEE65-CB89-6E6D-C6A2-8A6EB14759E8}"/>
              </a:ext>
            </a:extLst>
          </p:cNvPr>
          <p:cNvSpPr/>
          <p:nvPr/>
        </p:nvSpPr>
        <p:spPr>
          <a:xfrm>
            <a:off x="9406953" y="4230305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오픈 </a:t>
            </a:r>
            <a:r>
              <a:rPr lang="en-US" altLang="ko-KR" sz="2500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5097A-2702-E587-D434-004810BA30D4}"/>
              </a:ext>
            </a:extLst>
          </p:cNvPr>
          <p:cNvSpPr txBox="1"/>
          <p:nvPr/>
        </p:nvSpPr>
        <p:spPr>
          <a:xfrm>
            <a:off x="2696952" y="1351267"/>
            <a:ext cx="6807015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리눅스 커널을 사용하는 수많은 리눅스 배포판이 존재</a:t>
            </a:r>
            <a:endParaRPr lang="en-US" altLang="ko-KR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8A8FC2-BE8B-6888-582F-24A182CB5C4A}"/>
              </a:ext>
            </a:extLst>
          </p:cNvPr>
          <p:cNvCxnSpPr>
            <a:cxnSpLocks/>
          </p:cNvCxnSpPr>
          <p:nvPr/>
        </p:nvCxnSpPr>
        <p:spPr>
          <a:xfrm flipV="1">
            <a:off x="2509736" y="1969943"/>
            <a:ext cx="233464" cy="209053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2E47FEF-F34D-459F-4FBD-98B4AF91B5A9}"/>
              </a:ext>
            </a:extLst>
          </p:cNvPr>
          <p:cNvSpPr/>
          <p:nvPr/>
        </p:nvSpPr>
        <p:spPr>
          <a:xfrm>
            <a:off x="797668" y="1969943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리눅스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FCA7000-ED77-FAD9-F1BB-DD8F8938BCB3}"/>
              </a:ext>
            </a:extLst>
          </p:cNvPr>
          <p:cNvSpPr/>
          <p:nvPr/>
        </p:nvSpPr>
        <p:spPr>
          <a:xfrm>
            <a:off x="3538380" y="2854316"/>
            <a:ext cx="1332000" cy="1332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우분투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DEB467-4B88-5104-4A39-012DA1BC095B}"/>
              </a:ext>
            </a:extLst>
          </p:cNvPr>
          <p:cNvGrpSpPr/>
          <p:nvPr/>
        </p:nvGrpSpPr>
        <p:grpSpPr>
          <a:xfrm>
            <a:off x="1691522" y="4216478"/>
            <a:ext cx="1692000" cy="1332000"/>
            <a:chOff x="1827895" y="4057413"/>
            <a:chExt cx="1692000" cy="133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5EDFCC-A04B-7A61-EE0F-38C1417F29D9}"/>
                </a:ext>
              </a:extLst>
            </p:cNvPr>
            <p:cNvSpPr/>
            <p:nvPr/>
          </p:nvSpPr>
          <p:spPr>
            <a:xfrm>
              <a:off x="2007895" y="4057413"/>
              <a:ext cx="1332000" cy="1332000"/>
            </a:xfrm>
            <a:prstGeom prst="ellipse">
              <a:avLst/>
            </a:prstGeom>
            <a:noFill/>
            <a:ln w="635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326750-2C1A-FCC1-4530-86F33C8D2E08}"/>
                </a:ext>
              </a:extLst>
            </p:cNvPr>
            <p:cNvSpPr txBox="1"/>
            <p:nvPr/>
          </p:nvSpPr>
          <p:spPr>
            <a:xfrm>
              <a:off x="1827895" y="4536201"/>
              <a:ext cx="1692000" cy="37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안드로이드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4BE35D-FF4C-4FB3-AB39-2F4DF481C4E1}"/>
              </a:ext>
            </a:extLst>
          </p:cNvPr>
          <p:cNvCxnSpPr>
            <a:cxnSpLocks/>
          </p:cNvCxnSpPr>
          <p:nvPr/>
        </p:nvCxnSpPr>
        <p:spPr>
          <a:xfrm>
            <a:off x="2688061" y="3055431"/>
            <a:ext cx="759925" cy="236096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82D2C1-32ED-CA38-D072-B96C19AF9FD5}"/>
              </a:ext>
            </a:extLst>
          </p:cNvPr>
          <p:cNvCxnSpPr>
            <a:cxnSpLocks/>
          </p:cNvCxnSpPr>
          <p:nvPr/>
        </p:nvCxnSpPr>
        <p:spPr>
          <a:xfrm>
            <a:off x="2034478" y="3775914"/>
            <a:ext cx="198244" cy="440564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BA8FE8-D896-0271-E4C4-FECA2C2F23FF}"/>
              </a:ext>
            </a:extLst>
          </p:cNvPr>
          <p:cNvSpPr txBox="1"/>
          <p:nvPr/>
        </p:nvSpPr>
        <p:spPr>
          <a:xfrm>
            <a:off x="4384251" y="5013066"/>
            <a:ext cx="406705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GPT </a:t>
            </a:r>
            <a:r>
              <a:rPr lang="ko-KR" altLang="en-US" sz="2000" dirty="0"/>
              <a:t>시리즈를 오픈 소스로 공개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(</a:t>
            </a:r>
            <a:r>
              <a:rPr lang="ko-KR" altLang="en-US" sz="2000" dirty="0"/>
              <a:t>자연어 처리 분야</a:t>
            </a:r>
            <a:r>
              <a:rPr lang="en-US" altLang="ko-KR" sz="2000" dirty="0"/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C7195B-7162-FFAD-A688-B2E079C1433A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51308" y="5369668"/>
            <a:ext cx="858149" cy="127377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32CAE8E-76ED-151F-784C-BC5C8366DE8C}"/>
              </a:ext>
            </a:extLst>
          </p:cNvPr>
          <p:cNvSpPr/>
          <p:nvPr/>
        </p:nvSpPr>
        <p:spPr>
          <a:xfrm>
            <a:off x="8147590" y="2250125"/>
            <a:ext cx="1332000" cy="133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F9FED8A-C314-CE75-4AAA-1A0598DF2DA8}"/>
              </a:ext>
            </a:extLst>
          </p:cNvPr>
          <p:cNvGrpSpPr/>
          <p:nvPr/>
        </p:nvGrpSpPr>
        <p:grpSpPr>
          <a:xfrm>
            <a:off x="5995985" y="2804776"/>
            <a:ext cx="1692000" cy="1332000"/>
            <a:chOff x="5995985" y="2804776"/>
            <a:chExt cx="1692000" cy="133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7B334E-F552-EAAB-C028-883BB20F1DE2}"/>
                </a:ext>
              </a:extLst>
            </p:cNvPr>
            <p:cNvSpPr/>
            <p:nvPr/>
          </p:nvSpPr>
          <p:spPr>
            <a:xfrm>
              <a:off x="6175985" y="2804776"/>
              <a:ext cx="1332000" cy="1332000"/>
            </a:xfrm>
            <a:prstGeom prst="ellipse">
              <a:avLst/>
            </a:prstGeom>
            <a:noFill/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4AF36-5309-DAF5-B2C0-00786DC7F770}"/>
                </a:ext>
              </a:extLst>
            </p:cNvPr>
            <p:cNvSpPr txBox="1"/>
            <p:nvPr/>
          </p:nvSpPr>
          <p:spPr>
            <a:xfrm>
              <a:off x="5995985" y="3283564"/>
              <a:ext cx="1692000" cy="374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GTP–</a:t>
              </a:r>
              <a:r>
                <a:rPr lang="en-US" altLang="ko-KR" dirty="0" err="1"/>
                <a:t>NeoX</a:t>
              </a:r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3492173-1D5B-E5DC-7FEF-D8FEEDA3D608}"/>
              </a:ext>
            </a:extLst>
          </p:cNvPr>
          <p:cNvCxnSpPr>
            <a:cxnSpLocks/>
          </p:cNvCxnSpPr>
          <p:nvPr/>
        </p:nvCxnSpPr>
        <p:spPr>
          <a:xfrm>
            <a:off x="7587574" y="3852153"/>
            <a:ext cx="1756952" cy="809524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062CCD4-3F51-5840-0C10-1A34E4DA27D7}"/>
              </a:ext>
            </a:extLst>
          </p:cNvPr>
          <p:cNvCxnSpPr>
            <a:cxnSpLocks/>
          </p:cNvCxnSpPr>
          <p:nvPr/>
        </p:nvCxnSpPr>
        <p:spPr>
          <a:xfrm>
            <a:off x="9309457" y="3610426"/>
            <a:ext cx="389020" cy="619879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9FF0778-4B25-147A-E35E-C4A9BFB3B7F4}"/>
              </a:ext>
            </a:extLst>
          </p:cNvPr>
          <p:cNvSpPr txBox="1"/>
          <p:nvPr/>
        </p:nvSpPr>
        <p:spPr>
          <a:xfrm>
            <a:off x="9860156" y="1948324"/>
            <a:ext cx="22179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파이썬으로</a:t>
            </a:r>
            <a:r>
              <a:rPr lang="ko-KR" altLang="en-US" sz="1300" dirty="0"/>
              <a:t> 작성된</a:t>
            </a:r>
            <a:endParaRPr lang="en-US" altLang="ko-KR" sz="1300" dirty="0"/>
          </a:p>
          <a:p>
            <a:r>
              <a:rPr lang="ko-KR" altLang="en-US" sz="1300" dirty="0"/>
              <a:t>오픈 소스 라이브러리</a:t>
            </a:r>
            <a:endParaRPr lang="en-US" altLang="ko-KR" sz="1300" dirty="0"/>
          </a:p>
          <a:p>
            <a:r>
              <a:rPr lang="ko-KR" altLang="en-US" sz="1300" dirty="0"/>
              <a:t>자연어 처리 모델로 현재 </a:t>
            </a:r>
            <a:r>
              <a:rPr lang="en-US" altLang="ko-KR" sz="1300" dirty="0" err="1"/>
              <a:t>Github</a:t>
            </a:r>
            <a:r>
              <a:rPr lang="ko-KR" altLang="en-US" sz="1300" dirty="0"/>
              <a:t>에</a:t>
            </a:r>
            <a:r>
              <a:rPr lang="en-US" altLang="ko-KR" sz="1300" dirty="0"/>
              <a:t> </a:t>
            </a:r>
            <a:r>
              <a:rPr lang="ko-KR" altLang="en-US" sz="1300" dirty="0"/>
              <a:t>오픈 소스로 공개되어 있음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3C460B-BC07-DF23-1607-C007163F8103}"/>
              </a:ext>
            </a:extLst>
          </p:cNvPr>
          <p:cNvSpPr txBox="1"/>
          <p:nvPr/>
        </p:nvSpPr>
        <p:spPr>
          <a:xfrm>
            <a:off x="7534441" y="2442126"/>
            <a:ext cx="2582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Hugging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Transformers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C41B4E4-9DB1-A544-A895-19247568FC4C}"/>
              </a:ext>
            </a:extLst>
          </p:cNvPr>
          <p:cNvSpPr/>
          <p:nvPr/>
        </p:nvSpPr>
        <p:spPr>
          <a:xfrm rot="3549244">
            <a:off x="9610565" y="2385926"/>
            <a:ext cx="152814" cy="371545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79DFFC-5126-22C5-2CCB-46809D9B8147}"/>
              </a:ext>
            </a:extLst>
          </p:cNvPr>
          <p:cNvSpPr txBox="1"/>
          <p:nvPr/>
        </p:nvSpPr>
        <p:spPr>
          <a:xfrm>
            <a:off x="5194254" y="4323176"/>
            <a:ext cx="2217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Eleuther</a:t>
            </a:r>
            <a:r>
              <a:rPr lang="en-US" altLang="ko-KR" sz="1300" dirty="0"/>
              <a:t> AI</a:t>
            </a:r>
            <a:r>
              <a:rPr lang="ko-KR" altLang="en-US" sz="1300" dirty="0"/>
              <a:t>에서 개발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8F01BFDC-86CE-5007-0077-FEE9080439EF}"/>
              </a:ext>
            </a:extLst>
          </p:cNvPr>
          <p:cNvSpPr/>
          <p:nvPr/>
        </p:nvSpPr>
        <p:spPr>
          <a:xfrm rot="2566068" flipV="1">
            <a:off x="5956342" y="3853207"/>
            <a:ext cx="232329" cy="486561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1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7839399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커머셜 소프트웨어에 관하여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814671" y="1728700"/>
            <a:ext cx="4088069" cy="594360"/>
          </a:xfrm>
          <a:custGeom>
            <a:avLst/>
            <a:gdLst>
              <a:gd name="connsiteX0" fmla="*/ 0 w 4088069"/>
              <a:gd name="connsiteY0" fmla="*/ 0 h 594360"/>
              <a:gd name="connsiteX1" fmla="*/ 599583 w 4088069"/>
              <a:gd name="connsiteY1" fmla="*/ 0 h 594360"/>
              <a:gd name="connsiteX2" fmla="*/ 1199167 w 4088069"/>
              <a:gd name="connsiteY2" fmla="*/ 0 h 594360"/>
              <a:gd name="connsiteX3" fmla="*/ 1798750 w 4088069"/>
              <a:gd name="connsiteY3" fmla="*/ 0 h 594360"/>
              <a:gd name="connsiteX4" fmla="*/ 2520976 w 4088069"/>
              <a:gd name="connsiteY4" fmla="*/ 0 h 594360"/>
              <a:gd name="connsiteX5" fmla="*/ 3243201 w 4088069"/>
              <a:gd name="connsiteY5" fmla="*/ 0 h 594360"/>
              <a:gd name="connsiteX6" fmla="*/ 4088069 w 4088069"/>
              <a:gd name="connsiteY6" fmla="*/ 0 h 594360"/>
              <a:gd name="connsiteX7" fmla="*/ 4088069 w 4088069"/>
              <a:gd name="connsiteY7" fmla="*/ 594360 h 594360"/>
              <a:gd name="connsiteX8" fmla="*/ 3406724 w 4088069"/>
              <a:gd name="connsiteY8" fmla="*/ 594360 h 594360"/>
              <a:gd name="connsiteX9" fmla="*/ 2766260 w 4088069"/>
              <a:gd name="connsiteY9" fmla="*/ 594360 h 594360"/>
              <a:gd name="connsiteX10" fmla="*/ 2166677 w 4088069"/>
              <a:gd name="connsiteY10" fmla="*/ 594360 h 594360"/>
              <a:gd name="connsiteX11" fmla="*/ 1485332 w 4088069"/>
              <a:gd name="connsiteY11" fmla="*/ 594360 h 594360"/>
              <a:gd name="connsiteX12" fmla="*/ 722226 w 4088069"/>
              <a:gd name="connsiteY12" fmla="*/ 594360 h 594360"/>
              <a:gd name="connsiteX13" fmla="*/ 0 w 4088069"/>
              <a:gd name="connsiteY13" fmla="*/ 594360 h 594360"/>
              <a:gd name="connsiteX14" fmla="*/ 0 w 4088069"/>
              <a:gd name="connsiteY14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8069" h="594360" fill="none" extrusionOk="0">
                <a:moveTo>
                  <a:pt x="0" y="0"/>
                </a:moveTo>
                <a:cubicBezTo>
                  <a:pt x="240687" y="25280"/>
                  <a:pt x="392310" y="20549"/>
                  <a:pt x="599583" y="0"/>
                </a:cubicBezTo>
                <a:cubicBezTo>
                  <a:pt x="806856" y="-20549"/>
                  <a:pt x="939421" y="3314"/>
                  <a:pt x="1199167" y="0"/>
                </a:cubicBezTo>
                <a:cubicBezTo>
                  <a:pt x="1458913" y="-3314"/>
                  <a:pt x="1575820" y="-15849"/>
                  <a:pt x="1798750" y="0"/>
                </a:cubicBezTo>
                <a:cubicBezTo>
                  <a:pt x="2021680" y="15849"/>
                  <a:pt x="2290705" y="6547"/>
                  <a:pt x="2520976" y="0"/>
                </a:cubicBezTo>
                <a:cubicBezTo>
                  <a:pt x="2751247" y="-6547"/>
                  <a:pt x="3083125" y="-22724"/>
                  <a:pt x="3243201" y="0"/>
                </a:cubicBezTo>
                <a:cubicBezTo>
                  <a:pt x="3403277" y="22724"/>
                  <a:pt x="3748129" y="-2269"/>
                  <a:pt x="4088069" y="0"/>
                </a:cubicBezTo>
                <a:cubicBezTo>
                  <a:pt x="4091919" y="221692"/>
                  <a:pt x="4076954" y="371315"/>
                  <a:pt x="4088069" y="594360"/>
                </a:cubicBezTo>
                <a:cubicBezTo>
                  <a:pt x="3839557" y="614174"/>
                  <a:pt x="3547689" y="628290"/>
                  <a:pt x="3406724" y="594360"/>
                </a:cubicBezTo>
                <a:cubicBezTo>
                  <a:pt x="3265760" y="560430"/>
                  <a:pt x="3024298" y="576176"/>
                  <a:pt x="2766260" y="594360"/>
                </a:cubicBezTo>
                <a:cubicBezTo>
                  <a:pt x="2508222" y="612544"/>
                  <a:pt x="2364384" y="609854"/>
                  <a:pt x="2166677" y="594360"/>
                </a:cubicBezTo>
                <a:cubicBezTo>
                  <a:pt x="1968970" y="578866"/>
                  <a:pt x="1695828" y="603601"/>
                  <a:pt x="1485332" y="594360"/>
                </a:cubicBezTo>
                <a:cubicBezTo>
                  <a:pt x="1274836" y="585119"/>
                  <a:pt x="970874" y="564805"/>
                  <a:pt x="722226" y="594360"/>
                </a:cubicBezTo>
                <a:cubicBezTo>
                  <a:pt x="473578" y="623915"/>
                  <a:pt x="149610" y="612878"/>
                  <a:pt x="0" y="594360"/>
                </a:cubicBezTo>
                <a:cubicBezTo>
                  <a:pt x="8976" y="446461"/>
                  <a:pt x="2555" y="189079"/>
                  <a:pt x="0" y="0"/>
                </a:cubicBezTo>
                <a:close/>
              </a:path>
              <a:path w="4088069" h="594360" stroke="0" extrusionOk="0">
                <a:moveTo>
                  <a:pt x="0" y="0"/>
                </a:moveTo>
                <a:cubicBezTo>
                  <a:pt x="283571" y="32355"/>
                  <a:pt x="456287" y="3938"/>
                  <a:pt x="681345" y="0"/>
                </a:cubicBezTo>
                <a:cubicBezTo>
                  <a:pt x="906404" y="-3938"/>
                  <a:pt x="1088491" y="-18067"/>
                  <a:pt x="1362690" y="0"/>
                </a:cubicBezTo>
                <a:cubicBezTo>
                  <a:pt x="1636890" y="18067"/>
                  <a:pt x="1738366" y="-2447"/>
                  <a:pt x="2044035" y="0"/>
                </a:cubicBezTo>
                <a:cubicBezTo>
                  <a:pt x="2349705" y="2447"/>
                  <a:pt x="2372847" y="-30295"/>
                  <a:pt x="2684499" y="0"/>
                </a:cubicBezTo>
                <a:cubicBezTo>
                  <a:pt x="2996151" y="30295"/>
                  <a:pt x="3131040" y="-11276"/>
                  <a:pt x="3243201" y="0"/>
                </a:cubicBezTo>
                <a:cubicBezTo>
                  <a:pt x="3355362" y="11276"/>
                  <a:pt x="3777399" y="32770"/>
                  <a:pt x="4088069" y="0"/>
                </a:cubicBezTo>
                <a:cubicBezTo>
                  <a:pt x="4062315" y="177449"/>
                  <a:pt x="4108658" y="352850"/>
                  <a:pt x="4088069" y="594360"/>
                </a:cubicBezTo>
                <a:cubicBezTo>
                  <a:pt x="3774732" y="617734"/>
                  <a:pt x="3602108" y="601863"/>
                  <a:pt x="3365843" y="594360"/>
                </a:cubicBezTo>
                <a:cubicBezTo>
                  <a:pt x="3129578" y="586857"/>
                  <a:pt x="2933986" y="621445"/>
                  <a:pt x="2807141" y="594360"/>
                </a:cubicBezTo>
                <a:cubicBezTo>
                  <a:pt x="2680296" y="567275"/>
                  <a:pt x="2366100" y="583321"/>
                  <a:pt x="2207557" y="594360"/>
                </a:cubicBezTo>
                <a:cubicBezTo>
                  <a:pt x="2049014" y="605399"/>
                  <a:pt x="1813532" y="591360"/>
                  <a:pt x="1526212" y="594360"/>
                </a:cubicBezTo>
                <a:cubicBezTo>
                  <a:pt x="1238893" y="597360"/>
                  <a:pt x="1135224" y="560273"/>
                  <a:pt x="803987" y="594360"/>
                </a:cubicBezTo>
                <a:cubicBezTo>
                  <a:pt x="472750" y="628447"/>
                  <a:pt x="396311" y="565671"/>
                  <a:pt x="0" y="594360"/>
                </a:cubicBezTo>
                <a:cubicBezTo>
                  <a:pt x="-22727" y="301097"/>
                  <a:pt x="21971" y="2172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커머셜 소프트웨어란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5196917" y="1728700"/>
            <a:ext cx="6337741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상업적 목적으로나 판매를 목적으로 생산되는 소프트웨어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상용 소프트웨어라고 하기도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일반적으로 판매되며 라이선스는 없음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36384A3-2919-EEE4-775C-E52DFD501866}"/>
              </a:ext>
            </a:extLst>
          </p:cNvPr>
          <p:cNvSpPr txBox="1">
            <a:spLocks/>
          </p:cNvSpPr>
          <p:nvPr/>
        </p:nvSpPr>
        <p:spPr>
          <a:xfrm>
            <a:off x="623665" y="3545469"/>
            <a:ext cx="4902738" cy="584775"/>
          </a:xfrm>
          <a:custGeom>
            <a:avLst/>
            <a:gdLst>
              <a:gd name="connsiteX0" fmla="*/ 0 w 4902738"/>
              <a:gd name="connsiteY0" fmla="*/ 0 h 584775"/>
              <a:gd name="connsiteX1" fmla="*/ 514787 w 4902738"/>
              <a:gd name="connsiteY1" fmla="*/ 0 h 584775"/>
              <a:gd name="connsiteX2" fmla="*/ 1225685 w 4902738"/>
              <a:gd name="connsiteY2" fmla="*/ 0 h 584775"/>
              <a:gd name="connsiteX3" fmla="*/ 1887554 w 4902738"/>
              <a:gd name="connsiteY3" fmla="*/ 0 h 584775"/>
              <a:gd name="connsiteX4" fmla="*/ 2549424 w 4902738"/>
              <a:gd name="connsiteY4" fmla="*/ 0 h 584775"/>
              <a:gd name="connsiteX5" fmla="*/ 3064211 w 4902738"/>
              <a:gd name="connsiteY5" fmla="*/ 0 h 584775"/>
              <a:gd name="connsiteX6" fmla="*/ 3775108 w 4902738"/>
              <a:gd name="connsiteY6" fmla="*/ 0 h 584775"/>
              <a:gd name="connsiteX7" fmla="*/ 4902738 w 4902738"/>
              <a:gd name="connsiteY7" fmla="*/ 0 h 584775"/>
              <a:gd name="connsiteX8" fmla="*/ 4902738 w 4902738"/>
              <a:gd name="connsiteY8" fmla="*/ 584775 h 584775"/>
              <a:gd name="connsiteX9" fmla="*/ 4436978 w 4902738"/>
              <a:gd name="connsiteY9" fmla="*/ 584775 h 584775"/>
              <a:gd name="connsiteX10" fmla="*/ 3873163 w 4902738"/>
              <a:gd name="connsiteY10" fmla="*/ 584775 h 584775"/>
              <a:gd name="connsiteX11" fmla="*/ 3407403 w 4902738"/>
              <a:gd name="connsiteY11" fmla="*/ 584775 h 584775"/>
              <a:gd name="connsiteX12" fmla="*/ 2696506 w 4902738"/>
              <a:gd name="connsiteY12" fmla="*/ 584775 h 584775"/>
              <a:gd name="connsiteX13" fmla="*/ 2132691 w 4902738"/>
              <a:gd name="connsiteY13" fmla="*/ 584775 h 584775"/>
              <a:gd name="connsiteX14" fmla="*/ 1666931 w 4902738"/>
              <a:gd name="connsiteY14" fmla="*/ 584775 h 584775"/>
              <a:gd name="connsiteX15" fmla="*/ 1201171 w 4902738"/>
              <a:gd name="connsiteY15" fmla="*/ 584775 h 584775"/>
              <a:gd name="connsiteX16" fmla="*/ 686383 w 4902738"/>
              <a:gd name="connsiteY16" fmla="*/ 584775 h 584775"/>
              <a:gd name="connsiteX17" fmla="*/ 0 w 4902738"/>
              <a:gd name="connsiteY17" fmla="*/ 584775 h 584775"/>
              <a:gd name="connsiteX18" fmla="*/ 0 w 4902738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02738" h="584775" fill="none" extrusionOk="0">
                <a:moveTo>
                  <a:pt x="0" y="0"/>
                </a:moveTo>
                <a:cubicBezTo>
                  <a:pt x="121230" y="22718"/>
                  <a:pt x="382495" y="11865"/>
                  <a:pt x="514787" y="0"/>
                </a:cubicBezTo>
                <a:cubicBezTo>
                  <a:pt x="647079" y="-11865"/>
                  <a:pt x="1021316" y="-18434"/>
                  <a:pt x="1225685" y="0"/>
                </a:cubicBezTo>
                <a:cubicBezTo>
                  <a:pt x="1430054" y="18434"/>
                  <a:pt x="1582010" y="-25349"/>
                  <a:pt x="1887554" y="0"/>
                </a:cubicBezTo>
                <a:cubicBezTo>
                  <a:pt x="2193098" y="25349"/>
                  <a:pt x="2257216" y="2795"/>
                  <a:pt x="2549424" y="0"/>
                </a:cubicBezTo>
                <a:cubicBezTo>
                  <a:pt x="2841632" y="-2795"/>
                  <a:pt x="2932307" y="13870"/>
                  <a:pt x="3064211" y="0"/>
                </a:cubicBezTo>
                <a:cubicBezTo>
                  <a:pt x="3196115" y="-13870"/>
                  <a:pt x="3559588" y="10732"/>
                  <a:pt x="3775108" y="0"/>
                </a:cubicBezTo>
                <a:cubicBezTo>
                  <a:pt x="3990628" y="-10732"/>
                  <a:pt x="4408788" y="-44105"/>
                  <a:pt x="4902738" y="0"/>
                </a:cubicBezTo>
                <a:cubicBezTo>
                  <a:pt x="4902025" y="128055"/>
                  <a:pt x="4923362" y="385748"/>
                  <a:pt x="4902738" y="584775"/>
                </a:cubicBezTo>
                <a:cubicBezTo>
                  <a:pt x="4749915" y="601038"/>
                  <a:pt x="4572688" y="607937"/>
                  <a:pt x="4436978" y="584775"/>
                </a:cubicBezTo>
                <a:cubicBezTo>
                  <a:pt x="4301268" y="561613"/>
                  <a:pt x="4124547" y="583505"/>
                  <a:pt x="3873163" y="584775"/>
                </a:cubicBezTo>
                <a:cubicBezTo>
                  <a:pt x="3621779" y="586045"/>
                  <a:pt x="3607822" y="606281"/>
                  <a:pt x="3407403" y="584775"/>
                </a:cubicBezTo>
                <a:cubicBezTo>
                  <a:pt x="3206984" y="563269"/>
                  <a:pt x="2899079" y="605255"/>
                  <a:pt x="2696506" y="584775"/>
                </a:cubicBezTo>
                <a:cubicBezTo>
                  <a:pt x="2493933" y="564295"/>
                  <a:pt x="2267794" y="584313"/>
                  <a:pt x="2132691" y="584775"/>
                </a:cubicBezTo>
                <a:cubicBezTo>
                  <a:pt x="1997588" y="585237"/>
                  <a:pt x="1899491" y="568483"/>
                  <a:pt x="1666931" y="584775"/>
                </a:cubicBezTo>
                <a:cubicBezTo>
                  <a:pt x="1434371" y="601067"/>
                  <a:pt x="1297558" y="585513"/>
                  <a:pt x="1201171" y="584775"/>
                </a:cubicBezTo>
                <a:cubicBezTo>
                  <a:pt x="1104784" y="584037"/>
                  <a:pt x="822005" y="579780"/>
                  <a:pt x="686383" y="584775"/>
                </a:cubicBezTo>
                <a:cubicBezTo>
                  <a:pt x="550761" y="589770"/>
                  <a:pt x="254336" y="603601"/>
                  <a:pt x="0" y="584775"/>
                </a:cubicBezTo>
                <a:cubicBezTo>
                  <a:pt x="28505" y="315044"/>
                  <a:pt x="424" y="117446"/>
                  <a:pt x="0" y="0"/>
                </a:cubicBezTo>
                <a:close/>
              </a:path>
              <a:path w="4902738" h="584775" stroke="0" extrusionOk="0">
                <a:moveTo>
                  <a:pt x="0" y="0"/>
                </a:moveTo>
                <a:cubicBezTo>
                  <a:pt x="196488" y="-2919"/>
                  <a:pt x="325785" y="-20545"/>
                  <a:pt x="612842" y="0"/>
                </a:cubicBezTo>
                <a:cubicBezTo>
                  <a:pt x="899899" y="20545"/>
                  <a:pt x="1052535" y="25195"/>
                  <a:pt x="1225685" y="0"/>
                </a:cubicBezTo>
                <a:cubicBezTo>
                  <a:pt x="1398835" y="-25195"/>
                  <a:pt x="1670575" y="18791"/>
                  <a:pt x="1838527" y="0"/>
                </a:cubicBezTo>
                <a:cubicBezTo>
                  <a:pt x="2006479" y="-18791"/>
                  <a:pt x="2239150" y="19543"/>
                  <a:pt x="2402342" y="0"/>
                </a:cubicBezTo>
                <a:cubicBezTo>
                  <a:pt x="2565535" y="-19543"/>
                  <a:pt x="2771264" y="-7797"/>
                  <a:pt x="2868102" y="0"/>
                </a:cubicBezTo>
                <a:cubicBezTo>
                  <a:pt x="2964940" y="7797"/>
                  <a:pt x="3374093" y="14988"/>
                  <a:pt x="3529971" y="0"/>
                </a:cubicBezTo>
                <a:cubicBezTo>
                  <a:pt x="3685849" y="-14988"/>
                  <a:pt x="4031203" y="6191"/>
                  <a:pt x="4191841" y="0"/>
                </a:cubicBezTo>
                <a:cubicBezTo>
                  <a:pt x="4352479" y="-6191"/>
                  <a:pt x="4633342" y="-24692"/>
                  <a:pt x="4902738" y="0"/>
                </a:cubicBezTo>
                <a:cubicBezTo>
                  <a:pt x="4920462" y="142290"/>
                  <a:pt x="4897318" y="324637"/>
                  <a:pt x="4902738" y="584775"/>
                </a:cubicBezTo>
                <a:cubicBezTo>
                  <a:pt x="4708831" y="603404"/>
                  <a:pt x="4571876" y="604306"/>
                  <a:pt x="4436978" y="584775"/>
                </a:cubicBezTo>
                <a:cubicBezTo>
                  <a:pt x="4302080" y="565244"/>
                  <a:pt x="4039360" y="609640"/>
                  <a:pt x="3824136" y="584775"/>
                </a:cubicBezTo>
                <a:cubicBezTo>
                  <a:pt x="3608912" y="559910"/>
                  <a:pt x="3474784" y="585580"/>
                  <a:pt x="3162266" y="584775"/>
                </a:cubicBezTo>
                <a:cubicBezTo>
                  <a:pt x="2849748" y="583971"/>
                  <a:pt x="2788183" y="563988"/>
                  <a:pt x="2647479" y="584775"/>
                </a:cubicBezTo>
                <a:cubicBezTo>
                  <a:pt x="2506775" y="605562"/>
                  <a:pt x="2317607" y="574348"/>
                  <a:pt x="2181718" y="584775"/>
                </a:cubicBezTo>
                <a:cubicBezTo>
                  <a:pt x="2045829" y="595202"/>
                  <a:pt x="1791874" y="589601"/>
                  <a:pt x="1519849" y="584775"/>
                </a:cubicBezTo>
                <a:cubicBezTo>
                  <a:pt x="1247824" y="579949"/>
                  <a:pt x="1255515" y="592814"/>
                  <a:pt x="1005061" y="584775"/>
                </a:cubicBezTo>
                <a:cubicBezTo>
                  <a:pt x="754607" y="576736"/>
                  <a:pt x="394694" y="621155"/>
                  <a:pt x="0" y="584775"/>
                </a:cubicBezTo>
                <a:cubicBezTo>
                  <a:pt x="-20992" y="312091"/>
                  <a:pt x="19851" y="1377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커머셜 소프트웨어의 특징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B360A-4414-6534-3B29-62245074F264}"/>
              </a:ext>
            </a:extLst>
          </p:cNvPr>
          <p:cNvSpPr txBox="1"/>
          <p:nvPr/>
        </p:nvSpPr>
        <p:spPr>
          <a:xfrm>
            <a:off x="932959" y="4385859"/>
            <a:ext cx="931999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오픈 소스와 다르게 제작사가 유지보수 및 기술 지원 서비스를 제공하며 보증활동을 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상용 소프트웨어라고 모두 유료는 아니고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 err="1"/>
              <a:t>애드웨어</a:t>
            </a:r>
            <a:r>
              <a:rPr lang="ko-KR" altLang="en-US" dirty="0"/>
              <a:t> </a:t>
            </a:r>
            <a:r>
              <a:rPr lang="en-US" altLang="ko-KR" dirty="0"/>
              <a:t>adware, </a:t>
            </a:r>
            <a:r>
              <a:rPr lang="ko-KR" altLang="en-US" dirty="0" err="1"/>
              <a:t>셰어웨어</a:t>
            </a:r>
            <a:r>
              <a:rPr lang="ko-KR" altLang="en-US" dirty="0"/>
              <a:t> </a:t>
            </a:r>
            <a:r>
              <a:rPr lang="en-US" altLang="ko-KR" dirty="0"/>
              <a:t>shareware, </a:t>
            </a:r>
            <a:r>
              <a:rPr lang="ko-KR" altLang="en-US" dirty="0" err="1"/>
              <a:t>프리웨어</a:t>
            </a:r>
            <a:r>
              <a:rPr lang="ko-KR" altLang="en-US" dirty="0"/>
              <a:t> </a:t>
            </a:r>
            <a:r>
              <a:rPr lang="en-US" altLang="ko-KR" dirty="0"/>
              <a:t>freeware</a:t>
            </a:r>
            <a:r>
              <a:rPr lang="ko-KR" altLang="en-US" dirty="0"/>
              <a:t>와 같이   무료로 배포되는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 제품도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88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커머셜 소프트웨어의 사례</a:t>
            </a:r>
          </a:p>
        </p:txBody>
      </p:sp>
      <p:pic>
        <p:nvPicPr>
          <p:cNvPr id="4" name="그림 3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80980EAA-6231-2B17-B442-5992EEA1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1739348"/>
            <a:ext cx="2986150" cy="629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81E3C-76CC-9A86-34A9-CC50FC6B845F}"/>
              </a:ext>
            </a:extLst>
          </p:cNvPr>
          <p:cNvSpPr txBox="1"/>
          <p:nvPr/>
        </p:nvSpPr>
        <p:spPr>
          <a:xfrm>
            <a:off x="776347" y="2602713"/>
            <a:ext cx="40670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마이크로소프트의 윈도우</a:t>
            </a:r>
            <a:endParaRPr lang="en-US" altLang="ko-KR" sz="20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14501B1-865D-FD16-6664-07922FB56AB1}"/>
              </a:ext>
            </a:extLst>
          </p:cNvPr>
          <p:cNvSpPr txBox="1">
            <a:spLocks/>
          </p:cNvSpPr>
          <p:nvPr/>
        </p:nvSpPr>
        <p:spPr>
          <a:xfrm>
            <a:off x="5256234" y="2277346"/>
            <a:ext cx="1928528" cy="584775"/>
          </a:xfrm>
          <a:custGeom>
            <a:avLst/>
            <a:gdLst>
              <a:gd name="connsiteX0" fmla="*/ 0 w 1928528"/>
              <a:gd name="connsiteY0" fmla="*/ 0 h 584775"/>
              <a:gd name="connsiteX1" fmla="*/ 681413 w 1928528"/>
              <a:gd name="connsiteY1" fmla="*/ 0 h 584775"/>
              <a:gd name="connsiteX2" fmla="*/ 1285685 w 1928528"/>
              <a:gd name="connsiteY2" fmla="*/ 0 h 584775"/>
              <a:gd name="connsiteX3" fmla="*/ 1928528 w 1928528"/>
              <a:gd name="connsiteY3" fmla="*/ 0 h 584775"/>
              <a:gd name="connsiteX4" fmla="*/ 1928528 w 1928528"/>
              <a:gd name="connsiteY4" fmla="*/ 584775 h 584775"/>
              <a:gd name="connsiteX5" fmla="*/ 1266400 w 1928528"/>
              <a:gd name="connsiteY5" fmla="*/ 584775 h 584775"/>
              <a:gd name="connsiteX6" fmla="*/ 681413 w 1928528"/>
              <a:gd name="connsiteY6" fmla="*/ 584775 h 584775"/>
              <a:gd name="connsiteX7" fmla="*/ 0 w 1928528"/>
              <a:gd name="connsiteY7" fmla="*/ 584775 h 584775"/>
              <a:gd name="connsiteX8" fmla="*/ 0 w 1928528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8528" h="584775" fill="none" extrusionOk="0">
                <a:moveTo>
                  <a:pt x="0" y="0"/>
                </a:moveTo>
                <a:cubicBezTo>
                  <a:pt x="168434" y="-28781"/>
                  <a:pt x="371235" y="-29861"/>
                  <a:pt x="681413" y="0"/>
                </a:cubicBezTo>
                <a:cubicBezTo>
                  <a:pt x="991591" y="29861"/>
                  <a:pt x="1042347" y="-26130"/>
                  <a:pt x="1285685" y="0"/>
                </a:cubicBezTo>
                <a:cubicBezTo>
                  <a:pt x="1529023" y="26130"/>
                  <a:pt x="1740279" y="-23833"/>
                  <a:pt x="1928528" y="0"/>
                </a:cubicBezTo>
                <a:cubicBezTo>
                  <a:pt x="1937241" y="261379"/>
                  <a:pt x="1903778" y="331350"/>
                  <a:pt x="1928528" y="584775"/>
                </a:cubicBezTo>
                <a:cubicBezTo>
                  <a:pt x="1617499" y="616667"/>
                  <a:pt x="1580402" y="558069"/>
                  <a:pt x="1266400" y="584775"/>
                </a:cubicBezTo>
                <a:cubicBezTo>
                  <a:pt x="952398" y="611481"/>
                  <a:pt x="929020" y="584727"/>
                  <a:pt x="681413" y="584775"/>
                </a:cubicBezTo>
                <a:cubicBezTo>
                  <a:pt x="433806" y="584823"/>
                  <a:pt x="240433" y="613173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928528" h="584775" stroke="0" extrusionOk="0">
                <a:moveTo>
                  <a:pt x="0" y="0"/>
                </a:moveTo>
                <a:cubicBezTo>
                  <a:pt x="318029" y="-22072"/>
                  <a:pt x="354800" y="9810"/>
                  <a:pt x="642843" y="0"/>
                </a:cubicBezTo>
                <a:cubicBezTo>
                  <a:pt x="930886" y="-9810"/>
                  <a:pt x="1127552" y="27583"/>
                  <a:pt x="1285685" y="0"/>
                </a:cubicBezTo>
                <a:cubicBezTo>
                  <a:pt x="1443818" y="-27583"/>
                  <a:pt x="1667739" y="30275"/>
                  <a:pt x="1928528" y="0"/>
                </a:cubicBezTo>
                <a:cubicBezTo>
                  <a:pt x="1902895" y="251776"/>
                  <a:pt x="1912873" y="400452"/>
                  <a:pt x="1928528" y="584775"/>
                </a:cubicBezTo>
                <a:cubicBezTo>
                  <a:pt x="1723309" y="572000"/>
                  <a:pt x="1532314" y="592765"/>
                  <a:pt x="1324256" y="584775"/>
                </a:cubicBezTo>
                <a:cubicBezTo>
                  <a:pt x="1116198" y="576785"/>
                  <a:pt x="885853" y="582078"/>
                  <a:pt x="719984" y="584775"/>
                </a:cubicBezTo>
                <a:cubicBezTo>
                  <a:pt x="554115" y="587472"/>
                  <a:pt x="291017" y="555263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애드웨어</a:t>
            </a:r>
            <a:endParaRPr lang="en-US" altLang="ko-KR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2EEE636F-22C7-BA48-A3AC-F2642816EC52}"/>
              </a:ext>
            </a:extLst>
          </p:cNvPr>
          <p:cNvSpPr txBox="1">
            <a:spLocks/>
          </p:cNvSpPr>
          <p:nvPr/>
        </p:nvSpPr>
        <p:spPr>
          <a:xfrm>
            <a:off x="1442713" y="3530683"/>
            <a:ext cx="1928528" cy="584775"/>
          </a:xfrm>
          <a:custGeom>
            <a:avLst/>
            <a:gdLst>
              <a:gd name="connsiteX0" fmla="*/ 0 w 1928528"/>
              <a:gd name="connsiteY0" fmla="*/ 0 h 584775"/>
              <a:gd name="connsiteX1" fmla="*/ 681413 w 1928528"/>
              <a:gd name="connsiteY1" fmla="*/ 0 h 584775"/>
              <a:gd name="connsiteX2" fmla="*/ 1285685 w 1928528"/>
              <a:gd name="connsiteY2" fmla="*/ 0 h 584775"/>
              <a:gd name="connsiteX3" fmla="*/ 1928528 w 1928528"/>
              <a:gd name="connsiteY3" fmla="*/ 0 h 584775"/>
              <a:gd name="connsiteX4" fmla="*/ 1928528 w 1928528"/>
              <a:gd name="connsiteY4" fmla="*/ 584775 h 584775"/>
              <a:gd name="connsiteX5" fmla="*/ 1266400 w 1928528"/>
              <a:gd name="connsiteY5" fmla="*/ 584775 h 584775"/>
              <a:gd name="connsiteX6" fmla="*/ 681413 w 1928528"/>
              <a:gd name="connsiteY6" fmla="*/ 584775 h 584775"/>
              <a:gd name="connsiteX7" fmla="*/ 0 w 1928528"/>
              <a:gd name="connsiteY7" fmla="*/ 584775 h 584775"/>
              <a:gd name="connsiteX8" fmla="*/ 0 w 1928528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8528" h="584775" fill="none" extrusionOk="0">
                <a:moveTo>
                  <a:pt x="0" y="0"/>
                </a:moveTo>
                <a:cubicBezTo>
                  <a:pt x="168434" y="-28781"/>
                  <a:pt x="371235" y="-29861"/>
                  <a:pt x="681413" y="0"/>
                </a:cubicBezTo>
                <a:cubicBezTo>
                  <a:pt x="991591" y="29861"/>
                  <a:pt x="1042347" y="-26130"/>
                  <a:pt x="1285685" y="0"/>
                </a:cubicBezTo>
                <a:cubicBezTo>
                  <a:pt x="1529023" y="26130"/>
                  <a:pt x="1740279" y="-23833"/>
                  <a:pt x="1928528" y="0"/>
                </a:cubicBezTo>
                <a:cubicBezTo>
                  <a:pt x="1937241" y="261379"/>
                  <a:pt x="1903778" y="331350"/>
                  <a:pt x="1928528" y="584775"/>
                </a:cubicBezTo>
                <a:cubicBezTo>
                  <a:pt x="1617499" y="616667"/>
                  <a:pt x="1580402" y="558069"/>
                  <a:pt x="1266400" y="584775"/>
                </a:cubicBezTo>
                <a:cubicBezTo>
                  <a:pt x="952398" y="611481"/>
                  <a:pt x="929020" y="584727"/>
                  <a:pt x="681413" y="584775"/>
                </a:cubicBezTo>
                <a:cubicBezTo>
                  <a:pt x="433806" y="584823"/>
                  <a:pt x="240433" y="613173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928528" h="584775" stroke="0" extrusionOk="0">
                <a:moveTo>
                  <a:pt x="0" y="0"/>
                </a:moveTo>
                <a:cubicBezTo>
                  <a:pt x="318029" y="-22072"/>
                  <a:pt x="354800" y="9810"/>
                  <a:pt x="642843" y="0"/>
                </a:cubicBezTo>
                <a:cubicBezTo>
                  <a:pt x="930886" y="-9810"/>
                  <a:pt x="1127552" y="27583"/>
                  <a:pt x="1285685" y="0"/>
                </a:cubicBezTo>
                <a:cubicBezTo>
                  <a:pt x="1443818" y="-27583"/>
                  <a:pt x="1667739" y="30275"/>
                  <a:pt x="1928528" y="0"/>
                </a:cubicBezTo>
                <a:cubicBezTo>
                  <a:pt x="1902895" y="251776"/>
                  <a:pt x="1912873" y="400452"/>
                  <a:pt x="1928528" y="584775"/>
                </a:cubicBezTo>
                <a:cubicBezTo>
                  <a:pt x="1723309" y="572000"/>
                  <a:pt x="1532314" y="592765"/>
                  <a:pt x="1324256" y="584775"/>
                </a:cubicBezTo>
                <a:cubicBezTo>
                  <a:pt x="1116198" y="576785"/>
                  <a:pt x="885853" y="582078"/>
                  <a:pt x="719984" y="584775"/>
                </a:cubicBezTo>
                <a:cubicBezTo>
                  <a:pt x="554115" y="587472"/>
                  <a:pt x="291017" y="555263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쉐어웨어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54561-256F-E1D9-8AC6-806E8F7217A8}"/>
              </a:ext>
            </a:extLst>
          </p:cNvPr>
          <p:cNvSpPr txBox="1"/>
          <p:nvPr/>
        </p:nvSpPr>
        <p:spPr>
          <a:xfrm>
            <a:off x="7371025" y="2265359"/>
            <a:ext cx="46474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소프트웨어 자체에 광고를 포함하거나 같이 묶어서 배포하는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	(</a:t>
            </a:r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ko-KR" altLang="en-US" sz="2000" dirty="0"/>
              <a:t>위키백과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ex) </a:t>
            </a:r>
            <a:r>
              <a:rPr lang="ko-KR" altLang="en-US" sz="2000" dirty="0" err="1"/>
              <a:t>알툴즈</a:t>
            </a:r>
            <a:r>
              <a:rPr lang="ko-KR" altLang="en-US" sz="2000" dirty="0"/>
              <a:t> 시리즈</a:t>
            </a:r>
            <a:r>
              <a:rPr lang="en-US" altLang="ko-KR" sz="2000" dirty="0"/>
              <a:t> (</a:t>
            </a:r>
            <a:r>
              <a:rPr lang="ko-KR" altLang="en-US" sz="2000" dirty="0"/>
              <a:t>이스트소프트</a:t>
            </a:r>
            <a:r>
              <a:rPr lang="en-US" altLang="ko-KR" sz="2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7A40D-EA8A-7EB3-288C-4015DF7509C2}"/>
              </a:ext>
            </a:extLst>
          </p:cNvPr>
          <p:cNvSpPr txBox="1"/>
          <p:nvPr/>
        </p:nvSpPr>
        <p:spPr>
          <a:xfrm>
            <a:off x="1643752" y="4288266"/>
            <a:ext cx="539807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유상 판매를 목적으로 배포하는 소프트웨어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일종의 </a:t>
            </a:r>
            <a:r>
              <a:rPr lang="ko-KR" altLang="en-US" sz="2000" dirty="0" err="1"/>
              <a:t>체험판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ex) Adobe Acrobat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D45535-620A-C1DC-950F-CFA20925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01" y="4468834"/>
            <a:ext cx="1751107" cy="14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638059-6C1B-ACC3-8560-BBB2B93B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37" y="4967926"/>
            <a:ext cx="1084868" cy="10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548250" y="481753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 </a:t>
            </a:r>
            <a:r>
              <a:rPr lang="en-US" altLang="ko-KR" dirty="0"/>
              <a:t>vs </a:t>
            </a:r>
            <a:r>
              <a:rPr lang="ko-KR" altLang="en-US" dirty="0"/>
              <a:t>커머셜 소프트웨어</a:t>
            </a:r>
            <a:r>
              <a:rPr lang="en-US" altLang="ko-KR" dirty="0"/>
              <a:t>?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3192141" y="1595518"/>
            <a:ext cx="7247717" cy="594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우리가 </a:t>
            </a:r>
            <a:r>
              <a:rPr lang="ko-KR" altLang="en-US" u="wavyDbl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오픈 소스</a:t>
            </a:r>
            <a:r>
              <a:rPr lang="ko-KR" altLang="en-US" dirty="0"/>
              <a:t>를 선택해야 하는 이유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B22DA-F3E1-D9CC-927C-C5F1B4D75007}"/>
              </a:ext>
            </a:extLst>
          </p:cNvPr>
          <p:cNvGrpSpPr/>
          <p:nvPr/>
        </p:nvGrpSpPr>
        <p:grpSpPr>
          <a:xfrm>
            <a:off x="798783" y="2497847"/>
            <a:ext cx="11157950" cy="3622530"/>
            <a:chOff x="751649" y="2469567"/>
            <a:chExt cx="11157950" cy="362253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84191B-FEB8-1771-2FF1-868431C470EA}"/>
                </a:ext>
              </a:extLst>
            </p:cNvPr>
            <p:cNvSpPr/>
            <p:nvPr/>
          </p:nvSpPr>
          <p:spPr>
            <a:xfrm>
              <a:off x="5148866" y="2469567"/>
              <a:ext cx="1620000" cy="16200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개발자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81B2BDB-E1BA-C5C9-4506-331DA0A80CC1}"/>
                </a:ext>
              </a:extLst>
            </p:cNvPr>
            <p:cNvSpPr/>
            <p:nvPr/>
          </p:nvSpPr>
          <p:spPr>
            <a:xfrm>
              <a:off x="1106078" y="2469567"/>
              <a:ext cx="1620000" cy="1620000"/>
            </a:xfrm>
            <a:prstGeom prst="ellipse">
              <a:avLst/>
            </a:prstGeom>
            <a:noFill/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기업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6AF4E6F-4B24-B1D5-E188-04E29AC9A198}"/>
                </a:ext>
              </a:extLst>
            </p:cNvPr>
            <p:cNvSpPr/>
            <p:nvPr/>
          </p:nvSpPr>
          <p:spPr>
            <a:xfrm>
              <a:off x="9191654" y="2469567"/>
              <a:ext cx="1620000" cy="1620000"/>
            </a:xfrm>
            <a:prstGeom prst="ellipse">
              <a:avLst/>
            </a:prstGeom>
            <a:noFill/>
            <a:ln w="635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A8BB86-AC20-8D44-7D23-CEBD5501F4B8}"/>
                </a:ext>
              </a:extLst>
            </p:cNvPr>
            <p:cNvSpPr txBox="1"/>
            <p:nvPr/>
          </p:nvSpPr>
          <p:spPr>
            <a:xfrm>
              <a:off x="751649" y="4380731"/>
              <a:ext cx="2868242" cy="129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비용 절감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더 많은 홍보 가능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높은 점유율 확보 가능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67600-299E-37A6-22BC-8CA06E349637}"/>
                </a:ext>
              </a:extLst>
            </p:cNvPr>
            <p:cNvSpPr txBox="1"/>
            <p:nvPr/>
          </p:nvSpPr>
          <p:spPr>
            <a:xfrm>
              <a:off x="4383464" y="4380731"/>
              <a:ext cx="3563733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다른 개발자와의 협력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다양한 개발을 통한 성장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경력이 되는 오픈 소스 개발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7A287-7E4F-4FD5-7C1A-C009D5312A1E}"/>
                </a:ext>
              </a:extLst>
            </p:cNvPr>
            <p:cNvSpPr txBox="1"/>
            <p:nvPr/>
          </p:nvSpPr>
          <p:spPr>
            <a:xfrm>
              <a:off x="8345866" y="4380731"/>
              <a:ext cx="3563733" cy="170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빠른 업데이트와 피드백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다양해지는 소프트웨어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커스터마이징이 가능한 소프트웨어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5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성장하는 오픈 소스 시장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26B749-4BCA-1706-2DFF-AA548350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0" y="3216503"/>
            <a:ext cx="3379116" cy="11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C172E-3DAA-E388-8D93-C09A66905183}"/>
              </a:ext>
            </a:extLst>
          </p:cNvPr>
          <p:cNvSpPr txBox="1"/>
          <p:nvPr/>
        </p:nvSpPr>
        <p:spPr>
          <a:xfrm>
            <a:off x="443615" y="4538144"/>
            <a:ext cx="3874699" cy="28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해외 오픈소스 시장 규모 </a:t>
            </a:r>
            <a:r>
              <a:rPr lang="en-US" altLang="ko-KR" sz="1300" dirty="0"/>
              <a:t>/ </a:t>
            </a:r>
            <a:r>
              <a:rPr lang="ko-KR" altLang="en-US" sz="1300" dirty="0"/>
              <a:t>국내 오픈소스 시장 규모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D59C5-08E1-B884-553B-D1A0C8BFFC07}"/>
              </a:ext>
            </a:extLst>
          </p:cNvPr>
          <p:cNvSpPr txBox="1"/>
          <p:nvPr/>
        </p:nvSpPr>
        <p:spPr>
          <a:xfrm>
            <a:off x="641580" y="2101679"/>
            <a:ext cx="3770721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2026</a:t>
            </a:r>
            <a:r>
              <a:rPr lang="ko-KR" altLang="en-US" sz="2000" dirty="0"/>
              <a:t>년까지 연평균 </a:t>
            </a:r>
            <a:r>
              <a:rPr lang="en-US" altLang="ko-KR" sz="2000" dirty="0"/>
              <a:t>18.2% </a:t>
            </a:r>
            <a:r>
              <a:rPr lang="ko-KR" altLang="en-US" sz="2000" dirty="0"/>
              <a:t>성장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시장 규모는 </a:t>
            </a:r>
            <a:r>
              <a:rPr lang="en-US" altLang="ko-KR" sz="2000" dirty="0"/>
              <a:t>500</a:t>
            </a:r>
            <a:r>
              <a:rPr lang="ko-KR" altLang="en-US" sz="2000" dirty="0"/>
              <a:t>억 달러로 예상</a:t>
            </a:r>
            <a:endParaRPr lang="en-US" altLang="ko-KR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FC7771F-CF4E-C04C-90F3-CD72E804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69" y="2314091"/>
            <a:ext cx="3312931" cy="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24A5F-4D56-8A63-1298-D1D76E922C60}"/>
              </a:ext>
            </a:extLst>
          </p:cNvPr>
          <p:cNvSpPr txBox="1"/>
          <p:nvPr/>
        </p:nvSpPr>
        <p:spPr>
          <a:xfrm>
            <a:off x="8942895" y="1789309"/>
            <a:ext cx="2529526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변화하는 </a:t>
            </a:r>
            <a:r>
              <a:rPr lang="en-US" altLang="ko-KR" sz="2000" dirty="0"/>
              <a:t>MS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2018</a:t>
            </a:r>
            <a:r>
              <a:rPr lang="ko-KR" altLang="en-US" sz="1300" dirty="0"/>
              <a:t>년</a:t>
            </a:r>
            <a:r>
              <a:rPr lang="en-US" altLang="ko-KR" sz="1300" dirty="0"/>
              <a:t>, </a:t>
            </a:r>
            <a:r>
              <a:rPr lang="ko-KR" altLang="en-US" sz="1300" dirty="0"/>
              <a:t>깃 허브 인수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2020</a:t>
            </a:r>
            <a:r>
              <a:rPr lang="ko-KR" altLang="en-US" sz="1300" dirty="0"/>
              <a:t>년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npm</a:t>
            </a:r>
            <a:r>
              <a:rPr lang="ko-KR" altLang="en-US" sz="1300" dirty="0"/>
              <a:t> 인수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현재 </a:t>
            </a:r>
            <a:r>
              <a:rPr lang="ko-KR" altLang="en-US" sz="1300" dirty="0" err="1"/>
              <a:t>파워셸</a:t>
            </a:r>
            <a:r>
              <a:rPr lang="en-US" altLang="ko-KR" sz="1300" dirty="0"/>
              <a:t>, </a:t>
            </a:r>
            <a:r>
              <a:rPr lang="ko-KR" altLang="en-US" sz="1300" dirty="0"/>
              <a:t>비주얼 스튜디오 코드 등에 오픈 소스 트랜드 반영</a:t>
            </a:r>
            <a:endParaRPr lang="en-US" altLang="ko-KR" sz="13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ED48D8BF-F537-968C-A101-7BFF59A6D811}"/>
              </a:ext>
            </a:extLst>
          </p:cNvPr>
          <p:cNvSpPr txBox="1">
            <a:spLocks/>
          </p:cNvSpPr>
          <p:nvPr/>
        </p:nvSpPr>
        <p:spPr>
          <a:xfrm>
            <a:off x="452435" y="1925041"/>
            <a:ext cx="3959865" cy="3479528"/>
          </a:xfrm>
          <a:custGeom>
            <a:avLst/>
            <a:gdLst>
              <a:gd name="connsiteX0" fmla="*/ 0 w 3959865"/>
              <a:gd name="connsiteY0" fmla="*/ 0 h 3479528"/>
              <a:gd name="connsiteX1" fmla="*/ 659978 w 3959865"/>
              <a:gd name="connsiteY1" fmla="*/ 0 h 3479528"/>
              <a:gd name="connsiteX2" fmla="*/ 1399152 w 3959865"/>
              <a:gd name="connsiteY2" fmla="*/ 0 h 3479528"/>
              <a:gd name="connsiteX3" fmla="*/ 2098728 w 3959865"/>
              <a:gd name="connsiteY3" fmla="*/ 0 h 3479528"/>
              <a:gd name="connsiteX4" fmla="*/ 2837903 w 3959865"/>
              <a:gd name="connsiteY4" fmla="*/ 0 h 3479528"/>
              <a:gd name="connsiteX5" fmla="*/ 3959865 w 3959865"/>
              <a:gd name="connsiteY5" fmla="*/ 0 h 3479528"/>
              <a:gd name="connsiteX6" fmla="*/ 3959865 w 3959865"/>
              <a:gd name="connsiteY6" fmla="*/ 626315 h 3479528"/>
              <a:gd name="connsiteX7" fmla="*/ 3959865 w 3959865"/>
              <a:gd name="connsiteY7" fmla="*/ 1322221 h 3479528"/>
              <a:gd name="connsiteX8" fmla="*/ 3959865 w 3959865"/>
              <a:gd name="connsiteY8" fmla="*/ 2087717 h 3479528"/>
              <a:gd name="connsiteX9" fmla="*/ 3959865 w 3959865"/>
              <a:gd name="connsiteY9" fmla="*/ 2748827 h 3479528"/>
              <a:gd name="connsiteX10" fmla="*/ 3959865 w 3959865"/>
              <a:gd name="connsiteY10" fmla="*/ 3479528 h 3479528"/>
              <a:gd name="connsiteX11" fmla="*/ 3220690 w 3959865"/>
              <a:gd name="connsiteY11" fmla="*/ 3479528 h 3479528"/>
              <a:gd name="connsiteX12" fmla="*/ 2639910 w 3959865"/>
              <a:gd name="connsiteY12" fmla="*/ 3479528 h 3479528"/>
              <a:gd name="connsiteX13" fmla="*/ 1940334 w 3959865"/>
              <a:gd name="connsiteY13" fmla="*/ 3479528 h 3479528"/>
              <a:gd name="connsiteX14" fmla="*/ 1280356 w 3959865"/>
              <a:gd name="connsiteY14" fmla="*/ 3479528 h 3479528"/>
              <a:gd name="connsiteX15" fmla="*/ 620379 w 3959865"/>
              <a:gd name="connsiteY15" fmla="*/ 3479528 h 3479528"/>
              <a:gd name="connsiteX16" fmla="*/ 0 w 3959865"/>
              <a:gd name="connsiteY16" fmla="*/ 3479528 h 3479528"/>
              <a:gd name="connsiteX17" fmla="*/ 0 w 3959865"/>
              <a:gd name="connsiteY17" fmla="*/ 2714032 h 3479528"/>
              <a:gd name="connsiteX18" fmla="*/ 0 w 3959865"/>
              <a:gd name="connsiteY18" fmla="*/ 1948536 h 3479528"/>
              <a:gd name="connsiteX19" fmla="*/ 0 w 3959865"/>
              <a:gd name="connsiteY19" fmla="*/ 1357016 h 3479528"/>
              <a:gd name="connsiteX20" fmla="*/ 0 w 3959865"/>
              <a:gd name="connsiteY20" fmla="*/ 661110 h 3479528"/>
              <a:gd name="connsiteX21" fmla="*/ 0 w 3959865"/>
              <a:gd name="connsiteY21" fmla="*/ 0 h 34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9865" h="3479528" fill="none" extrusionOk="0">
                <a:moveTo>
                  <a:pt x="0" y="0"/>
                </a:moveTo>
                <a:cubicBezTo>
                  <a:pt x="177296" y="32563"/>
                  <a:pt x="422803" y="20011"/>
                  <a:pt x="659978" y="0"/>
                </a:cubicBezTo>
                <a:cubicBezTo>
                  <a:pt x="897153" y="-20011"/>
                  <a:pt x="1192671" y="-27992"/>
                  <a:pt x="1399152" y="0"/>
                </a:cubicBezTo>
                <a:cubicBezTo>
                  <a:pt x="1605633" y="27992"/>
                  <a:pt x="1885158" y="21728"/>
                  <a:pt x="2098728" y="0"/>
                </a:cubicBezTo>
                <a:cubicBezTo>
                  <a:pt x="2312298" y="-21728"/>
                  <a:pt x="2541363" y="-14780"/>
                  <a:pt x="2837903" y="0"/>
                </a:cubicBezTo>
                <a:cubicBezTo>
                  <a:pt x="3134443" y="14780"/>
                  <a:pt x="3405843" y="-508"/>
                  <a:pt x="3959865" y="0"/>
                </a:cubicBezTo>
                <a:cubicBezTo>
                  <a:pt x="3986291" y="223297"/>
                  <a:pt x="3976664" y="402724"/>
                  <a:pt x="3959865" y="626315"/>
                </a:cubicBezTo>
                <a:cubicBezTo>
                  <a:pt x="3943066" y="849906"/>
                  <a:pt x="3950391" y="1119801"/>
                  <a:pt x="3959865" y="1322221"/>
                </a:cubicBezTo>
                <a:cubicBezTo>
                  <a:pt x="3969339" y="1524641"/>
                  <a:pt x="3935321" y="1806702"/>
                  <a:pt x="3959865" y="2087717"/>
                </a:cubicBezTo>
                <a:cubicBezTo>
                  <a:pt x="3984409" y="2368732"/>
                  <a:pt x="3984894" y="2482600"/>
                  <a:pt x="3959865" y="2748827"/>
                </a:cubicBezTo>
                <a:cubicBezTo>
                  <a:pt x="3934837" y="3015054"/>
                  <a:pt x="3971534" y="3140209"/>
                  <a:pt x="3959865" y="3479528"/>
                </a:cubicBezTo>
                <a:cubicBezTo>
                  <a:pt x="3659546" y="3446347"/>
                  <a:pt x="3534627" y="3504924"/>
                  <a:pt x="3220690" y="3479528"/>
                </a:cubicBezTo>
                <a:cubicBezTo>
                  <a:pt x="2906753" y="3454132"/>
                  <a:pt x="2875852" y="3475739"/>
                  <a:pt x="2639910" y="3479528"/>
                </a:cubicBezTo>
                <a:cubicBezTo>
                  <a:pt x="2403968" y="3483317"/>
                  <a:pt x="2238428" y="3513392"/>
                  <a:pt x="1940334" y="3479528"/>
                </a:cubicBezTo>
                <a:cubicBezTo>
                  <a:pt x="1642240" y="3445664"/>
                  <a:pt x="1429732" y="3503306"/>
                  <a:pt x="1280356" y="3479528"/>
                </a:cubicBezTo>
                <a:cubicBezTo>
                  <a:pt x="1130980" y="3455750"/>
                  <a:pt x="921688" y="3478862"/>
                  <a:pt x="620379" y="3479528"/>
                </a:cubicBezTo>
                <a:cubicBezTo>
                  <a:pt x="319070" y="3480194"/>
                  <a:pt x="153624" y="3471615"/>
                  <a:pt x="0" y="3479528"/>
                </a:cubicBezTo>
                <a:cubicBezTo>
                  <a:pt x="-2332" y="3253869"/>
                  <a:pt x="-29332" y="3017748"/>
                  <a:pt x="0" y="2714032"/>
                </a:cubicBezTo>
                <a:cubicBezTo>
                  <a:pt x="29332" y="2410316"/>
                  <a:pt x="-3781" y="2330793"/>
                  <a:pt x="0" y="1948536"/>
                </a:cubicBezTo>
                <a:cubicBezTo>
                  <a:pt x="3781" y="1566279"/>
                  <a:pt x="8213" y="1604475"/>
                  <a:pt x="0" y="1357016"/>
                </a:cubicBezTo>
                <a:cubicBezTo>
                  <a:pt x="-8213" y="1109557"/>
                  <a:pt x="20871" y="985030"/>
                  <a:pt x="0" y="661110"/>
                </a:cubicBezTo>
                <a:cubicBezTo>
                  <a:pt x="-20871" y="337190"/>
                  <a:pt x="-25464" y="291452"/>
                  <a:pt x="0" y="0"/>
                </a:cubicBezTo>
                <a:close/>
              </a:path>
              <a:path w="3959865" h="3479528" stroke="0" extrusionOk="0">
                <a:moveTo>
                  <a:pt x="0" y="0"/>
                </a:moveTo>
                <a:cubicBezTo>
                  <a:pt x="234869" y="26121"/>
                  <a:pt x="439441" y="-29183"/>
                  <a:pt x="659978" y="0"/>
                </a:cubicBezTo>
                <a:cubicBezTo>
                  <a:pt x="880515" y="29183"/>
                  <a:pt x="1123691" y="4469"/>
                  <a:pt x="1319955" y="0"/>
                </a:cubicBezTo>
                <a:cubicBezTo>
                  <a:pt x="1516219" y="-4469"/>
                  <a:pt x="1781579" y="2013"/>
                  <a:pt x="1979933" y="0"/>
                </a:cubicBezTo>
                <a:cubicBezTo>
                  <a:pt x="2178287" y="-2013"/>
                  <a:pt x="2463170" y="-16782"/>
                  <a:pt x="2600311" y="0"/>
                </a:cubicBezTo>
                <a:cubicBezTo>
                  <a:pt x="2737452" y="16782"/>
                  <a:pt x="2907783" y="-5626"/>
                  <a:pt x="3141493" y="0"/>
                </a:cubicBezTo>
                <a:cubicBezTo>
                  <a:pt x="3375203" y="5626"/>
                  <a:pt x="3596718" y="-15630"/>
                  <a:pt x="3959865" y="0"/>
                </a:cubicBezTo>
                <a:cubicBezTo>
                  <a:pt x="3959059" y="357475"/>
                  <a:pt x="3985782" y="565594"/>
                  <a:pt x="3959865" y="730701"/>
                </a:cubicBezTo>
                <a:cubicBezTo>
                  <a:pt x="3933948" y="895808"/>
                  <a:pt x="3938098" y="1256055"/>
                  <a:pt x="3959865" y="1461402"/>
                </a:cubicBezTo>
                <a:cubicBezTo>
                  <a:pt x="3981632" y="1666749"/>
                  <a:pt x="3928862" y="1931195"/>
                  <a:pt x="3959865" y="2122512"/>
                </a:cubicBezTo>
                <a:cubicBezTo>
                  <a:pt x="3990869" y="2313829"/>
                  <a:pt x="3967918" y="2574761"/>
                  <a:pt x="3959865" y="2714032"/>
                </a:cubicBezTo>
                <a:cubicBezTo>
                  <a:pt x="3951812" y="2853303"/>
                  <a:pt x="3950580" y="3144357"/>
                  <a:pt x="3959865" y="3479528"/>
                </a:cubicBezTo>
                <a:cubicBezTo>
                  <a:pt x="3670090" y="3505021"/>
                  <a:pt x="3609132" y="3480331"/>
                  <a:pt x="3379085" y="3479528"/>
                </a:cubicBezTo>
                <a:cubicBezTo>
                  <a:pt x="3149038" y="3478725"/>
                  <a:pt x="3054667" y="3502891"/>
                  <a:pt x="2798305" y="3479528"/>
                </a:cubicBezTo>
                <a:cubicBezTo>
                  <a:pt x="2541943" y="3456165"/>
                  <a:pt x="2463472" y="3483489"/>
                  <a:pt x="2257123" y="3479528"/>
                </a:cubicBezTo>
                <a:cubicBezTo>
                  <a:pt x="2050774" y="3475567"/>
                  <a:pt x="1835531" y="3510511"/>
                  <a:pt x="1557547" y="3479528"/>
                </a:cubicBezTo>
                <a:cubicBezTo>
                  <a:pt x="1279563" y="3448545"/>
                  <a:pt x="1213368" y="3496807"/>
                  <a:pt x="976767" y="3479528"/>
                </a:cubicBezTo>
                <a:cubicBezTo>
                  <a:pt x="740166" y="3462249"/>
                  <a:pt x="459422" y="3509183"/>
                  <a:pt x="0" y="3479528"/>
                </a:cubicBezTo>
                <a:cubicBezTo>
                  <a:pt x="-17678" y="3212949"/>
                  <a:pt x="28563" y="3010545"/>
                  <a:pt x="0" y="2818418"/>
                </a:cubicBezTo>
                <a:cubicBezTo>
                  <a:pt x="-28563" y="2626291"/>
                  <a:pt x="12848" y="2323589"/>
                  <a:pt x="0" y="2192103"/>
                </a:cubicBezTo>
                <a:cubicBezTo>
                  <a:pt x="-12848" y="2060617"/>
                  <a:pt x="27360" y="1606544"/>
                  <a:pt x="0" y="1426606"/>
                </a:cubicBezTo>
                <a:cubicBezTo>
                  <a:pt x="-27360" y="1246668"/>
                  <a:pt x="-26573" y="1130742"/>
                  <a:pt x="0" y="835087"/>
                </a:cubicBezTo>
                <a:cubicBezTo>
                  <a:pt x="26573" y="539432"/>
                  <a:pt x="-28244" y="21511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5044C1F4-28C3-48AC-0105-551B623A2850}"/>
              </a:ext>
            </a:extLst>
          </p:cNvPr>
          <p:cNvSpPr txBox="1">
            <a:spLocks/>
          </p:cNvSpPr>
          <p:nvPr/>
        </p:nvSpPr>
        <p:spPr>
          <a:xfrm>
            <a:off x="4992456" y="1551913"/>
            <a:ext cx="6640221" cy="2218669"/>
          </a:xfrm>
          <a:custGeom>
            <a:avLst/>
            <a:gdLst>
              <a:gd name="connsiteX0" fmla="*/ 0 w 6640221"/>
              <a:gd name="connsiteY0" fmla="*/ 0 h 2218669"/>
              <a:gd name="connsiteX1" fmla="*/ 597620 w 6640221"/>
              <a:gd name="connsiteY1" fmla="*/ 0 h 2218669"/>
              <a:gd name="connsiteX2" fmla="*/ 1195240 w 6640221"/>
              <a:gd name="connsiteY2" fmla="*/ 0 h 2218669"/>
              <a:gd name="connsiteX3" fmla="*/ 1792860 w 6640221"/>
              <a:gd name="connsiteY3" fmla="*/ 0 h 2218669"/>
              <a:gd name="connsiteX4" fmla="*/ 2456882 w 6640221"/>
              <a:gd name="connsiteY4" fmla="*/ 0 h 2218669"/>
              <a:gd name="connsiteX5" fmla="*/ 3187306 w 6640221"/>
              <a:gd name="connsiteY5" fmla="*/ 0 h 2218669"/>
              <a:gd name="connsiteX6" fmla="*/ 3784926 w 6640221"/>
              <a:gd name="connsiteY6" fmla="*/ 0 h 2218669"/>
              <a:gd name="connsiteX7" fmla="*/ 4249741 w 6640221"/>
              <a:gd name="connsiteY7" fmla="*/ 0 h 2218669"/>
              <a:gd name="connsiteX8" fmla="*/ 4980166 w 6640221"/>
              <a:gd name="connsiteY8" fmla="*/ 0 h 2218669"/>
              <a:gd name="connsiteX9" fmla="*/ 5511383 w 6640221"/>
              <a:gd name="connsiteY9" fmla="*/ 0 h 2218669"/>
              <a:gd name="connsiteX10" fmla="*/ 6640221 w 6640221"/>
              <a:gd name="connsiteY10" fmla="*/ 0 h 2218669"/>
              <a:gd name="connsiteX11" fmla="*/ 6640221 w 6640221"/>
              <a:gd name="connsiteY11" fmla="*/ 532481 h 2218669"/>
              <a:gd name="connsiteX12" fmla="*/ 6640221 w 6640221"/>
              <a:gd name="connsiteY12" fmla="*/ 1042774 h 2218669"/>
              <a:gd name="connsiteX13" fmla="*/ 6640221 w 6640221"/>
              <a:gd name="connsiteY13" fmla="*/ 1641815 h 2218669"/>
              <a:gd name="connsiteX14" fmla="*/ 6640221 w 6640221"/>
              <a:gd name="connsiteY14" fmla="*/ 2218669 h 2218669"/>
              <a:gd name="connsiteX15" fmla="*/ 5976199 w 6640221"/>
              <a:gd name="connsiteY15" fmla="*/ 2218669 h 2218669"/>
              <a:gd name="connsiteX16" fmla="*/ 5511383 w 6640221"/>
              <a:gd name="connsiteY16" fmla="*/ 2218669 h 2218669"/>
              <a:gd name="connsiteX17" fmla="*/ 4913764 w 6640221"/>
              <a:gd name="connsiteY17" fmla="*/ 2218669 h 2218669"/>
              <a:gd name="connsiteX18" fmla="*/ 4448948 w 6640221"/>
              <a:gd name="connsiteY18" fmla="*/ 2218669 h 2218669"/>
              <a:gd name="connsiteX19" fmla="*/ 3652122 w 6640221"/>
              <a:gd name="connsiteY19" fmla="*/ 2218669 h 2218669"/>
              <a:gd name="connsiteX20" fmla="*/ 3054502 w 6640221"/>
              <a:gd name="connsiteY20" fmla="*/ 2218669 h 2218669"/>
              <a:gd name="connsiteX21" fmla="*/ 2456882 w 6640221"/>
              <a:gd name="connsiteY21" fmla="*/ 2218669 h 2218669"/>
              <a:gd name="connsiteX22" fmla="*/ 1992066 w 6640221"/>
              <a:gd name="connsiteY22" fmla="*/ 2218669 h 2218669"/>
              <a:gd name="connsiteX23" fmla="*/ 1261642 w 6640221"/>
              <a:gd name="connsiteY23" fmla="*/ 2218669 h 2218669"/>
              <a:gd name="connsiteX24" fmla="*/ 0 w 6640221"/>
              <a:gd name="connsiteY24" fmla="*/ 2218669 h 2218669"/>
              <a:gd name="connsiteX25" fmla="*/ 0 w 6640221"/>
              <a:gd name="connsiteY25" fmla="*/ 1664002 h 2218669"/>
              <a:gd name="connsiteX26" fmla="*/ 0 w 6640221"/>
              <a:gd name="connsiteY26" fmla="*/ 1131521 h 2218669"/>
              <a:gd name="connsiteX27" fmla="*/ 0 w 6640221"/>
              <a:gd name="connsiteY27" fmla="*/ 554667 h 2218669"/>
              <a:gd name="connsiteX28" fmla="*/ 0 w 6640221"/>
              <a:gd name="connsiteY28" fmla="*/ 0 h 221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40221" h="2218669" fill="none" extrusionOk="0">
                <a:moveTo>
                  <a:pt x="0" y="0"/>
                </a:moveTo>
                <a:cubicBezTo>
                  <a:pt x="286688" y="-24887"/>
                  <a:pt x="308137" y="-3782"/>
                  <a:pt x="597620" y="0"/>
                </a:cubicBezTo>
                <a:cubicBezTo>
                  <a:pt x="887103" y="3782"/>
                  <a:pt x="997528" y="-19199"/>
                  <a:pt x="1195240" y="0"/>
                </a:cubicBezTo>
                <a:cubicBezTo>
                  <a:pt x="1392952" y="19199"/>
                  <a:pt x="1509910" y="-26500"/>
                  <a:pt x="1792860" y="0"/>
                </a:cubicBezTo>
                <a:cubicBezTo>
                  <a:pt x="2075810" y="26500"/>
                  <a:pt x="2170768" y="10055"/>
                  <a:pt x="2456882" y="0"/>
                </a:cubicBezTo>
                <a:cubicBezTo>
                  <a:pt x="2742996" y="-10055"/>
                  <a:pt x="2946074" y="-23341"/>
                  <a:pt x="3187306" y="0"/>
                </a:cubicBezTo>
                <a:cubicBezTo>
                  <a:pt x="3428538" y="23341"/>
                  <a:pt x="3549984" y="-2725"/>
                  <a:pt x="3784926" y="0"/>
                </a:cubicBezTo>
                <a:cubicBezTo>
                  <a:pt x="4019868" y="2725"/>
                  <a:pt x="4055836" y="-1993"/>
                  <a:pt x="4249741" y="0"/>
                </a:cubicBezTo>
                <a:cubicBezTo>
                  <a:pt x="4443646" y="1993"/>
                  <a:pt x="4673356" y="-32469"/>
                  <a:pt x="4980166" y="0"/>
                </a:cubicBezTo>
                <a:cubicBezTo>
                  <a:pt x="5286976" y="32469"/>
                  <a:pt x="5247153" y="-9074"/>
                  <a:pt x="5511383" y="0"/>
                </a:cubicBezTo>
                <a:cubicBezTo>
                  <a:pt x="5775613" y="9074"/>
                  <a:pt x="6391517" y="-33587"/>
                  <a:pt x="6640221" y="0"/>
                </a:cubicBezTo>
                <a:cubicBezTo>
                  <a:pt x="6630624" y="198987"/>
                  <a:pt x="6650951" y="283432"/>
                  <a:pt x="6640221" y="532481"/>
                </a:cubicBezTo>
                <a:cubicBezTo>
                  <a:pt x="6629491" y="781530"/>
                  <a:pt x="6653128" y="855230"/>
                  <a:pt x="6640221" y="1042774"/>
                </a:cubicBezTo>
                <a:cubicBezTo>
                  <a:pt x="6627314" y="1230318"/>
                  <a:pt x="6614734" y="1379681"/>
                  <a:pt x="6640221" y="1641815"/>
                </a:cubicBezTo>
                <a:cubicBezTo>
                  <a:pt x="6665708" y="1903949"/>
                  <a:pt x="6629134" y="2078563"/>
                  <a:pt x="6640221" y="2218669"/>
                </a:cubicBezTo>
                <a:cubicBezTo>
                  <a:pt x="6462728" y="2243434"/>
                  <a:pt x="6268889" y="2221562"/>
                  <a:pt x="5976199" y="2218669"/>
                </a:cubicBezTo>
                <a:cubicBezTo>
                  <a:pt x="5683509" y="2215776"/>
                  <a:pt x="5619472" y="2216129"/>
                  <a:pt x="5511383" y="2218669"/>
                </a:cubicBezTo>
                <a:cubicBezTo>
                  <a:pt x="5403294" y="2221209"/>
                  <a:pt x="5053940" y="2196603"/>
                  <a:pt x="4913764" y="2218669"/>
                </a:cubicBezTo>
                <a:cubicBezTo>
                  <a:pt x="4773588" y="2240735"/>
                  <a:pt x="4570844" y="2214635"/>
                  <a:pt x="4448948" y="2218669"/>
                </a:cubicBezTo>
                <a:cubicBezTo>
                  <a:pt x="4327052" y="2222703"/>
                  <a:pt x="3999034" y="2242351"/>
                  <a:pt x="3652122" y="2218669"/>
                </a:cubicBezTo>
                <a:cubicBezTo>
                  <a:pt x="3305210" y="2194987"/>
                  <a:pt x="3350181" y="2199176"/>
                  <a:pt x="3054502" y="2218669"/>
                </a:cubicBezTo>
                <a:cubicBezTo>
                  <a:pt x="2758823" y="2238162"/>
                  <a:pt x="2664596" y="2207380"/>
                  <a:pt x="2456882" y="2218669"/>
                </a:cubicBezTo>
                <a:cubicBezTo>
                  <a:pt x="2249168" y="2229958"/>
                  <a:pt x="2141843" y="2208404"/>
                  <a:pt x="1992066" y="2218669"/>
                </a:cubicBezTo>
                <a:cubicBezTo>
                  <a:pt x="1842289" y="2228934"/>
                  <a:pt x="1482108" y="2214307"/>
                  <a:pt x="1261642" y="2218669"/>
                </a:cubicBezTo>
                <a:cubicBezTo>
                  <a:pt x="1041176" y="2223031"/>
                  <a:pt x="353393" y="2202242"/>
                  <a:pt x="0" y="2218669"/>
                </a:cubicBezTo>
                <a:cubicBezTo>
                  <a:pt x="24423" y="1978775"/>
                  <a:pt x="-23061" y="1865410"/>
                  <a:pt x="0" y="1664002"/>
                </a:cubicBezTo>
                <a:cubicBezTo>
                  <a:pt x="23061" y="1462594"/>
                  <a:pt x="-4412" y="1277776"/>
                  <a:pt x="0" y="1131521"/>
                </a:cubicBezTo>
                <a:cubicBezTo>
                  <a:pt x="4412" y="985266"/>
                  <a:pt x="23099" y="789572"/>
                  <a:pt x="0" y="554667"/>
                </a:cubicBezTo>
                <a:cubicBezTo>
                  <a:pt x="-23099" y="319762"/>
                  <a:pt x="-6369" y="152171"/>
                  <a:pt x="0" y="0"/>
                </a:cubicBezTo>
                <a:close/>
              </a:path>
              <a:path w="6640221" h="2218669" stroke="0" extrusionOk="0">
                <a:moveTo>
                  <a:pt x="0" y="0"/>
                </a:moveTo>
                <a:cubicBezTo>
                  <a:pt x="274273" y="14478"/>
                  <a:pt x="366020" y="-27820"/>
                  <a:pt x="664022" y="0"/>
                </a:cubicBezTo>
                <a:cubicBezTo>
                  <a:pt x="962024" y="27820"/>
                  <a:pt x="1187576" y="-27960"/>
                  <a:pt x="1328044" y="0"/>
                </a:cubicBezTo>
                <a:cubicBezTo>
                  <a:pt x="1468512" y="27960"/>
                  <a:pt x="1698536" y="9305"/>
                  <a:pt x="1992066" y="0"/>
                </a:cubicBezTo>
                <a:cubicBezTo>
                  <a:pt x="2285596" y="-9305"/>
                  <a:pt x="2327909" y="1170"/>
                  <a:pt x="2589686" y="0"/>
                </a:cubicBezTo>
                <a:cubicBezTo>
                  <a:pt x="2851463" y="-1170"/>
                  <a:pt x="2954956" y="-8198"/>
                  <a:pt x="3054502" y="0"/>
                </a:cubicBezTo>
                <a:cubicBezTo>
                  <a:pt x="3154048" y="8198"/>
                  <a:pt x="3480361" y="5272"/>
                  <a:pt x="3784926" y="0"/>
                </a:cubicBezTo>
                <a:cubicBezTo>
                  <a:pt x="4089491" y="-5272"/>
                  <a:pt x="4364145" y="-13323"/>
                  <a:pt x="4515350" y="0"/>
                </a:cubicBezTo>
                <a:cubicBezTo>
                  <a:pt x="4666555" y="13323"/>
                  <a:pt x="4886561" y="28808"/>
                  <a:pt x="5179372" y="0"/>
                </a:cubicBezTo>
                <a:cubicBezTo>
                  <a:pt x="5472183" y="-28808"/>
                  <a:pt x="5501565" y="-367"/>
                  <a:pt x="5710590" y="0"/>
                </a:cubicBezTo>
                <a:cubicBezTo>
                  <a:pt x="5919615" y="367"/>
                  <a:pt x="6366879" y="31479"/>
                  <a:pt x="6640221" y="0"/>
                </a:cubicBezTo>
                <a:cubicBezTo>
                  <a:pt x="6666947" y="269478"/>
                  <a:pt x="6643894" y="422681"/>
                  <a:pt x="6640221" y="599041"/>
                </a:cubicBezTo>
                <a:cubicBezTo>
                  <a:pt x="6636548" y="775401"/>
                  <a:pt x="6660064" y="1003920"/>
                  <a:pt x="6640221" y="1109335"/>
                </a:cubicBezTo>
                <a:cubicBezTo>
                  <a:pt x="6620378" y="1214750"/>
                  <a:pt x="6646826" y="1490287"/>
                  <a:pt x="6640221" y="1708375"/>
                </a:cubicBezTo>
                <a:cubicBezTo>
                  <a:pt x="6633616" y="1926463"/>
                  <a:pt x="6652460" y="2026571"/>
                  <a:pt x="6640221" y="2218669"/>
                </a:cubicBezTo>
                <a:cubicBezTo>
                  <a:pt x="6495484" y="2206815"/>
                  <a:pt x="6361837" y="2218284"/>
                  <a:pt x="6175406" y="2218669"/>
                </a:cubicBezTo>
                <a:cubicBezTo>
                  <a:pt x="5988976" y="2219054"/>
                  <a:pt x="5809772" y="2217928"/>
                  <a:pt x="5644188" y="2218669"/>
                </a:cubicBezTo>
                <a:cubicBezTo>
                  <a:pt x="5478604" y="2219410"/>
                  <a:pt x="5361924" y="2236023"/>
                  <a:pt x="5112970" y="2218669"/>
                </a:cubicBezTo>
                <a:cubicBezTo>
                  <a:pt x="4864016" y="2201315"/>
                  <a:pt x="4669040" y="2189614"/>
                  <a:pt x="4515350" y="2218669"/>
                </a:cubicBezTo>
                <a:cubicBezTo>
                  <a:pt x="4361660" y="2247724"/>
                  <a:pt x="4030747" y="2198934"/>
                  <a:pt x="3784926" y="2218669"/>
                </a:cubicBezTo>
                <a:cubicBezTo>
                  <a:pt x="3539105" y="2238404"/>
                  <a:pt x="3444573" y="2238454"/>
                  <a:pt x="3320111" y="2218669"/>
                </a:cubicBezTo>
                <a:cubicBezTo>
                  <a:pt x="3195649" y="2198884"/>
                  <a:pt x="2920302" y="2228503"/>
                  <a:pt x="2788893" y="2218669"/>
                </a:cubicBezTo>
                <a:cubicBezTo>
                  <a:pt x="2657484" y="2208835"/>
                  <a:pt x="2369329" y="2236541"/>
                  <a:pt x="2058469" y="2218669"/>
                </a:cubicBezTo>
                <a:cubicBezTo>
                  <a:pt x="1747609" y="2200797"/>
                  <a:pt x="1653328" y="2216187"/>
                  <a:pt x="1460849" y="2218669"/>
                </a:cubicBezTo>
                <a:cubicBezTo>
                  <a:pt x="1268370" y="2221151"/>
                  <a:pt x="1080228" y="2209009"/>
                  <a:pt x="796827" y="2218669"/>
                </a:cubicBezTo>
                <a:cubicBezTo>
                  <a:pt x="513426" y="2228329"/>
                  <a:pt x="333353" y="2216922"/>
                  <a:pt x="0" y="2218669"/>
                </a:cubicBezTo>
                <a:cubicBezTo>
                  <a:pt x="4772" y="2082774"/>
                  <a:pt x="-27635" y="1926355"/>
                  <a:pt x="0" y="1664002"/>
                </a:cubicBezTo>
                <a:cubicBezTo>
                  <a:pt x="27635" y="1401649"/>
                  <a:pt x="-3049" y="1347643"/>
                  <a:pt x="0" y="1109335"/>
                </a:cubicBezTo>
                <a:cubicBezTo>
                  <a:pt x="3049" y="871027"/>
                  <a:pt x="-19229" y="642767"/>
                  <a:pt x="0" y="510294"/>
                </a:cubicBezTo>
                <a:cubicBezTo>
                  <a:pt x="19229" y="377821"/>
                  <a:pt x="8926" y="2051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CE3154-DD26-3638-F827-AB858497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89" y="4598604"/>
            <a:ext cx="1729221" cy="11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2E1686-B5F5-F7D5-45E2-215B298D326E}"/>
              </a:ext>
            </a:extLst>
          </p:cNvPr>
          <p:cNvSpPr txBox="1"/>
          <p:nvPr/>
        </p:nvSpPr>
        <p:spPr>
          <a:xfrm>
            <a:off x="5194169" y="4171061"/>
            <a:ext cx="5439262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인공지능 분야는 오픈 소스가 대세</a:t>
            </a:r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FEBEB-2DFC-CF4C-5C0A-A93A61B836D1}"/>
              </a:ext>
            </a:extLst>
          </p:cNvPr>
          <p:cNvSpPr txBox="1"/>
          <p:nvPr/>
        </p:nvSpPr>
        <p:spPr>
          <a:xfrm>
            <a:off x="6860879" y="4808070"/>
            <a:ext cx="2534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구글 </a:t>
            </a:r>
            <a:r>
              <a:rPr lang="ko-KR" altLang="en-US" sz="1300" dirty="0" err="1"/>
              <a:t>텐서플로</a:t>
            </a:r>
            <a:r>
              <a:rPr lang="en-US" altLang="ko-KR" sz="1300" dirty="0"/>
              <a:t>,</a:t>
            </a:r>
          </a:p>
          <a:p>
            <a:r>
              <a:rPr lang="ko-KR" altLang="en-US" sz="1300" dirty="0"/>
              <a:t>데이터 흐름 프로그래밍을 위한 오픈소스 소프트웨어 라이브러리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9B82BD6-62C9-2A46-0EEA-1E982558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18" y="4450425"/>
            <a:ext cx="2022276" cy="5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7CDC3E-F22E-A3C5-A12E-ACC951540D2A}"/>
              </a:ext>
            </a:extLst>
          </p:cNvPr>
          <p:cNvSpPr txBox="1"/>
          <p:nvPr/>
        </p:nvSpPr>
        <p:spPr>
          <a:xfrm>
            <a:off x="9488506" y="5087434"/>
            <a:ext cx="2144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페이스북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PyTorch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Python</a:t>
            </a:r>
            <a:r>
              <a:rPr lang="ko-KR" altLang="en-US" sz="1300" dirty="0"/>
              <a:t>을 위한 오픈소스 머신 러닝 라이브러리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D974B9F1-2395-7A9A-9C33-25A060AE24B3}"/>
              </a:ext>
            </a:extLst>
          </p:cNvPr>
          <p:cNvSpPr txBox="1">
            <a:spLocks/>
          </p:cNvSpPr>
          <p:nvPr/>
        </p:nvSpPr>
        <p:spPr>
          <a:xfrm>
            <a:off x="5015058" y="4035408"/>
            <a:ext cx="6711887" cy="1842205"/>
          </a:xfrm>
          <a:custGeom>
            <a:avLst/>
            <a:gdLst>
              <a:gd name="connsiteX0" fmla="*/ 0 w 6711887"/>
              <a:gd name="connsiteY0" fmla="*/ 0 h 1842205"/>
              <a:gd name="connsiteX1" fmla="*/ 805426 w 6711887"/>
              <a:gd name="connsiteY1" fmla="*/ 0 h 1842205"/>
              <a:gd name="connsiteX2" fmla="*/ 1275259 w 6711887"/>
              <a:gd name="connsiteY2" fmla="*/ 0 h 1842205"/>
              <a:gd name="connsiteX3" fmla="*/ 1745091 w 6711887"/>
              <a:gd name="connsiteY3" fmla="*/ 0 h 1842205"/>
              <a:gd name="connsiteX4" fmla="*/ 2349160 w 6711887"/>
              <a:gd name="connsiteY4" fmla="*/ 0 h 1842205"/>
              <a:gd name="connsiteX5" fmla="*/ 2953230 w 6711887"/>
              <a:gd name="connsiteY5" fmla="*/ 0 h 1842205"/>
              <a:gd name="connsiteX6" fmla="*/ 3624419 w 6711887"/>
              <a:gd name="connsiteY6" fmla="*/ 0 h 1842205"/>
              <a:gd name="connsiteX7" fmla="*/ 4362727 w 6711887"/>
              <a:gd name="connsiteY7" fmla="*/ 0 h 1842205"/>
              <a:gd name="connsiteX8" fmla="*/ 4966796 w 6711887"/>
              <a:gd name="connsiteY8" fmla="*/ 0 h 1842205"/>
              <a:gd name="connsiteX9" fmla="*/ 5436628 w 6711887"/>
              <a:gd name="connsiteY9" fmla="*/ 0 h 1842205"/>
              <a:gd name="connsiteX10" fmla="*/ 6711887 w 6711887"/>
              <a:gd name="connsiteY10" fmla="*/ 0 h 1842205"/>
              <a:gd name="connsiteX11" fmla="*/ 6711887 w 6711887"/>
              <a:gd name="connsiteY11" fmla="*/ 577224 h 1842205"/>
              <a:gd name="connsiteX12" fmla="*/ 6711887 w 6711887"/>
              <a:gd name="connsiteY12" fmla="*/ 1228137 h 1842205"/>
              <a:gd name="connsiteX13" fmla="*/ 6711887 w 6711887"/>
              <a:gd name="connsiteY13" fmla="*/ 1842205 h 1842205"/>
              <a:gd name="connsiteX14" fmla="*/ 6174936 w 6711887"/>
              <a:gd name="connsiteY14" fmla="*/ 1842205 h 1842205"/>
              <a:gd name="connsiteX15" fmla="*/ 5369510 w 6711887"/>
              <a:gd name="connsiteY15" fmla="*/ 1842205 h 1842205"/>
              <a:gd name="connsiteX16" fmla="*/ 4899678 w 6711887"/>
              <a:gd name="connsiteY16" fmla="*/ 1842205 h 1842205"/>
              <a:gd name="connsiteX17" fmla="*/ 4362727 w 6711887"/>
              <a:gd name="connsiteY17" fmla="*/ 1842205 h 1842205"/>
              <a:gd name="connsiteX18" fmla="*/ 3892894 w 6711887"/>
              <a:gd name="connsiteY18" fmla="*/ 1842205 h 1842205"/>
              <a:gd name="connsiteX19" fmla="*/ 3288825 w 6711887"/>
              <a:gd name="connsiteY19" fmla="*/ 1842205 h 1842205"/>
              <a:gd name="connsiteX20" fmla="*/ 2818993 w 6711887"/>
              <a:gd name="connsiteY20" fmla="*/ 1842205 h 1842205"/>
              <a:gd name="connsiteX21" fmla="*/ 2013566 w 6711887"/>
              <a:gd name="connsiteY21" fmla="*/ 1842205 h 1842205"/>
              <a:gd name="connsiteX22" fmla="*/ 1409496 w 6711887"/>
              <a:gd name="connsiteY22" fmla="*/ 1842205 h 1842205"/>
              <a:gd name="connsiteX23" fmla="*/ 805426 w 6711887"/>
              <a:gd name="connsiteY23" fmla="*/ 1842205 h 1842205"/>
              <a:gd name="connsiteX24" fmla="*/ 0 w 6711887"/>
              <a:gd name="connsiteY24" fmla="*/ 1842205 h 1842205"/>
              <a:gd name="connsiteX25" fmla="*/ 0 w 6711887"/>
              <a:gd name="connsiteY25" fmla="*/ 1209715 h 1842205"/>
              <a:gd name="connsiteX26" fmla="*/ 0 w 6711887"/>
              <a:gd name="connsiteY26" fmla="*/ 650912 h 1842205"/>
              <a:gd name="connsiteX27" fmla="*/ 0 w 6711887"/>
              <a:gd name="connsiteY27" fmla="*/ 0 h 184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11887" h="1842205" fill="none" extrusionOk="0">
                <a:moveTo>
                  <a:pt x="0" y="0"/>
                </a:moveTo>
                <a:cubicBezTo>
                  <a:pt x="203278" y="17054"/>
                  <a:pt x="566820" y="-18113"/>
                  <a:pt x="805426" y="0"/>
                </a:cubicBezTo>
                <a:cubicBezTo>
                  <a:pt x="1044032" y="18113"/>
                  <a:pt x="1156679" y="248"/>
                  <a:pt x="1275259" y="0"/>
                </a:cubicBezTo>
                <a:cubicBezTo>
                  <a:pt x="1393839" y="-248"/>
                  <a:pt x="1561032" y="13250"/>
                  <a:pt x="1745091" y="0"/>
                </a:cubicBezTo>
                <a:cubicBezTo>
                  <a:pt x="1929150" y="-13250"/>
                  <a:pt x="2111464" y="25966"/>
                  <a:pt x="2349160" y="0"/>
                </a:cubicBezTo>
                <a:cubicBezTo>
                  <a:pt x="2586856" y="-25966"/>
                  <a:pt x="2744185" y="-182"/>
                  <a:pt x="2953230" y="0"/>
                </a:cubicBezTo>
                <a:cubicBezTo>
                  <a:pt x="3162275" y="182"/>
                  <a:pt x="3442570" y="16034"/>
                  <a:pt x="3624419" y="0"/>
                </a:cubicBezTo>
                <a:cubicBezTo>
                  <a:pt x="3806268" y="-16034"/>
                  <a:pt x="4021665" y="13255"/>
                  <a:pt x="4362727" y="0"/>
                </a:cubicBezTo>
                <a:cubicBezTo>
                  <a:pt x="4703789" y="-13255"/>
                  <a:pt x="4742483" y="11379"/>
                  <a:pt x="4966796" y="0"/>
                </a:cubicBezTo>
                <a:cubicBezTo>
                  <a:pt x="5191109" y="-11379"/>
                  <a:pt x="5261613" y="-9476"/>
                  <a:pt x="5436628" y="0"/>
                </a:cubicBezTo>
                <a:cubicBezTo>
                  <a:pt x="5611643" y="9476"/>
                  <a:pt x="6277032" y="43901"/>
                  <a:pt x="6711887" y="0"/>
                </a:cubicBezTo>
                <a:cubicBezTo>
                  <a:pt x="6718137" y="179896"/>
                  <a:pt x="6730903" y="434326"/>
                  <a:pt x="6711887" y="577224"/>
                </a:cubicBezTo>
                <a:cubicBezTo>
                  <a:pt x="6692871" y="720122"/>
                  <a:pt x="6700694" y="914251"/>
                  <a:pt x="6711887" y="1228137"/>
                </a:cubicBezTo>
                <a:cubicBezTo>
                  <a:pt x="6723080" y="1542023"/>
                  <a:pt x="6722524" y="1594349"/>
                  <a:pt x="6711887" y="1842205"/>
                </a:cubicBezTo>
                <a:cubicBezTo>
                  <a:pt x="6498255" y="1852171"/>
                  <a:pt x="6283105" y="1841635"/>
                  <a:pt x="6174936" y="1842205"/>
                </a:cubicBezTo>
                <a:cubicBezTo>
                  <a:pt x="6066767" y="1842775"/>
                  <a:pt x="5668408" y="1834691"/>
                  <a:pt x="5369510" y="1842205"/>
                </a:cubicBezTo>
                <a:cubicBezTo>
                  <a:pt x="5070612" y="1849719"/>
                  <a:pt x="5127495" y="1843804"/>
                  <a:pt x="4899678" y="1842205"/>
                </a:cubicBezTo>
                <a:cubicBezTo>
                  <a:pt x="4671861" y="1840606"/>
                  <a:pt x="4567001" y="1865547"/>
                  <a:pt x="4362727" y="1842205"/>
                </a:cubicBezTo>
                <a:cubicBezTo>
                  <a:pt x="4158453" y="1818863"/>
                  <a:pt x="4044414" y="1848429"/>
                  <a:pt x="3892894" y="1842205"/>
                </a:cubicBezTo>
                <a:cubicBezTo>
                  <a:pt x="3741374" y="1835981"/>
                  <a:pt x="3510587" y="1840289"/>
                  <a:pt x="3288825" y="1842205"/>
                </a:cubicBezTo>
                <a:cubicBezTo>
                  <a:pt x="3067063" y="1844121"/>
                  <a:pt x="2938058" y="1852299"/>
                  <a:pt x="2818993" y="1842205"/>
                </a:cubicBezTo>
                <a:cubicBezTo>
                  <a:pt x="2699928" y="1832111"/>
                  <a:pt x="2367304" y="1817578"/>
                  <a:pt x="2013566" y="1842205"/>
                </a:cubicBezTo>
                <a:cubicBezTo>
                  <a:pt x="1659828" y="1866832"/>
                  <a:pt x="1569027" y="1827875"/>
                  <a:pt x="1409496" y="1842205"/>
                </a:cubicBezTo>
                <a:cubicBezTo>
                  <a:pt x="1249965" y="1856536"/>
                  <a:pt x="1033203" y="1841379"/>
                  <a:pt x="805426" y="1842205"/>
                </a:cubicBezTo>
                <a:cubicBezTo>
                  <a:pt x="577649" y="1843032"/>
                  <a:pt x="169487" y="1843391"/>
                  <a:pt x="0" y="1842205"/>
                </a:cubicBezTo>
                <a:cubicBezTo>
                  <a:pt x="-195" y="1687589"/>
                  <a:pt x="-9852" y="1477576"/>
                  <a:pt x="0" y="1209715"/>
                </a:cubicBezTo>
                <a:cubicBezTo>
                  <a:pt x="9852" y="941854"/>
                  <a:pt x="22949" y="812025"/>
                  <a:pt x="0" y="650912"/>
                </a:cubicBezTo>
                <a:cubicBezTo>
                  <a:pt x="-22949" y="489799"/>
                  <a:pt x="2605" y="227368"/>
                  <a:pt x="0" y="0"/>
                </a:cubicBezTo>
                <a:close/>
              </a:path>
              <a:path w="6711887" h="1842205" stroke="0" extrusionOk="0">
                <a:moveTo>
                  <a:pt x="0" y="0"/>
                </a:moveTo>
                <a:cubicBezTo>
                  <a:pt x="238869" y="26362"/>
                  <a:pt x="505227" y="15487"/>
                  <a:pt x="671189" y="0"/>
                </a:cubicBezTo>
                <a:cubicBezTo>
                  <a:pt x="837151" y="-15487"/>
                  <a:pt x="1066281" y="28360"/>
                  <a:pt x="1342377" y="0"/>
                </a:cubicBezTo>
                <a:cubicBezTo>
                  <a:pt x="1618473" y="-28360"/>
                  <a:pt x="1780702" y="-30123"/>
                  <a:pt x="2013566" y="0"/>
                </a:cubicBezTo>
                <a:cubicBezTo>
                  <a:pt x="2246430" y="30123"/>
                  <a:pt x="2324167" y="-26677"/>
                  <a:pt x="2617636" y="0"/>
                </a:cubicBezTo>
                <a:cubicBezTo>
                  <a:pt x="2911105" y="26677"/>
                  <a:pt x="2867674" y="8606"/>
                  <a:pt x="3087468" y="0"/>
                </a:cubicBezTo>
                <a:cubicBezTo>
                  <a:pt x="3307262" y="-8606"/>
                  <a:pt x="3656178" y="-12660"/>
                  <a:pt x="3825776" y="0"/>
                </a:cubicBezTo>
                <a:cubicBezTo>
                  <a:pt x="3995374" y="12660"/>
                  <a:pt x="4259661" y="32403"/>
                  <a:pt x="4564083" y="0"/>
                </a:cubicBezTo>
                <a:cubicBezTo>
                  <a:pt x="4868505" y="-32403"/>
                  <a:pt x="5082182" y="-16765"/>
                  <a:pt x="5235272" y="0"/>
                </a:cubicBezTo>
                <a:cubicBezTo>
                  <a:pt x="5388362" y="16765"/>
                  <a:pt x="5576046" y="15609"/>
                  <a:pt x="5772223" y="0"/>
                </a:cubicBezTo>
                <a:cubicBezTo>
                  <a:pt x="5968400" y="-15609"/>
                  <a:pt x="6505036" y="-30499"/>
                  <a:pt x="6711887" y="0"/>
                </a:cubicBezTo>
                <a:cubicBezTo>
                  <a:pt x="6687805" y="278458"/>
                  <a:pt x="6716811" y="477830"/>
                  <a:pt x="6711887" y="650912"/>
                </a:cubicBezTo>
                <a:cubicBezTo>
                  <a:pt x="6706963" y="823994"/>
                  <a:pt x="6708903" y="952493"/>
                  <a:pt x="6711887" y="1228137"/>
                </a:cubicBezTo>
                <a:cubicBezTo>
                  <a:pt x="6714871" y="1503782"/>
                  <a:pt x="6702889" y="1591121"/>
                  <a:pt x="6711887" y="1842205"/>
                </a:cubicBezTo>
                <a:cubicBezTo>
                  <a:pt x="6457973" y="1823308"/>
                  <a:pt x="6244482" y="1853247"/>
                  <a:pt x="6107817" y="1842205"/>
                </a:cubicBezTo>
                <a:cubicBezTo>
                  <a:pt x="5971152" y="1831164"/>
                  <a:pt x="5656584" y="1877651"/>
                  <a:pt x="5369510" y="1842205"/>
                </a:cubicBezTo>
                <a:cubicBezTo>
                  <a:pt x="5082436" y="1806759"/>
                  <a:pt x="4992288" y="1816380"/>
                  <a:pt x="4832559" y="1842205"/>
                </a:cubicBezTo>
                <a:cubicBezTo>
                  <a:pt x="4672830" y="1868030"/>
                  <a:pt x="4488383" y="1844311"/>
                  <a:pt x="4295608" y="1842205"/>
                </a:cubicBezTo>
                <a:cubicBezTo>
                  <a:pt x="4102833" y="1840099"/>
                  <a:pt x="3871350" y="1827991"/>
                  <a:pt x="3691538" y="1842205"/>
                </a:cubicBezTo>
                <a:cubicBezTo>
                  <a:pt x="3511726" y="1856420"/>
                  <a:pt x="3206158" y="1824939"/>
                  <a:pt x="2953230" y="1842205"/>
                </a:cubicBezTo>
                <a:cubicBezTo>
                  <a:pt x="2700302" y="1859471"/>
                  <a:pt x="2626720" y="1834250"/>
                  <a:pt x="2483398" y="1842205"/>
                </a:cubicBezTo>
                <a:cubicBezTo>
                  <a:pt x="2340076" y="1850160"/>
                  <a:pt x="2186363" y="1835790"/>
                  <a:pt x="1946447" y="1842205"/>
                </a:cubicBezTo>
                <a:cubicBezTo>
                  <a:pt x="1706531" y="1848620"/>
                  <a:pt x="1445186" y="1818447"/>
                  <a:pt x="1208140" y="1842205"/>
                </a:cubicBezTo>
                <a:cubicBezTo>
                  <a:pt x="971094" y="1865963"/>
                  <a:pt x="859367" y="1846410"/>
                  <a:pt x="604070" y="1842205"/>
                </a:cubicBezTo>
                <a:cubicBezTo>
                  <a:pt x="348773" y="1838001"/>
                  <a:pt x="194916" y="1819756"/>
                  <a:pt x="0" y="1842205"/>
                </a:cubicBezTo>
                <a:cubicBezTo>
                  <a:pt x="26063" y="1596978"/>
                  <a:pt x="21868" y="1497258"/>
                  <a:pt x="0" y="1191293"/>
                </a:cubicBezTo>
                <a:cubicBezTo>
                  <a:pt x="-21868" y="885328"/>
                  <a:pt x="26697" y="775071"/>
                  <a:pt x="0" y="614068"/>
                </a:cubicBezTo>
                <a:cubicBezTo>
                  <a:pt x="-26697" y="453066"/>
                  <a:pt x="-11454" y="20173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4214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817</TotalTime>
  <Words>1210</Words>
  <Application>Microsoft Office PowerPoint</Application>
  <PresentationFormat>와이드스크린</PresentationFormat>
  <Paragraphs>193</Paragraphs>
  <Slides>15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HY그래픽M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오픈 소스와 커머셜 소프트웨어</vt:lpstr>
      <vt:lpstr>PowerPoint 프레젠테이션</vt:lpstr>
      <vt:lpstr>PowerPoint 프레젠테이션</vt:lpstr>
      <vt:lpstr>PowerPoint 프레젠테이션</vt:lpstr>
      <vt:lpstr>오픈 소스의 사례</vt:lpstr>
      <vt:lpstr>PowerPoint 프레젠테이션</vt:lpstr>
      <vt:lpstr>커머셜 소프트웨어의 사례</vt:lpstr>
      <vt:lpstr>PowerPoint 프레젠테이션</vt:lpstr>
      <vt:lpstr>성장하는 오픈 소스 시장</vt:lpstr>
      <vt:lpstr>PowerPoint 프레젠테이션</vt:lpstr>
      <vt:lpstr>PowerPoint 프레젠테이션</vt:lpstr>
      <vt:lpstr>출처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재준</dc:creator>
  <cp:lastModifiedBy>이 재준</cp:lastModifiedBy>
  <cp:revision>48</cp:revision>
  <dcterms:created xsi:type="dcterms:W3CDTF">2023-05-07T02:29:39Z</dcterms:created>
  <dcterms:modified xsi:type="dcterms:W3CDTF">2023-05-10T08:08:05Z</dcterms:modified>
</cp:coreProperties>
</file>