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58" r:id="rId6"/>
    <p:sldId id="259" r:id="rId7"/>
    <p:sldId id="260" r:id="rId8"/>
    <p:sldId id="262" r:id="rId9"/>
    <p:sldId id="263" r:id="rId10"/>
    <p:sldId id="264" r:id="rId11"/>
    <p:sldId id="269" r:id="rId12"/>
    <p:sldId id="271" r:id="rId13"/>
    <p:sldId id="272" r:id="rId14"/>
    <p:sldId id="273" r:id="rId15"/>
    <p:sldId id="274" r:id="rId16"/>
    <p:sldId id="275" r:id="rId17"/>
    <p:sldId id="268" r:id="rId18"/>
    <p:sldId id="276" r:id="rId19"/>
    <p:sldId id="277" r:id="rId20"/>
    <p:sldId id="278" r:id="rId21"/>
    <p:sldId id="279" r:id="rId22"/>
    <p:sldId id="280" r:id="rId23"/>
    <p:sldId id="288" r:id="rId24"/>
    <p:sldId id="281" r:id="rId25"/>
    <p:sldId id="282" r:id="rId26"/>
    <p:sldId id="283" r:id="rId27"/>
    <p:sldId id="284" r:id="rId28"/>
    <p:sldId id="285" r:id="rId29"/>
    <p:sldId id="286" r:id="rId30"/>
    <p:sldId id="287" r:id="rId31"/>
    <p:sldId id="289" r:id="rId32"/>
    <p:sldId id="290" r:id="rId33"/>
    <p:sldId id="291" r:id="rId34"/>
    <p:sldId id="293" r:id="rId35"/>
    <p:sldId id="295" r:id="rId36"/>
    <p:sldId id="296" r:id="rId37"/>
    <p:sldId id="297" r:id="rId38"/>
    <p:sldId id="298" r:id="rId39"/>
    <p:sldId id="299" r:id="rId40"/>
    <p:sldId id="300" r:id="rId41"/>
    <p:sldId id="306" r:id="rId42"/>
    <p:sldId id="309" r:id="rId43"/>
    <p:sldId id="307" r:id="rId44"/>
    <p:sldId id="310" r:id="rId45"/>
    <p:sldId id="301" r:id="rId46"/>
    <p:sldId id="304" r:id="rId47"/>
    <p:sldId id="302" r:id="rId48"/>
    <p:sldId id="305" r:id="rId49"/>
    <p:sldId id="321" r:id="rId50"/>
    <p:sldId id="322" r:id="rId51"/>
    <p:sldId id="312" r:id="rId52"/>
    <p:sldId id="311" r:id="rId53"/>
    <p:sldId id="313" r:id="rId54"/>
    <p:sldId id="314" r:id="rId55"/>
    <p:sldId id="315" r:id="rId56"/>
    <p:sldId id="316" r:id="rId57"/>
    <p:sldId id="317" r:id="rId58"/>
    <p:sldId id="318" r:id="rId59"/>
    <p:sldId id="319" r:id="rId60"/>
    <p:sldId id="320" r:id="rId61"/>
    <p:sldId id="324" r:id="rId62"/>
    <p:sldId id="325" r:id="rId63"/>
    <p:sldId id="326" r:id="rId64"/>
    <p:sldId id="327" r:id="rId65"/>
    <p:sldId id="328" r:id="rId66"/>
    <p:sldId id="329" r:id="rId67"/>
    <p:sldId id="330" r:id="rId68"/>
    <p:sldId id="331" r:id="rId69"/>
    <p:sldId id="332" r:id="rId70"/>
    <p:sldId id="333" r:id="rId71"/>
    <p:sldId id="323" r:id="rId72"/>
    <p:sldId id="334" r:id="rId73"/>
    <p:sldId id="335" r:id="rId74"/>
    <p:sldId id="336" r:id="rId75"/>
    <p:sldId id="337" r:id="rId76"/>
    <p:sldId id="338" r:id="rId77"/>
    <p:sldId id="267" r:id="rId78"/>
    <p:sldId id="270"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42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89212" y="1650670"/>
            <a:ext cx="8915400" cy="42605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ackoverflow.com/questions/24405606/var-default-vs-var-default-what-is-differe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tackoverflow.com/questions/16483119/example-of-how-to-use-getopts-in-bash"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jarson.in/sed-awk-overview/" TargetMode="External"/><Relationship Id="rId2" Type="http://schemas.openxmlformats.org/officeDocument/2006/relationships/hyperlink" Target="http://www.tldp.org/LDP/abs/html/abs-guide.html" TargetMode="External"/><Relationship Id="rId1" Type="http://schemas.openxmlformats.org/officeDocument/2006/relationships/slideLayout" Target="../slideLayouts/slideLayout2.xml"/><Relationship Id="rId6" Type="http://schemas.openxmlformats.org/officeDocument/2006/relationships/hyperlink" Target="http://www.aslibra.com/doc/awk.htm" TargetMode="External"/><Relationship Id="rId5" Type="http://schemas.openxmlformats.org/officeDocument/2006/relationships/hyperlink" Target="http://jarson.in/sed-functions/" TargetMode="External"/><Relationship Id="rId4" Type="http://schemas.openxmlformats.org/officeDocument/2006/relationships/hyperlink" Target="http://jarson.in/sed-manu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Bash</a:t>
            </a:r>
            <a:r>
              <a:rPr lang="zh-CN" altLang="en-US" dirty="0" smtClean="0"/>
              <a:t>脚本编程</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主讲人：方黄彩 </a:t>
            </a:r>
            <a:r>
              <a:rPr lang="en-US" altLang="zh-CN" dirty="0" smtClean="0"/>
              <a:t>(</a:t>
            </a:r>
            <a:r>
              <a:rPr lang="en-US" altLang="zh-CN" dirty="0" err="1" smtClean="0"/>
              <a:t>Jarson</a:t>
            </a:r>
            <a:r>
              <a:rPr lang="en-US" altLang="zh-CN" dirty="0"/>
              <a:t>)</a:t>
            </a:r>
            <a:endParaRPr lang="en-US" altLang="zh-CN" dirty="0" smtClean="0"/>
          </a:p>
          <a:p>
            <a:r>
              <a:rPr lang="en-US" altLang="zh-CN" dirty="0" smtClean="0"/>
              <a:t>2016-8-2</a:t>
            </a:r>
            <a:endParaRPr lang="zh-CN" altLang="en-US" dirty="0"/>
          </a:p>
        </p:txBody>
      </p:sp>
    </p:spTree>
    <p:extLst>
      <p:ext uri="{BB962C8B-B14F-4D97-AF65-F5344CB8AC3E}">
        <p14:creationId xmlns:p14="http://schemas.microsoft.com/office/powerpoint/2010/main" val="509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57341"/>
            <a:ext cx="7733863" cy="4454509"/>
          </a:xfrm>
        </p:spPr>
      </p:pic>
    </p:spTree>
    <p:extLst>
      <p:ext uri="{BB962C8B-B14F-4D97-AF65-F5344CB8AC3E}">
        <p14:creationId xmlns:p14="http://schemas.microsoft.com/office/powerpoint/2010/main" val="283846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变量替换</a:t>
            </a:r>
            <a:endParaRPr lang="en-US" altLang="zh-CN" dirty="0" smtClean="0"/>
          </a:p>
          <a:p>
            <a:pPr marL="0" indent="0">
              <a:buNone/>
            </a:pPr>
            <a:r>
              <a:rPr lang="zh-CN" altLang="en-US" dirty="0"/>
              <a:t>变量</a:t>
            </a:r>
            <a:r>
              <a:rPr lang="zh-CN" altLang="en-US" dirty="0" smtClean="0"/>
              <a:t>是编程和脚本语言中表现数据的</a:t>
            </a:r>
            <a:r>
              <a:rPr lang="zh-CN" altLang="en-US" dirty="0"/>
              <a:t>一</a:t>
            </a:r>
            <a:r>
              <a:rPr lang="zh-CN" altLang="en-US" dirty="0" smtClean="0"/>
              <a:t>种</a:t>
            </a:r>
            <a:r>
              <a:rPr lang="zh-CN" altLang="en-US" dirty="0"/>
              <a:t>形式</a:t>
            </a:r>
            <a:r>
              <a:rPr lang="zh-CN" altLang="en-US" dirty="0" smtClean="0"/>
              <a:t>，</a:t>
            </a:r>
            <a:r>
              <a:rPr lang="en-US" altLang="zh-CN" dirty="0" smtClean="0"/>
              <a:t> </a:t>
            </a:r>
            <a:r>
              <a:rPr lang="zh-CN" altLang="en-US" dirty="0" smtClean="0"/>
              <a:t>说白了，变量</a:t>
            </a:r>
            <a:r>
              <a:rPr lang="zh-CN" altLang="en-US" dirty="0"/>
              <a:t>不过是计算机为了</a:t>
            </a:r>
            <a:r>
              <a:rPr lang="zh-CN" altLang="en-US" dirty="0" smtClean="0"/>
              <a:t>保存数据而</a:t>
            </a:r>
            <a:r>
              <a:rPr lang="zh-CN" altLang="en-US" dirty="0"/>
              <a:t>在内存中分配的一</a:t>
            </a:r>
            <a:r>
              <a:rPr lang="zh-CN" altLang="en-US" dirty="0" smtClean="0"/>
              <a:t>个或</a:t>
            </a:r>
            <a:r>
              <a:rPr lang="zh-CN" altLang="en-US" dirty="0"/>
              <a:t>一组位置的标识或</a:t>
            </a:r>
            <a:r>
              <a:rPr lang="zh-CN" altLang="en-US" dirty="0" smtClean="0"/>
              <a:t>名字。</a:t>
            </a:r>
            <a:endParaRPr lang="en-US" altLang="zh-CN" dirty="0" smtClean="0"/>
          </a:p>
          <a:p>
            <a:pPr marL="0" indent="0">
              <a:buNone/>
            </a:pPr>
            <a:r>
              <a:rPr lang="zh-CN" altLang="en-US" dirty="0" smtClean="0"/>
              <a:t>变量</a:t>
            </a:r>
            <a:r>
              <a:rPr lang="zh-CN" altLang="en-US" dirty="0"/>
              <a:t>的名字就是变量保存值的</a:t>
            </a:r>
            <a:r>
              <a:rPr lang="zh-CN" altLang="en-US" dirty="0" smtClean="0"/>
              <a:t>地方，引用（</a:t>
            </a:r>
            <a:r>
              <a:rPr lang="en-US" altLang="zh-CN" dirty="0" smtClean="0"/>
              <a:t>reference</a:t>
            </a:r>
            <a:r>
              <a:rPr lang="zh-CN" altLang="en-US" dirty="0" smtClean="0"/>
              <a:t>）变量</a:t>
            </a:r>
            <a:r>
              <a:rPr lang="zh-CN" altLang="en-US" dirty="0"/>
              <a:t>的值就叫做变量</a:t>
            </a:r>
            <a:r>
              <a:rPr lang="zh-CN" altLang="en-US" dirty="0" smtClean="0"/>
              <a:t>替换。</a:t>
            </a:r>
            <a:endParaRPr lang="en-US" altLang="zh-CN" dirty="0" smtClean="0"/>
          </a:p>
          <a:p>
            <a:pPr marL="0" indent="0">
              <a:buNone/>
            </a:pPr>
            <a:r>
              <a:rPr lang="zh-CN" altLang="en-US" dirty="0"/>
              <a:t>区别变量的名字和变量的</a:t>
            </a:r>
            <a:r>
              <a:rPr lang="zh-CN" altLang="en-US" dirty="0" smtClean="0"/>
              <a:t>值：如果</a:t>
            </a:r>
            <a:r>
              <a:rPr lang="en-US" altLang="zh-CN" dirty="0" smtClean="0"/>
              <a:t>variable</a:t>
            </a:r>
            <a:r>
              <a:rPr lang="zh-CN" altLang="en-US" dirty="0" smtClean="0"/>
              <a:t>是</a:t>
            </a:r>
            <a:r>
              <a:rPr lang="zh-CN" altLang="en-US" dirty="0"/>
              <a:t>一个变量的名字</a:t>
            </a:r>
            <a:r>
              <a:rPr lang="en-US" altLang="zh-CN" dirty="0"/>
              <a:t>, </a:t>
            </a:r>
            <a:r>
              <a:rPr lang="zh-CN" altLang="en-US" dirty="0"/>
              <a:t>那么</a:t>
            </a:r>
            <a:r>
              <a:rPr lang="en-US" altLang="zh-CN" dirty="0"/>
              <a:t>$</a:t>
            </a:r>
            <a:r>
              <a:rPr lang="en-US" altLang="zh-CN" dirty="0" smtClean="0"/>
              <a:t>variable</a:t>
            </a:r>
            <a:r>
              <a:rPr lang="zh-CN" altLang="en-US" dirty="0" smtClean="0"/>
              <a:t>就是引用该变量的值，即该变量</a:t>
            </a:r>
            <a:r>
              <a:rPr lang="zh-CN" altLang="en-US" dirty="0"/>
              <a:t>所包含的</a:t>
            </a:r>
            <a:r>
              <a:rPr lang="zh-CN" altLang="en-US" dirty="0" smtClean="0"/>
              <a:t>数据。</a:t>
            </a:r>
            <a:endParaRPr lang="en-US" altLang="zh-CN" dirty="0" smtClean="0"/>
          </a:p>
          <a:p>
            <a:pPr marL="0" indent="0">
              <a:buNone/>
            </a:pPr>
            <a:r>
              <a:rPr lang="zh-CN" altLang="en-US" dirty="0" smtClean="0"/>
              <a:t>变量只有在以下的情形中不带</a:t>
            </a:r>
            <a:r>
              <a:rPr lang="en-US" altLang="zh-CN" dirty="0" smtClean="0"/>
              <a:t>$</a:t>
            </a:r>
            <a:r>
              <a:rPr lang="zh-CN" altLang="en-US" dirty="0" smtClean="0"/>
              <a:t>前缀：</a:t>
            </a:r>
            <a:endParaRPr lang="en-US" altLang="zh-CN" dirty="0" smtClean="0"/>
          </a:p>
          <a:p>
            <a:pPr>
              <a:buAutoNum type="arabicPeriod"/>
            </a:pPr>
            <a:r>
              <a:rPr lang="zh-CN" altLang="en-US" dirty="0" smtClean="0"/>
              <a:t>变量被声明或赋值</a:t>
            </a:r>
            <a:endParaRPr lang="en-US" altLang="zh-CN" dirty="0" smtClean="0"/>
          </a:p>
          <a:p>
            <a:pPr>
              <a:buAutoNum type="arabicPeriod"/>
            </a:pPr>
            <a:r>
              <a:rPr lang="zh-CN" altLang="en-US" dirty="0" smtClean="0"/>
              <a:t>变量被</a:t>
            </a:r>
            <a:r>
              <a:rPr lang="en-US" altLang="zh-CN" dirty="0" smtClean="0"/>
              <a:t>unset</a:t>
            </a:r>
            <a:r>
              <a:rPr lang="zh-CN" altLang="en-US" dirty="0" smtClean="0"/>
              <a:t>（取消变量）</a:t>
            </a:r>
            <a:endParaRPr lang="en-US" altLang="zh-CN" dirty="0" smtClean="0"/>
          </a:p>
          <a:p>
            <a:pPr>
              <a:buAutoNum type="arabicPeriod"/>
            </a:pPr>
            <a:r>
              <a:rPr lang="zh-CN" altLang="en-US" dirty="0" smtClean="0"/>
              <a:t>变量被</a:t>
            </a:r>
            <a:r>
              <a:rPr lang="en-US" altLang="zh-CN" dirty="0" smtClean="0"/>
              <a:t>export</a:t>
            </a:r>
            <a:r>
              <a:rPr lang="zh-CN" altLang="en-US" dirty="0" smtClean="0"/>
              <a:t>（导出变量）</a:t>
            </a:r>
            <a:endParaRPr lang="en-US" altLang="zh-CN" dirty="0" smtClean="0"/>
          </a:p>
          <a:p>
            <a:pPr>
              <a:buAutoNum type="arabicPeriod"/>
            </a:pPr>
            <a:r>
              <a:rPr lang="zh-CN" altLang="en-US" dirty="0" smtClean="0"/>
              <a:t>在</a:t>
            </a:r>
            <a:r>
              <a:rPr lang="en-US" altLang="zh-CN" dirty="0" smtClean="0"/>
              <a:t>((…))</a:t>
            </a:r>
            <a:r>
              <a:rPr lang="zh-CN" altLang="en-US" dirty="0" smtClean="0"/>
              <a:t>算术</a:t>
            </a:r>
            <a:r>
              <a:rPr lang="zh-CN" altLang="en-US" dirty="0"/>
              <a:t>表达式</a:t>
            </a:r>
            <a:r>
              <a:rPr lang="zh-CN" altLang="en-US" dirty="0" smtClean="0"/>
              <a:t>中</a:t>
            </a:r>
            <a:endParaRPr lang="en-US" altLang="zh-CN" dirty="0" smtClean="0"/>
          </a:p>
          <a:p>
            <a:pPr>
              <a:buAutoNum type="arabicPeriod"/>
            </a:pPr>
            <a:r>
              <a:rPr lang="zh-CN" altLang="en-US" dirty="0" smtClean="0"/>
              <a:t>在特定情形中表示一种信号（</a:t>
            </a:r>
            <a:r>
              <a:rPr lang="en-US" altLang="zh-CN" dirty="0"/>
              <a:t>e.g. trapping_at_exit.sh</a:t>
            </a:r>
            <a:r>
              <a:rPr lang="zh-CN" altLang="en-US" dirty="0" smtClean="0"/>
              <a:t>）</a:t>
            </a:r>
            <a:endParaRPr lang="en-US" altLang="zh-CN" dirty="0" smtClean="0"/>
          </a:p>
          <a:p>
            <a:pPr marL="0" indent="0">
              <a:buNone/>
            </a:pPr>
            <a:r>
              <a:rPr lang="zh-CN" altLang="en-US" dirty="0"/>
              <a:t>注意</a:t>
            </a:r>
            <a:r>
              <a:rPr lang="en-US" altLang="zh-CN" dirty="0"/>
              <a:t>$variable</a:t>
            </a:r>
            <a:r>
              <a:rPr lang="zh-CN" altLang="en-US" dirty="0"/>
              <a:t>事实上只是</a:t>
            </a:r>
            <a:r>
              <a:rPr lang="en-US" altLang="zh-CN" dirty="0"/>
              <a:t>${variable}</a:t>
            </a:r>
            <a:r>
              <a:rPr lang="zh-CN" altLang="en-US" dirty="0"/>
              <a:t>的简写</a:t>
            </a:r>
            <a:r>
              <a:rPr lang="zh-CN" altLang="en-US" dirty="0" smtClean="0"/>
              <a:t>形式，在</a:t>
            </a:r>
            <a:r>
              <a:rPr lang="zh-CN" altLang="en-US" dirty="0"/>
              <a:t>某些上下文中</a:t>
            </a:r>
            <a:r>
              <a:rPr lang="en-US" altLang="zh-CN" dirty="0"/>
              <a:t>$variable</a:t>
            </a:r>
            <a:r>
              <a:rPr lang="zh-CN" altLang="en-US" dirty="0"/>
              <a:t>可能会引起错误</a:t>
            </a:r>
            <a:r>
              <a:rPr lang="en-US" altLang="zh-CN" dirty="0" smtClean="0"/>
              <a:t>,</a:t>
            </a:r>
            <a:r>
              <a:rPr lang="zh-CN" altLang="en-US" dirty="0" smtClean="0"/>
              <a:t>，这时候</a:t>
            </a:r>
            <a:r>
              <a:rPr lang="zh-CN" altLang="en-US" dirty="0"/>
              <a:t>你就需要用</a:t>
            </a:r>
            <a:r>
              <a:rPr lang="en-US" altLang="zh-CN" dirty="0"/>
              <a:t>${variable}</a:t>
            </a:r>
            <a:r>
              <a:rPr lang="zh-CN" altLang="en-US" dirty="0" smtClean="0"/>
              <a:t>了。</a:t>
            </a:r>
            <a:endParaRPr lang="en-US" altLang="zh-CN" dirty="0" smtClean="0"/>
          </a:p>
        </p:txBody>
      </p:sp>
    </p:spTree>
    <p:extLst>
      <p:ext uri="{BB962C8B-B14F-4D97-AF65-F5344CB8AC3E}">
        <p14:creationId xmlns:p14="http://schemas.microsoft.com/office/powerpoint/2010/main" val="22598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变量赋值</a:t>
            </a:r>
            <a:endParaRPr lang="en-US" altLang="zh-CN" dirty="0" smtClean="0"/>
          </a:p>
          <a:p>
            <a:pPr>
              <a:buAutoNum type="arabicPeriod"/>
            </a:pPr>
            <a:r>
              <a:rPr lang="en-US" altLang="zh-CN" dirty="0" smtClean="0"/>
              <a:t>=</a:t>
            </a:r>
            <a:r>
              <a:rPr lang="zh-CN" altLang="en-US" dirty="0"/>
              <a:t> </a:t>
            </a:r>
            <a:r>
              <a:rPr lang="zh-CN" altLang="en-US" dirty="0" smtClean="0"/>
              <a:t>赋值操作（前后不能有空白，</a:t>
            </a:r>
            <a:r>
              <a:rPr lang="en-US" altLang="zh-CN" dirty="0" smtClean="0"/>
              <a:t>e.g</a:t>
            </a:r>
            <a:r>
              <a:rPr lang="en-US" altLang="zh-CN" dirty="0"/>
              <a:t>.</a:t>
            </a:r>
            <a:r>
              <a:rPr lang="zh-CN" altLang="en-US" dirty="0"/>
              <a:t> </a:t>
            </a:r>
            <a:r>
              <a:rPr lang="en-US" altLang="zh-CN" dirty="0"/>
              <a:t>var1=27</a:t>
            </a:r>
            <a:r>
              <a:rPr lang="zh-CN" altLang="en-US" dirty="0" smtClean="0"/>
              <a:t>）</a:t>
            </a:r>
            <a:endParaRPr lang="en-US" altLang="zh-CN" dirty="0"/>
          </a:p>
          <a:p>
            <a:pPr>
              <a:buAutoNum type="arabicPeriod"/>
            </a:pPr>
            <a:r>
              <a:rPr lang="zh-CN" altLang="en-US" dirty="0" smtClean="0"/>
              <a:t>在</a:t>
            </a:r>
            <a:r>
              <a:rPr lang="en-US" altLang="zh-CN" dirty="0"/>
              <a:t>read</a:t>
            </a:r>
            <a:r>
              <a:rPr lang="zh-CN" altLang="en-US" dirty="0"/>
              <a:t>命令</a:t>
            </a:r>
            <a:r>
              <a:rPr lang="zh-CN" altLang="en-US" dirty="0" smtClean="0"/>
              <a:t>中赋值（</a:t>
            </a:r>
            <a:r>
              <a:rPr lang="en-US" altLang="zh-CN" dirty="0"/>
              <a:t>e.g. </a:t>
            </a:r>
            <a:r>
              <a:rPr lang="en-US" altLang="zh-CN" dirty="0" smtClean="0"/>
              <a:t>var_assign_by_read.sh</a:t>
            </a:r>
            <a:r>
              <a:rPr lang="zh-CN" altLang="en-US" dirty="0" smtClean="0"/>
              <a:t>）</a:t>
            </a:r>
            <a:endParaRPr lang="en-US" altLang="zh-CN" dirty="0" smtClean="0"/>
          </a:p>
          <a:p>
            <a:pPr>
              <a:buAutoNum type="arabicPeriod"/>
            </a:pPr>
            <a:r>
              <a:rPr lang="zh-CN" altLang="en-US" dirty="0" smtClean="0"/>
              <a:t>循环头部进行赋值（</a:t>
            </a:r>
            <a:r>
              <a:rPr lang="en-US" altLang="zh-CN" dirty="0" smtClean="0"/>
              <a:t>e.g. for </a:t>
            </a:r>
            <a:r>
              <a:rPr lang="en-US" altLang="zh-CN" dirty="0"/>
              <a:t>var2 in 1 2 3</a:t>
            </a:r>
            <a:r>
              <a:rPr lang="zh-CN" altLang="en-US" dirty="0" smtClean="0"/>
              <a:t>）</a:t>
            </a:r>
            <a:endParaRPr lang="en-US" altLang="zh-CN" dirty="0" smtClean="0"/>
          </a:p>
          <a:p>
            <a:pPr marL="0" indent="0">
              <a:buNone/>
            </a:pPr>
            <a:r>
              <a:rPr lang="en-US" altLang="zh-CN" dirty="0" smtClean="0"/>
              <a:t>Note</a:t>
            </a:r>
            <a:r>
              <a:rPr lang="zh-CN" altLang="en-US" dirty="0" smtClean="0"/>
              <a:t>：不像其他</a:t>
            </a:r>
            <a:r>
              <a:rPr lang="zh-CN" altLang="en-US" dirty="0"/>
              <a:t>编程</a:t>
            </a:r>
            <a:r>
              <a:rPr lang="zh-CN" altLang="en-US" dirty="0" smtClean="0"/>
              <a:t>语言一样</a:t>
            </a:r>
            <a:r>
              <a:rPr lang="zh-CN" altLang="en-US" dirty="0"/>
              <a:t>，</a:t>
            </a:r>
            <a:r>
              <a:rPr lang="en-US" altLang="zh-CN" dirty="0" smtClean="0"/>
              <a:t>Bash</a:t>
            </a:r>
            <a:r>
              <a:rPr lang="zh-CN" altLang="en-US" dirty="0"/>
              <a:t>并不对变量</a:t>
            </a:r>
            <a:r>
              <a:rPr lang="zh-CN" altLang="en-US" dirty="0" smtClean="0"/>
              <a:t>区分“类型”。本质上</a:t>
            </a:r>
            <a:r>
              <a:rPr lang="zh-CN" altLang="en-US" dirty="0"/>
              <a:t>，</a:t>
            </a:r>
            <a:r>
              <a:rPr lang="en-US" altLang="zh-CN" dirty="0" smtClean="0"/>
              <a:t>Bash</a:t>
            </a:r>
            <a:r>
              <a:rPr lang="zh-CN" altLang="en-US" dirty="0"/>
              <a:t>变量都是</a:t>
            </a:r>
            <a:r>
              <a:rPr lang="zh-CN" altLang="en-US" dirty="0" smtClean="0"/>
              <a:t>字符串</a:t>
            </a:r>
            <a:r>
              <a:rPr lang="zh-CN" altLang="en-US" dirty="0"/>
              <a:t>。</a:t>
            </a:r>
            <a:r>
              <a:rPr lang="zh-CN" altLang="en-US" dirty="0" smtClean="0"/>
              <a:t>但是</a:t>
            </a:r>
            <a:r>
              <a:rPr lang="zh-CN" altLang="en-US" dirty="0"/>
              <a:t>依赖于具体的</a:t>
            </a:r>
            <a:r>
              <a:rPr lang="zh-CN" altLang="en-US" dirty="0" smtClean="0"/>
              <a:t>上下文</a:t>
            </a:r>
            <a:r>
              <a:rPr lang="zh-CN" altLang="en-US" dirty="0"/>
              <a:t>，</a:t>
            </a:r>
            <a:r>
              <a:rPr lang="en-US" altLang="zh-CN" dirty="0" smtClean="0"/>
              <a:t>Bash</a:t>
            </a:r>
            <a:r>
              <a:rPr lang="zh-CN" altLang="en-US" dirty="0" smtClean="0"/>
              <a:t>允许对变量进行算术运算和比较操作。其中</a:t>
            </a:r>
            <a:r>
              <a:rPr lang="zh-CN" altLang="en-US" dirty="0"/>
              <a:t>的关键因素</a:t>
            </a:r>
            <a:r>
              <a:rPr lang="zh-CN" altLang="en-US" dirty="0" smtClean="0"/>
              <a:t>就是</a:t>
            </a:r>
            <a:r>
              <a:rPr lang="zh-CN" altLang="en-US" dirty="0"/>
              <a:t>，</a:t>
            </a:r>
            <a:r>
              <a:rPr lang="zh-CN" altLang="en-US" dirty="0" smtClean="0"/>
              <a:t>变量</a:t>
            </a:r>
            <a:r>
              <a:rPr lang="zh-CN" altLang="en-US" dirty="0"/>
              <a:t>中的值是否只有</a:t>
            </a:r>
            <a:r>
              <a:rPr lang="zh-CN" altLang="en-US" dirty="0" smtClean="0"/>
              <a:t>数字。</a:t>
            </a:r>
            <a:endParaRPr lang="en-US" altLang="zh-CN" dirty="0" smtClean="0"/>
          </a:p>
          <a:p>
            <a:pPr marL="0" indent="0">
              <a:buNone/>
            </a:pPr>
            <a:r>
              <a:rPr lang="en-US" altLang="zh-CN" dirty="0"/>
              <a:t>e.g. int_or_string.sh</a:t>
            </a:r>
            <a:endParaRPr lang="zh-CN" altLang="en-US" dirty="0"/>
          </a:p>
        </p:txBody>
      </p:sp>
    </p:spTree>
    <p:extLst>
      <p:ext uri="{BB962C8B-B14F-4D97-AF65-F5344CB8AC3E}">
        <p14:creationId xmlns:p14="http://schemas.microsoft.com/office/powerpoint/2010/main" val="4021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引用（</a:t>
            </a:r>
            <a:r>
              <a:rPr lang="en-US" altLang="zh-CN" dirty="0" smtClean="0"/>
              <a:t>quoting</a:t>
            </a:r>
            <a:r>
              <a:rPr lang="zh-CN" altLang="en-US" dirty="0" smtClean="0"/>
              <a:t>）</a:t>
            </a:r>
            <a:endParaRPr lang="en-US" altLang="zh-CN" dirty="0" smtClean="0"/>
          </a:p>
          <a:p>
            <a:pPr marL="0" indent="0">
              <a:buNone/>
            </a:pPr>
            <a:r>
              <a:rPr lang="zh-CN" altLang="en-US" dirty="0" smtClean="0"/>
              <a:t>引用</a:t>
            </a:r>
            <a:r>
              <a:rPr lang="zh-CN" altLang="en-US" dirty="0"/>
              <a:t>的字面意思就是将字符串</a:t>
            </a:r>
            <a:r>
              <a:rPr lang="zh-CN" altLang="en-US" dirty="0" smtClean="0"/>
              <a:t>用引号</a:t>
            </a:r>
            <a:r>
              <a:rPr lang="zh-CN" altLang="en-US" dirty="0"/>
              <a:t>括</a:t>
            </a:r>
            <a:r>
              <a:rPr lang="zh-CN" altLang="en-US" dirty="0" smtClean="0"/>
              <a:t>起来</a:t>
            </a:r>
            <a:r>
              <a:rPr lang="zh-CN" altLang="en-US" dirty="0"/>
              <a:t>。</a:t>
            </a:r>
            <a:r>
              <a:rPr lang="zh-CN" altLang="en-US" dirty="0" smtClean="0"/>
              <a:t>它</a:t>
            </a:r>
            <a:r>
              <a:rPr lang="zh-CN" altLang="en-US" dirty="0"/>
              <a:t>的作用就是保护字符串中的特殊字符不被</a:t>
            </a:r>
            <a:r>
              <a:rPr lang="en-US" altLang="zh-CN" dirty="0"/>
              <a:t>shell</a:t>
            </a:r>
            <a:r>
              <a:rPr lang="zh-CN" altLang="en-US" dirty="0"/>
              <a:t>或者</a:t>
            </a:r>
            <a:r>
              <a:rPr lang="en-US" altLang="zh-CN" dirty="0"/>
              <a:t>shell</a:t>
            </a:r>
            <a:r>
              <a:rPr lang="zh-CN" altLang="en-US" dirty="0"/>
              <a:t>脚本重新</a:t>
            </a:r>
            <a:r>
              <a:rPr lang="zh-CN" altLang="en-US" dirty="0" smtClean="0"/>
              <a:t>解释或者扩展。</a:t>
            </a:r>
            <a:endParaRPr lang="en-US" altLang="zh-CN" dirty="0" smtClean="0"/>
          </a:p>
          <a:p>
            <a:pPr marL="0" indent="0">
              <a:buNone/>
            </a:pPr>
            <a:r>
              <a:rPr lang="zh-CN" altLang="en-US" dirty="0" smtClean="0"/>
              <a:t>通常在引用一个变量时，将其放置双引号中，这将</a:t>
            </a:r>
            <a:r>
              <a:rPr lang="zh-CN" altLang="en-US" dirty="0"/>
              <a:t>阻止所有在引号中的特殊字符被重新</a:t>
            </a:r>
            <a:r>
              <a:rPr lang="zh-CN" altLang="en-US" dirty="0" smtClean="0"/>
              <a:t>解释，但是</a:t>
            </a:r>
            <a:r>
              <a:rPr lang="en-US" altLang="zh-CN" dirty="0" smtClean="0"/>
              <a:t>$</a:t>
            </a:r>
            <a:r>
              <a:rPr lang="zh-CN" altLang="en-US" dirty="0"/>
              <a:t>、</a:t>
            </a:r>
            <a:r>
              <a:rPr lang="en-US" altLang="zh-CN" dirty="0" smtClean="0"/>
              <a:t>`</a:t>
            </a:r>
            <a:r>
              <a:rPr lang="zh-CN" altLang="en-US" dirty="0" smtClean="0"/>
              <a:t>（</a:t>
            </a:r>
            <a:r>
              <a:rPr lang="zh-CN" altLang="en-US" dirty="0"/>
              <a:t>后置引用</a:t>
            </a:r>
            <a:r>
              <a:rPr lang="zh-CN" altLang="en-US" dirty="0" smtClean="0"/>
              <a:t>）、和</a:t>
            </a:r>
            <a:r>
              <a:rPr lang="en-US" altLang="zh-CN" dirty="0" smtClean="0"/>
              <a:t>\</a:t>
            </a:r>
            <a:r>
              <a:rPr lang="zh-CN" altLang="en-US" dirty="0" smtClean="0"/>
              <a:t>（</a:t>
            </a:r>
            <a:r>
              <a:rPr lang="zh-CN" altLang="en-US" dirty="0"/>
              <a:t>转义符</a:t>
            </a:r>
            <a:r>
              <a:rPr lang="zh-CN" altLang="en-US" dirty="0" smtClean="0"/>
              <a:t>）除外。保留</a:t>
            </a:r>
            <a:r>
              <a:rPr lang="en-US" altLang="zh-CN" dirty="0"/>
              <a:t>$</a:t>
            </a:r>
            <a:r>
              <a:rPr lang="zh-CN" altLang="en-US" dirty="0"/>
              <a:t>作为特殊字符的意义是为了能够在双引号中也能够正常的</a:t>
            </a:r>
            <a:r>
              <a:rPr lang="zh-CN" altLang="en-US" dirty="0" smtClean="0"/>
              <a:t>引用</a:t>
            </a:r>
            <a:r>
              <a:rPr lang="zh-CN" altLang="en-US" dirty="0"/>
              <a:t>变量</a:t>
            </a:r>
            <a:r>
              <a:rPr lang="zh-CN" altLang="en-US" dirty="0" smtClean="0"/>
              <a:t>（</a:t>
            </a:r>
            <a:r>
              <a:rPr lang="en-US" altLang="zh-CN" dirty="0" smtClean="0"/>
              <a:t>“$variable” </a:t>
            </a:r>
            <a:r>
              <a:rPr lang="zh-CN" altLang="en-US" dirty="0" smtClean="0"/>
              <a:t>），也就是说</a:t>
            </a:r>
            <a:r>
              <a:rPr lang="zh-CN" altLang="en-US" dirty="0"/>
              <a:t>，</a:t>
            </a:r>
            <a:r>
              <a:rPr lang="zh-CN" altLang="en-US" dirty="0" smtClean="0"/>
              <a:t>这个</a:t>
            </a:r>
            <a:r>
              <a:rPr lang="zh-CN" altLang="en-US" dirty="0"/>
              <a:t>变量将被它的值所</a:t>
            </a:r>
            <a:r>
              <a:rPr lang="zh-CN" altLang="en-US" dirty="0" smtClean="0"/>
              <a:t>取代。</a:t>
            </a:r>
            <a:endParaRPr lang="en-US" altLang="zh-CN" dirty="0" smtClean="0"/>
          </a:p>
          <a:p>
            <a:pPr marL="0" indent="0">
              <a:buNone/>
            </a:pPr>
            <a:r>
              <a:rPr lang="zh-CN" altLang="en-US" dirty="0"/>
              <a:t>使用双引号还能够阻止</a:t>
            </a:r>
            <a:r>
              <a:rPr lang="zh-CN" altLang="en-US" dirty="0">
                <a:solidFill>
                  <a:srgbClr val="FF0000"/>
                </a:solidFill>
              </a:rPr>
              <a:t>单词分割</a:t>
            </a:r>
            <a:r>
              <a:rPr lang="en-US" altLang="zh-CN" dirty="0">
                <a:solidFill>
                  <a:srgbClr val="FF0000"/>
                </a:solidFill>
              </a:rPr>
              <a:t>(word splitting</a:t>
            </a:r>
            <a:r>
              <a:rPr lang="en-US" altLang="zh-CN" dirty="0" smtClean="0">
                <a:solidFill>
                  <a:srgbClr val="FF0000"/>
                </a:solidFill>
              </a:rPr>
              <a:t>)</a:t>
            </a:r>
            <a:r>
              <a:rPr lang="en-US" altLang="zh-CN" dirty="0"/>
              <a:t>[1]</a:t>
            </a:r>
            <a:r>
              <a:rPr lang="zh-CN" altLang="en-US" dirty="0" smtClean="0"/>
              <a:t>。如果</a:t>
            </a:r>
            <a:r>
              <a:rPr lang="zh-CN" altLang="en-US" dirty="0"/>
              <a:t>一个参数被双引号扩起来</a:t>
            </a:r>
            <a:r>
              <a:rPr lang="zh-CN" altLang="en-US" dirty="0" smtClean="0"/>
              <a:t>的话</a:t>
            </a:r>
            <a:r>
              <a:rPr lang="zh-CN" altLang="en-US" dirty="0"/>
              <a:t>，</a:t>
            </a:r>
            <a:r>
              <a:rPr lang="zh-CN" altLang="en-US" dirty="0" smtClean="0"/>
              <a:t>那么</a:t>
            </a:r>
            <a:r>
              <a:rPr lang="zh-CN" altLang="en-US" dirty="0"/>
              <a:t>这个参数将认为是一个</a:t>
            </a:r>
            <a:r>
              <a:rPr lang="zh-CN" altLang="en-US" dirty="0" smtClean="0"/>
              <a:t>单元</a:t>
            </a:r>
            <a:r>
              <a:rPr lang="zh-CN" altLang="en-US" dirty="0"/>
              <a:t>，</a:t>
            </a:r>
            <a:r>
              <a:rPr lang="zh-CN" altLang="en-US" dirty="0" smtClean="0"/>
              <a:t>即使</a:t>
            </a:r>
            <a:r>
              <a:rPr lang="zh-CN" altLang="en-US" dirty="0"/>
              <a:t>这个参数包含有</a:t>
            </a:r>
            <a:r>
              <a:rPr lang="zh-CN" altLang="en-US" dirty="0" smtClean="0"/>
              <a:t>空白</a:t>
            </a:r>
            <a:r>
              <a:rPr lang="zh-CN" altLang="en-US" dirty="0"/>
              <a:t>，</a:t>
            </a:r>
            <a:r>
              <a:rPr lang="zh-CN" altLang="en-US" dirty="0" smtClean="0"/>
              <a:t>那里</a:t>
            </a:r>
            <a:r>
              <a:rPr lang="zh-CN" altLang="en-US" dirty="0"/>
              <a:t>面的单词也不会被分</a:t>
            </a:r>
            <a:r>
              <a:rPr lang="zh-CN" altLang="en-US" dirty="0" smtClean="0"/>
              <a:t>隔开。</a:t>
            </a:r>
            <a:endParaRPr lang="en-US" altLang="zh-CN" dirty="0" smtClean="0"/>
          </a:p>
          <a:p>
            <a:pPr marL="0" indent="0">
              <a:buNone/>
            </a:pPr>
            <a:r>
              <a:rPr lang="en-US" altLang="zh-CN" dirty="0" smtClean="0"/>
              <a:t>Note</a:t>
            </a:r>
            <a:r>
              <a:rPr lang="zh-CN" altLang="en-US" dirty="0"/>
              <a:t>：在</a:t>
            </a:r>
            <a:r>
              <a:rPr lang="en-US" altLang="zh-CN" dirty="0"/>
              <a:t>echo</a:t>
            </a:r>
            <a:r>
              <a:rPr lang="zh-CN" altLang="en-US" dirty="0"/>
              <a:t>语句</a:t>
            </a:r>
            <a:r>
              <a:rPr lang="zh-CN" altLang="en-US" dirty="0" smtClean="0"/>
              <a:t>中，为避免单词分割或者</a:t>
            </a:r>
            <a:r>
              <a:rPr lang="zh-CN" altLang="en-US" dirty="0"/>
              <a:t>需要保留空白的</a:t>
            </a:r>
            <a:r>
              <a:rPr lang="zh-CN" altLang="en-US" dirty="0" smtClean="0"/>
              <a:t>时候，需要将参数</a:t>
            </a:r>
            <a:r>
              <a:rPr lang="zh-CN" altLang="en-US" dirty="0"/>
              <a:t>用双引号括</a:t>
            </a:r>
            <a:r>
              <a:rPr lang="zh-CN" altLang="en-US" dirty="0" smtClean="0"/>
              <a:t>起来。</a:t>
            </a:r>
            <a:endParaRPr lang="en-US" altLang="zh-CN" dirty="0" smtClean="0"/>
          </a:p>
          <a:p>
            <a:pPr marL="0" indent="0">
              <a:buNone/>
            </a:pPr>
            <a:r>
              <a:rPr lang="en-US" altLang="zh-CN" dirty="0" smtClean="0"/>
              <a:t>[1]</a:t>
            </a:r>
            <a:r>
              <a:rPr lang="zh-CN" altLang="en-US" dirty="0" smtClean="0"/>
              <a:t>：这里是指将一个字符串分隔成单独或离散的参数。</a:t>
            </a:r>
            <a:endParaRPr lang="en-US" altLang="zh-CN" dirty="0" smtClean="0"/>
          </a:p>
          <a:p>
            <a:pPr marL="0" indent="0">
              <a:buNone/>
            </a:pPr>
            <a:endParaRPr lang="en-US" altLang="zh-CN" dirty="0"/>
          </a:p>
          <a:p>
            <a:pPr marL="0" indent="0">
              <a:buNone/>
            </a:pPr>
            <a:r>
              <a:rPr lang="zh-CN" altLang="en-US" dirty="0"/>
              <a:t>单引号</a:t>
            </a:r>
            <a:r>
              <a:rPr lang="en-US" altLang="zh-CN" dirty="0" smtClean="0"/>
              <a:t>(‘ ’)</a:t>
            </a:r>
            <a:r>
              <a:rPr lang="zh-CN" altLang="en-US" dirty="0"/>
              <a:t>操作与双引号基本</a:t>
            </a:r>
            <a:r>
              <a:rPr lang="zh-CN" altLang="en-US" dirty="0" smtClean="0"/>
              <a:t>一样</a:t>
            </a:r>
            <a:r>
              <a:rPr lang="zh-CN" altLang="en-US" dirty="0"/>
              <a:t>，</a:t>
            </a:r>
            <a:r>
              <a:rPr lang="zh-CN" altLang="en-US" dirty="0" smtClean="0"/>
              <a:t>但是</a:t>
            </a:r>
            <a:r>
              <a:rPr lang="zh-CN" altLang="en-US" dirty="0"/>
              <a:t>不允许引用</a:t>
            </a:r>
            <a:r>
              <a:rPr lang="zh-CN" altLang="en-US" dirty="0" smtClean="0"/>
              <a:t>变量</a:t>
            </a:r>
            <a:r>
              <a:rPr lang="zh-CN" altLang="en-US" dirty="0"/>
              <a:t>，</a:t>
            </a:r>
            <a:r>
              <a:rPr lang="zh-CN" altLang="en-US" dirty="0" smtClean="0"/>
              <a:t>因为</a:t>
            </a:r>
            <a:r>
              <a:rPr lang="en-US" altLang="zh-CN" dirty="0"/>
              <a:t>$</a:t>
            </a:r>
            <a:r>
              <a:rPr lang="zh-CN" altLang="en-US" dirty="0"/>
              <a:t>的特殊意义被关闭</a:t>
            </a:r>
            <a:r>
              <a:rPr lang="zh-CN" altLang="en-US" dirty="0" smtClean="0"/>
              <a:t>了</a:t>
            </a:r>
            <a:r>
              <a:rPr lang="zh-CN" altLang="en-US" dirty="0"/>
              <a:t>，</a:t>
            </a:r>
            <a:r>
              <a:rPr lang="zh-CN" altLang="en-US" dirty="0" smtClean="0"/>
              <a:t>在</a:t>
            </a:r>
            <a:r>
              <a:rPr lang="zh-CN" altLang="en-US" dirty="0"/>
              <a:t>单引号</a:t>
            </a:r>
            <a:r>
              <a:rPr lang="zh-CN" altLang="en-US" dirty="0" smtClean="0"/>
              <a:t>中</a:t>
            </a:r>
            <a:r>
              <a:rPr lang="zh-CN" altLang="en-US" dirty="0"/>
              <a:t>，</a:t>
            </a:r>
            <a:r>
              <a:rPr lang="zh-CN" altLang="en-US" dirty="0" smtClean="0"/>
              <a:t>任何特殊字符</a:t>
            </a:r>
            <a:r>
              <a:rPr lang="zh-CN" altLang="en-US" dirty="0"/>
              <a:t>除了</a:t>
            </a:r>
            <a:r>
              <a:rPr lang="en-US" altLang="zh-CN" dirty="0"/>
              <a:t>’</a:t>
            </a:r>
            <a:r>
              <a:rPr lang="zh-CN" altLang="en-US" dirty="0"/>
              <a:t>（单引号自身）</a:t>
            </a:r>
            <a:r>
              <a:rPr lang="zh-CN" altLang="en-US" dirty="0" smtClean="0"/>
              <a:t>都</a:t>
            </a:r>
            <a:r>
              <a:rPr lang="zh-CN" altLang="en-US" dirty="0"/>
              <a:t>按照字面的意思进行</a:t>
            </a:r>
            <a:r>
              <a:rPr lang="zh-CN" altLang="en-US" dirty="0" smtClean="0"/>
              <a:t>解释。所以</a:t>
            </a:r>
            <a:r>
              <a:rPr lang="zh-CN" altLang="en-US" dirty="0"/>
              <a:t>说</a:t>
            </a:r>
            <a:r>
              <a:rPr lang="zh-CN" altLang="en-US" dirty="0" smtClean="0"/>
              <a:t>单引号（“</a:t>
            </a:r>
            <a:r>
              <a:rPr lang="zh-CN" altLang="en-US" dirty="0"/>
              <a:t>全引用</a:t>
            </a:r>
            <a:r>
              <a:rPr lang="zh-CN" altLang="en-US" dirty="0" smtClean="0"/>
              <a:t>”）是</a:t>
            </a:r>
            <a:r>
              <a:rPr lang="zh-CN" altLang="en-US" dirty="0"/>
              <a:t>一种比</a:t>
            </a:r>
            <a:r>
              <a:rPr lang="zh-CN" altLang="en-US" dirty="0" smtClean="0"/>
              <a:t>双引号（“部分引用”）更</a:t>
            </a:r>
            <a:r>
              <a:rPr lang="zh-CN" altLang="en-US" dirty="0"/>
              <a:t>严格的引用</a:t>
            </a:r>
            <a:r>
              <a:rPr lang="zh-CN" altLang="en-US" dirty="0" smtClean="0"/>
              <a:t>方法。</a:t>
            </a:r>
            <a:endParaRPr lang="en-US" altLang="zh-CN" dirty="0" smtClean="0"/>
          </a:p>
        </p:txBody>
      </p:sp>
    </p:spTree>
    <p:extLst>
      <p:ext uri="{BB962C8B-B14F-4D97-AF65-F5344CB8AC3E}">
        <p14:creationId xmlns:p14="http://schemas.microsoft.com/office/powerpoint/2010/main" val="346067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转义（</a:t>
            </a:r>
            <a:r>
              <a:rPr lang="en-US" altLang="zh-CN" dirty="0" smtClean="0"/>
              <a:t>escaping</a:t>
            </a:r>
            <a:r>
              <a:rPr lang="zh-CN" altLang="en-US" dirty="0" smtClean="0"/>
              <a:t>）</a:t>
            </a:r>
            <a:endParaRPr lang="en-US" altLang="zh-CN" dirty="0" smtClean="0"/>
          </a:p>
          <a:p>
            <a:pPr marL="0" indent="0">
              <a:buNone/>
            </a:pPr>
            <a:r>
              <a:rPr lang="zh-CN" altLang="en-US" dirty="0"/>
              <a:t>转义是一种引用单个字符的</a:t>
            </a:r>
            <a:r>
              <a:rPr lang="zh-CN" altLang="en-US" dirty="0" smtClean="0"/>
              <a:t>方法。一</a:t>
            </a:r>
            <a:r>
              <a:rPr lang="zh-CN" altLang="en-US" dirty="0"/>
              <a:t>个前面放上转义符 </a:t>
            </a:r>
            <a:r>
              <a:rPr lang="en-US" altLang="zh-CN" dirty="0"/>
              <a:t>(\)</a:t>
            </a:r>
            <a:r>
              <a:rPr lang="zh-CN" altLang="en-US" dirty="0"/>
              <a:t>的字符就是告诉</a:t>
            </a:r>
            <a:r>
              <a:rPr lang="en-US" altLang="zh-CN" dirty="0"/>
              <a:t>shell</a:t>
            </a:r>
            <a:r>
              <a:rPr lang="zh-CN" altLang="en-US" dirty="0"/>
              <a:t>这个字符</a:t>
            </a:r>
            <a:r>
              <a:rPr lang="zh-CN" altLang="en-US" dirty="0" smtClean="0"/>
              <a:t>按照其字面</a:t>
            </a:r>
            <a:r>
              <a:rPr lang="zh-CN" altLang="en-US" dirty="0"/>
              <a:t>的意思进行</a:t>
            </a:r>
            <a:r>
              <a:rPr lang="zh-CN" altLang="en-US" dirty="0" smtClean="0"/>
              <a:t>解释</a:t>
            </a:r>
            <a:r>
              <a:rPr lang="zh-CN" altLang="en-US" dirty="0"/>
              <a:t>，</a:t>
            </a:r>
            <a:r>
              <a:rPr lang="zh-CN" altLang="en-US" dirty="0" smtClean="0"/>
              <a:t>换句话说</a:t>
            </a:r>
            <a:r>
              <a:rPr lang="zh-CN" altLang="en-US" dirty="0"/>
              <a:t>，</a:t>
            </a:r>
            <a:r>
              <a:rPr lang="zh-CN" altLang="en-US" dirty="0" smtClean="0"/>
              <a:t>就是</a:t>
            </a:r>
            <a:r>
              <a:rPr lang="zh-CN" altLang="en-US" dirty="0"/>
              <a:t>这个字符失去了它的特殊</a:t>
            </a:r>
            <a:r>
              <a:rPr lang="zh-CN" altLang="en-US" dirty="0" smtClean="0"/>
              <a:t>含义。</a:t>
            </a:r>
            <a:endParaRPr lang="en-US" altLang="zh-CN" dirty="0" smtClean="0"/>
          </a:p>
          <a:p>
            <a:pPr marL="0" indent="0">
              <a:buNone/>
            </a:pPr>
            <a:r>
              <a:rPr lang="zh-CN" altLang="en-US" dirty="0" smtClean="0"/>
              <a:t>常见的转义符：</a:t>
            </a:r>
            <a:endParaRPr lang="en-US" altLang="zh-CN" dirty="0" smtClean="0"/>
          </a:p>
          <a:p>
            <a:pPr marL="0" indent="0">
              <a:buNone/>
            </a:pPr>
            <a:r>
              <a:rPr lang="en-US" altLang="zh-CN" dirty="0" smtClean="0"/>
              <a:t>\n, \r, \t, \v, \b, \a, \”, \’, \$, \\</a:t>
            </a:r>
          </a:p>
          <a:p>
            <a:pPr marL="0" indent="0">
              <a:buNone/>
            </a:pPr>
            <a:r>
              <a:rPr lang="en-US" altLang="zh-CN" dirty="0" smtClean="0"/>
              <a:t>\0xx</a:t>
            </a:r>
            <a:r>
              <a:rPr lang="zh-CN" altLang="en-US" dirty="0" smtClean="0"/>
              <a:t>（</a:t>
            </a:r>
            <a:r>
              <a:rPr lang="zh-CN" altLang="en-US" dirty="0"/>
              <a:t>转义</a:t>
            </a:r>
            <a:r>
              <a:rPr lang="zh-CN" altLang="en-US" dirty="0" smtClean="0"/>
              <a:t>八进制</a:t>
            </a:r>
            <a:r>
              <a:rPr lang="en-US" altLang="zh-CN" dirty="0" smtClean="0"/>
              <a:t>ASCII</a:t>
            </a:r>
            <a:r>
              <a:rPr lang="zh-CN" altLang="en-US" dirty="0" smtClean="0"/>
              <a:t>码）</a:t>
            </a:r>
            <a:endParaRPr lang="en-US" altLang="zh-CN" dirty="0" smtClean="0"/>
          </a:p>
          <a:p>
            <a:pPr marL="0" indent="0">
              <a:buNone/>
            </a:pPr>
            <a:r>
              <a:rPr lang="en-US" altLang="zh-CN" dirty="0" smtClean="0"/>
              <a:t>Note</a:t>
            </a:r>
            <a:r>
              <a:rPr lang="zh-CN" altLang="en-US" dirty="0" smtClean="0"/>
              <a:t>：</a:t>
            </a:r>
            <a:r>
              <a:rPr lang="en-US" altLang="zh-CN" dirty="0" smtClean="0"/>
              <a:t>$‘ </a:t>
            </a:r>
            <a:r>
              <a:rPr lang="en-US" altLang="zh-CN" dirty="0"/>
              <a:t>... </a:t>
            </a:r>
            <a:r>
              <a:rPr lang="en-US" altLang="zh-CN" dirty="0" smtClean="0"/>
              <a:t>’ </a:t>
            </a:r>
            <a:r>
              <a:rPr lang="zh-CN" altLang="en-US" dirty="0" smtClean="0"/>
              <a:t>引用字符串扩展结构是使用转义八进制或十六进制</a:t>
            </a:r>
            <a:r>
              <a:rPr lang="en-US" altLang="zh-CN" dirty="0" smtClean="0"/>
              <a:t>ASCII</a:t>
            </a:r>
            <a:r>
              <a:rPr lang="zh-CN" altLang="en-US" dirty="0" smtClean="0"/>
              <a:t>码值为变量赋值的机制，例如：</a:t>
            </a:r>
            <a:r>
              <a:rPr lang="en-US" altLang="zh-CN" dirty="0" smtClean="0"/>
              <a:t>quote=$‘\042’</a:t>
            </a:r>
            <a:r>
              <a:rPr lang="zh-CN" altLang="en-US" dirty="0" smtClean="0"/>
              <a:t>。</a:t>
            </a:r>
            <a:endParaRPr lang="en-US" altLang="zh-CN" dirty="0" smtClean="0"/>
          </a:p>
          <a:p>
            <a:pPr marL="0" indent="0">
              <a:buNone/>
            </a:pPr>
            <a:r>
              <a:rPr lang="en-US" altLang="zh-CN" dirty="0" smtClean="0"/>
              <a:t>e.g</a:t>
            </a:r>
            <a:r>
              <a:rPr lang="en-US" altLang="zh-CN" dirty="0"/>
              <a:t>. escaped.sh</a:t>
            </a:r>
            <a:endParaRPr lang="zh-CN" altLang="en-US" dirty="0"/>
          </a:p>
        </p:txBody>
      </p:sp>
    </p:spTree>
    <p:extLst>
      <p:ext uri="{BB962C8B-B14F-4D97-AF65-F5344CB8AC3E}">
        <p14:creationId xmlns:p14="http://schemas.microsoft.com/office/powerpoint/2010/main" val="346640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zh-CN" altLang="en-US" dirty="0" smtClean="0"/>
              <a:t>命令替换</a:t>
            </a:r>
            <a:endParaRPr lang="en-US" altLang="zh-CN" dirty="0" smtClean="0"/>
          </a:p>
          <a:p>
            <a:pPr marL="0" indent="0">
              <a:buNone/>
            </a:pPr>
            <a:r>
              <a:rPr lang="zh-CN" altLang="en-US" dirty="0"/>
              <a:t>命令替换能够重新分配一</a:t>
            </a:r>
            <a:r>
              <a:rPr lang="zh-CN" altLang="en-US" dirty="0" smtClean="0"/>
              <a:t>个甚至</a:t>
            </a:r>
            <a:r>
              <a:rPr lang="zh-CN" altLang="en-US" dirty="0"/>
              <a:t>是多个</a:t>
            </a:r>
            <a:r>
              <a:rPr lang="zh-CN" altLang="en-US" dirty="0" smtClean="0"/>
              <a:t>命令</a:t>
            </a:r>
            <a:r>
              <a:rPr lang="en-US" altLang="zh-CN" dirty="0"/>
              <a:t>[1]</a:t>
            </a:r>
            <a:r>
              <a:rPr lang="zh-CN" altLang="en-US" dirty="0" smtClean="0"/>
              <a:t>的输出</a:t>
            </a:r>
            <a:r>
              <a:rPr lang="zh-CN" altLang="en-US" dirty="0"/>
              <a:t>；</a:t>
            </a:r>
            <a:r>
              <a:rPr lang="zh-CN" altLang="en-US" dirty="0" smtClean="0"/>
              <a:t>它</a:t>
            </a:r>
            <a:r>
              <a:rPr lang="zh-CN" altLang="en-US" dirty="0"/>
              <a:t>会将命令的输出如实地添加到</a:t>
            </a:r>
            <a:r>
              <a:rPr lang="zh-CN" altLang="en-US" dirty="0" smtClean="0"/>
              <a:t>另一</a:t>
            </a:r>
            <a:r>
              <a:rPr lang="zh-CN" altLang="en-US" dirty="0"/>
              <a:t>个上下文</a:t>
            </a:r>
            <a:r>
              <a:rPr lang="zh-CN" altLang="en-US" dirty="0" smtClean="0"/>
              <a:t>中</a:t>
            </a:r>
            <a:r>
              <a:rPr lang="en-US" altLang="zh-CN" dirty="0" smtClean="0"/>
              <a:t> </a:t>
            </a:r>
            <a:r>
              <a:rPr lang="en-US" altLang="zh-CN" dirty="0"/>
              <a:t>[2</a:t>
            </a:r>
            <a:r>
              <a:rPr lang="en-US" altLang="zh-CN" dirty="0" smtClean="0"/>
              <a:t>]</a:t>
            </a:r>
            <a:r>
              <a:rPr lang="zh-CN" altLang="en-US" dirty="0" smtClean="0"/>
              <a:t>。</a:t>
            </a:r>
            <a:endParaRPr lang="en-US" altLang="zh-CN" dirty="0" smtClean="0"/>
          </a:p>
          <a:p>
            <a:pPr marL="0" indent="0">
              <a:buNone/>
            </a:pPr>
            <a:r>
              <a:rPr lang="en-US" altLang="zh-CN" dirty="0" smtClean="0"/>
              <a:t>[1]</a:t>
            </a:r>
            <a:r>
              <a:rPr lang="zh-CN" altLang="en-US" dirty="0"/>
              <a:t>对于命令替换</a:t>
            </a:r>
            <a:r>
              <a:rPr lang="zh-CN" altLang="en-US" dirty="0" smtClean="0"/>
              <a:t>来说，这个</a:t>
            </a:r>
            <a:r>
              <a:rPr lang="zh-CN" altLang="en-US" dirty="0"/>
              <a:t>命令既可以是外部的系统</a:t>
            </a:r>
            <a:r>
              <a:rPr lang="zh-CN" altLang="en-US" dirty="0" smtClean="0"/>
              <a:t>命令</a:t>
            </a:r>
            <a:r>
              <a:rPr lang="zh-CN" altLang="en-US" dirty="0"/>
              <a:t>，</a:t>
            </a:r>
            <a:r>
              <a:rPr lang="zh-CN" altLang="en-US" dirty="0" smtClean="0"/>
              <a:t>也</a:t>
            </a:r>
            <a:r>
              <a:rPr lang="zh-CN" altLang="en-US" dirty="0"/>
              <a:t>可以</a:t>
            </a:r>
            <a:r>
              <a:rPr lang="zh-CN" altLang="en-US" dirty="0" smtClean="0"/>
              <a:t>是</a:t>
            </a:r>
            <a:r>
              <a:rPr lang="en-US" altLang="zh-CN" dirty="0"/>
              <a:t>shell</a:t>
            </a:r>
            <a:r>
              <a:rPr lang="zh-CN" altLang="en-US" dirty="0" smtClean="0"/>
              <a:t>的</a:t>
            </a:r>
            <a:r>
              <a:rPr lang="zh-CN" altLang="en-US" dirty="0"/>
              <a:t>内建</a:t>
            </a:r>
            <a:r>
              <a:rPr lang="zh-CN" altLang="en-US" dirty="0" smtClean="0"/>
              <a:t>命令</a:t>
            </a:r>
            <a:r>
              <a:rPr lang="zh-CN" altLang="en-US" dirty="0"/>
              <a:t>，</a:t>
            </a:r>
            <a:r>
              <a:rPr lang="zh-CN" altLang="en-US" dirty="0" smtClean="0"/>
              <a:t>甚至</a:t>
            </a:r>
            <a:r>
              <a:rPr lang="zh-CN" altLang="en-US" dirty="0"/>
              <a:t>可以是脚本</a:t>
            </a:r>
            <a:r>
              <a:rPr lang="zh-CN" altLang="en-US" dirty="0" smtClean="0"/>
              <a:t>函数。</a:t>
            </a:r>
            <a:endParaRPr lang="en-US" altLang="zh-CN" dirty="0" smtClean="0"/>
          </a:p>
          <a:p>
            <a:pPr marL="0" indent="0">
              <a:buNone/>
            </a:pPr>
            <a:r>
              <a:rPr lang="en-US" altLang="zh-CN" dirty="0" smtClean="0"/>
              <a:t>[2]</a:t>
            </a:r>
            <a:r>
              <a:rPr lang="zh-CN" altLang="en-US" dirty="0"/>
              <a:t>从技术的角度</a:t>
            </a:r>
            <a:r>
              <a:rPr lang="zh-CN" altLang="en-US" dirty="0" smtClean="0"/>
              <a:t>来讲，命令</a:t>
            </a:r>
            <a:r>
              <a:rPr lang="zh-CN" altLang="en-US" dirty="0"/>
              <a:t>替换</a:t>
            </a:r>
            <a:r>
              <a:rPr lang="zh-CN" altLang="en-US" dirty="0" smtClean="0"/>
              <a:t>将</a:t>
            </a:r>
            <a:r>
              <a:rPr lang="zh-CN" altLang="en-US" dirty="0"/>
              <a:t>提取</a:t>
            </a:r>
            <a:r>
              <a:rPr lang="zh-CN" altLang="en-US" dirty="0" smtClean="0"/>
              <a:t>一</a:t>
            </a:r>
            <a:r>
              <a:rPr lang="zh-CN" altLang="en-US" dirty="0"/>
              <a:t>个命令</a:t>
            </a:r>
            <a:r>
              <a:rPr lang="zh-CN" altLang="en-US" dirty="0" smtClean="0"/>
              <a:t>的标准输出</a:t>
            </a:r>
            <a:r>
              <a:rPr lang="zh-CN" altLang="en-US" dirty="0"/>
              <a:t>，</a:t>
            </a:r>
            <a:r>
              <a:rPr lang="zh-CN" altLang="en-US" dirty="0" smtClean="0"/>
              <a:t>然后</a:t>
            </a:r>
            <a:r>
              <a:rPr lang="zh-CN" altLang="en-US" dirty="0"/>
              <a:t>使用</a:t>
            </a:r>
            <a:r>
              <a:rPr lang="en-US" altLang="zh-CN" dirty="0"/>
              <a:t>=</a:t>
            </a:r>
            <a:r>
              <a:rPr lang="zh-CN" altLang="en-US" dirty="0"/>
              <a:t>操作将其赋值到一个变量</a:t>
            </a:r>
            <a:r>
              <a:rPr lang="zh-CN" altLang="en-US" dirty="0" smtClean="0"/>
              <a:t>中。</a:t>
            </a:r>
            <a:endParaRPr lang="en-US" altLang="zh-CN" dirty="0"/>
          </a:p>
          <a:p>
            <a:pPr marL="0" indent="0">
              <a:buNone/>
            </a:pPr>
            <a:r>
              <a:rPr lang="zh-CN" altLang="en-US" dirty="0"/>
              <a:t>命令替换的</a:t>
            </a:r>
            <a:r>
              <a:rPr lang="zh-CN" altLang="en-US" dirty="0" smtClean="0"/>
              <a:t>典型形式是</a:t>
            </a:r>
            <a:r>
              <a:rPr lang="zh-CN" altLang="en-US" dirty="0"/>
              <a:t>使用后置引用</a:t>
            </a:r>
            <a:r>
              <a:rPr lang="en-US" altLang="zh-CN" dirty="0" smtClean="0"/>
              <a:t>(`...`)</a:t>
            </a:r>
            <a:r>
              <a:rPr lang="zh-CN" altLang="en-US" dirty="0" smtClean="0"/>
              <a:t>，后</a:t>
            </a:r>
            <a:r>
              <a:rPr lang="zh-CN" altLang="en-US" dirty="0"/>
              <a:t>置</a:t>
            </a:r>
            <a:r>
              <a:rPr lang="zh-CN" altLang="en-US" dirty="0" smtClean="0"/>
              <a:t>引用（</a:t>
            </a:r>
            <a:r>
              <a:rPr lang="zh-CN" altLang="en-US" dirty="0"/>
              <a:t>反引号</a:t>
            </a:r>
            <a:r>
              <a:rPr lang="zh-CN" altLang="en-US" dirty="0" smtClean="0"/>
              <a:t>）里的命令产生命令行文本。</a:t>
            </a:r>
            <a:endParaRPr lang="en-US" altLang="zh-CN" dirty="0" smtClean="0"/>
          </a:p>
          <a:p>
            <a:pPr marL="0" indent="0">
              <a:buNone/>
            </a:pPr>
            <a:r>
              <a:rPr lang="en-US" altLang="zh-CN" dirty="0" err="1"/>
              <a:t>script_name</a:t>
            </a:r>
            <a:r>
              <a:rPr lang="en-US" altLang="zh-CN" dirty="0"/>
              <a:t>=`</a:t>
            </a:r>
            <a:r>
              <a:rPr lang="en-US" altLang="zh-CN" dirty="0" err="1"/>
              <a:t>basename</a:t>
            </a:r>
            <a:r>
              <a:rPr lang="en-US" altLang="zh-CN" dirty="0"/>
              <a:t> $0`</a:t>
            </a:r>
          </a:p>
          <a:p>
            <a:pPr marL="0" indent="0">
              <a:buNone/>
            </a:pPr>
            <a:r>
              <a:rPr lang="en-US" altLang="zh-CN" dirty="0"/>
              <a:t>echo "The name of this script is $</a:t>
            </a:r>
            <a:r>
              <a:rPr lang="en-US" altLang="zh-CN" dirty="0" err="1"/>
              <a:t>script_name</a:t>
            </a:r>
            <a:r>
              <a:rPr lang="en-US" altLang="zh-CN" dirty="0"/>
              <a:t>."</a:t>
            </a:r>
            <a:endParaRPr lang="zh-CN" altLang="en-US" dirty="0"/>
          </a:p>
        </p:txBody>
      </p:sp>
    </p:spTree>
    <p:extLst>
      <p:ext uri="{BB962C8B-B14F-4D97-AF65-F5344CB8AC3E}">
        <p14:creationId xmlns:p14="http://schemas.microsoft.com/office/powerpoint/2010/main" val="2989504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命令替换（续）</a:t>
            </a:r>
            <a:endParaRPr lang="en-US" altLang="zh-CN" dirty="0" smtClean="0"/>
          </a:p>
          <a:p>
            <a:pPr marL="0" indent="0">
              <a:buNone/>
            </a:pPr>
            <a:r>
              <a:rPr lang="zh-CN" altLang="en-US" dirty="0" smtClean="0"/>
              <a:t>命令替换的输出可用作其他命令的参数、设置一个变量，甚至可用于产生</a:t>
            </a:r>
            <a:r>
              <a:rPr lang="en-US" altLang="zh-CN" dirty="0" smtClean="0"/>
              <a:t>for</a:t>
            </a:r>
            <a:r>
              <a:rPr lang="zh-CN" altLang="en-US" dirty="0" smtClean="0"/>
              <a:t>循环的参数列表。</a:t>
            </a:r>
            <a:r>
              <a:rPr lang="en-US" altLang="zh-CN" dirty="0"/>
              <a:t>e.g. cmdsub.sh</a:t>
            </a:r>
            <a:endParaRPr lang="en-US" altLang="zh-CN" dirty="0" smtClean="0"/>
          </a:p>
          <a:p>
            <a:pPr marL="0" indent="0">
              <a:buNone/>
            </a:pPr>
            <a:r>
              <a:rPr lang="zh-CN" altLang="en-US" dirty="0" smtClean="0"/>
              <a:t>命令替换将会调用一个子</a:t>
            </a:r>
            <a:r>
              <a:rPr lang="en-US" altLang="zh-CN" dirty="0" smtClean="0"/>
              <a:t>shell</a:t>
            </a:r>
            <a:endParaRPr lang="en-US" altLang="zh-CN" dirty="0"/>
          </a:p>
          <a:p>
            <a:pPr marL="0" indent="0">
              <a:buNone/>
            </a:pPr>
            <a:r>
              <a:rPr lang="zh-CN" altLang="en-US" dirty="0"/>
              <a:t>变量替换允许将一个</a:t>
            </a:r>
            <a:r>
              <a:rPr lang="en-US" altLang="zh-CN" dirty="0"/>
              <a:t>loop</a:t>
            </a:r>
            <a:r>
              <a:rPr lang="zh-CN" altLang="en-US" dirty="0"/>
              <a:t>的输出设置到一个变量</a:t>
            </a:r>
            <a:r>
              <a:rPr lang="zh-CN" altLang="en-US" dirty="0" smtClean="0"/>
              <a:t>中</a:t>
            </a:r>
            <a:r>
              <a:rPr lang="zh-CN" altLang="en-US" dirty="0"/>
              <a:t>，</a:t>
            </a:r>
            <a:r>
              <a:rPr lang="zh-CN" altLang="en-US" dirty="0" smtClean="0"/>
              <a:t>这么</a:t>
            </a:r>
            <a:r>
              <a:rPr lang="zh-CN" altLang="en-US" dirty="0"/>
              <a:t>做的关键</a:t>
            </a:r>
            <a:r>
              <a:rPr lang="zh-CN" altLang="en-US" dirty="0" smtClean="0"/>
              <a:t>就是捕获循环</a:t>
            </a:r>
            <a:r>
              <a:rPr lang="zh-CN" altLang="en-US" dirty="0"/>
              <a:t>中</a:t>
            </a:r>
            <a:r>
              <a:rPr lang="en-US" altLang="zh-CN" dirty="0"/>
              <a:t>echo</a:t>
            </a:r>
            <a:r>
              <a:rPr lang="zh-CN" altLang="en-US" dirty="0"/>
              <a:t>命令的</a:t>
            </a:r>
            <a:r>
              <a:rPr lang="zh-CN" altLang="en-US" dirty="0" smtClean="0"/>
              <a:t>输出。</a:t>
            </a:r>
            <a:r>
              <a:rPr lang="en-US" altLang="zh-CN" dirty="0" smtClean="0"/>
              <a:t>e.g</a:t>
            </a:r>
            <a:r>
              <a:rPr lang="en-US" altLang="zh-CN" dirty="0"/>
              <a:t>. </a:t>
            </a:r>
            <a:r>
              <a:rPr lang="en-US" altLang="zh-CN" dirty="0" smtClean="0"/>
              <a:t>csubloop.sh</a:t>
            </a:r>
          </a:p>
          <a:p>
            <a:pPr marL="0" indent="0">
              <a:buNone/>
            </a:pPr>
            <a:r>
              <a:rPr lang="zh-CN" altLang="en-US" dirty="0"/>
              <a:t>对于命令替换</a:t>
            </a:r>
            <a:r>
              <a:rPr lang="zh-CN" altLang="en-US" dirty="0" smtClean="0"/>
              <a:t>来说</a:t>
            </a:r>
            <a:r>
              <a:rPr lang="zh-CN" altLang="en-US" dirty="0"/>
              <a:t>，</a:t>
            </a:r>
            <a:r>
              <a:rPr lang="en-US" altLang="zh-CN" dirty="0" smtClean="0"/>
              <a:t>$(</a:t>
            </a:r>
            <a:r>
              <a:rPr lang="en-US" altLang="zh-CN" dirty="0"/>
              <a:t>COMMAND)</a:t>
            </a:r>
            <a:r>
              <a:rPr lang="zh-CN" altLang="en-US" dirty="0"/>
              <a:t>形式已经取代了后置</a:t>
            </a:r>
            <a:r>
              <a:rPr lang="zh-CN" altLang="en-US" dirty="0" smtClean="0"/>
              <a:t>引用</a:t>
            </a:r>
            <a:r>
              <a:rPr lang="en-US" altLang="zh-CN" dirty="0" smtClean="0"/>
              <a:t>“`”</a:t>
            </a:r>
            <a:endParaRPr lang="en-US" altLang="zh-CN" dirty="0"/>
          </a:p>
          <a:p>
            <a:pPr marL="0" indent="0">
              <a:buNone/>
            </a:pPr>
            <a:r>
              <a:rPr lang="en-US" altLang="zh-CN" dirty="0"/>
              <a:t>$(...)</a:t>
            </a:r>
            <a:r>
              <a:rPr lang="zh-CN" altLang="en-US" dirty="0"/>
              <a:t>形式的命令</a:t>
            </a:r>
            <a:r>
              <a:rPr lang="zh-CN" altLang="en-US" dirty="0" smtClean="0"/>
              <a:t>替换允许嵌套</a:t>
            </a:r>
            <a:endParaRPr lang="en-US" altLang="zh-CN" dirty="0" smtClean="0"/>
          </a:p>
          <a:p>
            <a:pPr marL="0" indent="0">
              <a:buNone/>
            </a:pPr>
            <a:r>
              <a:rPr lang="en-US" altLang="zh-CN" dirty="0" err="1"/>
              <a:t>word_count</a:t>
            </a:r>
            <a:r>
              <a:rPr lang="en-US" altLang="zh-CN" dirty="0"/>
              <a:t>=$( </a:t>
            </a:r>
            <a:r>
              <a:rPr lang="en-US" altLang="zh-CN" dirty="0" err="1"/>
              <a:t>wc</a:t>
            </a:r>
            <a:r>
              <a:rPr lang="en-US" altLang="zh-CN" dirty="0"/>
              <a:t> -w $(echo * | awk '{print $8}')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5576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退出和退出状态</a:t>
            </a:r>
            <a:endParaRPr lang="en-US" altLang="zh-CN" dirty="0" smtClean="0"/>
          </a:p>
          <a:p>
            <a:pPr marL="0" indent="0">
              <a:buNone/>
            </a:pPr>
            <a:r>
              <a:rPr lang="en-US" altLang="zh-CN" dirty="0" smtClean="0"/>
              <a:t>exit </a:t>
            </a:r>
            <a:r>
              <a:rPr lang="zh-CN" altLang="en-US" dirty="0" smtClean="0"/>
              <a:t>命令终止一个脚本运行，就像</a:t>
            </a:r>
            <a:r>
              <a:rPr lang="en-US" altLang="zh-CN" dirty="0" smtClean="0"/>
              <a:t>C</a:t>
            </a:r>
            <a:r>
              <a:rPr lang="zh-CN" altLang="en-US" dirty="0" smtClean="0"/>
              <a:t>程序一样，</a:t>
            </a:r>
            <a:r>
              <a:rPr lang="en-US" altLang="zh-CN" dirty="0" smtClean="0"/>
              <a:t>exit </a:t>
            </a:r>
            <a:r>
              <a:rPr lang="zh-CN" altLang="en-US" dirty="0" smtClean="0"/>
              <a:t>可以给脚本的父进程返回一个值。</a:t>
            </a:r>
            <a:endParaRPr lang="en-US" altLang="zh-CN" dirty="0" smtClean="0"/>
          </a:p>
          <a:p>
            <a:pPr marL="0" indent="0">
              <a:buNone/>
            </a:pPr>
            <a:r>
              <a:rPr lang="zh-CN" altLang="en-US" dirty="0" smtClean="0"/>
              <a:t>任何一个命令运行都会返回一个退出状态（返回状态或退出码）。命令执行成功，返回</a:t>
            </a:r>
            <a:r>
              <a:rPr lang="en-US" altLang="zh-CN" dirty="0" smtClean="0"/>
              <a:t>0</a:t>
            </a:r>
            <a:r>
              <a:rPr lang="zh-CN" altLang="en-US" dirty="0" smtClean="0"/>
              <a:t>值；否则，返回非</a:t>
            </a:r>
            <a:r>
              <a:rPr lang="en-US" altLang="zh-CN" dirty="0" smtClean="0"/>
              <a:t>0</a:t>
            </a:r>
            <a:r>
              <a:rPr lang="zh-CN" altLang="en-US" dirty="0" smtClean="0"/>
              <a:t>值。这是大多数</a:t>
            </a:r>
            <a:r>
              <a:rPr lang="en-US" altLang="zh-CN" dirty="0" smtClean="0"/>
              <a:t>UNIX</a:t>
            </a:r>
            <a:r>
              <a:rPr lang="zh-CN" altLang="en-US" dirty="0" smtClean="0"/>
              <a:t>程序共通的行为。</a:t>
            </a:r>
            <a:endParaRPr lang="en-US" altLang="zh-CN" dirty="0" smtClean="0"/>
          </a:p>
          <a:p>
            <a:pPr marL="0" indent="0">
              <a:buNone/>
            </a:pPr>
            <a:r>
              <a:rPr lang="zh-CN" altLang="en-US" dirty="0" smtClean="0"/>
              <a:t>同样的，脚本中的函数以及脚本本身也会返回一个退出状态。通常，函数或脚本中最后一个执行的命令决定其退出状态。但脚本中还可以使用</a:t>
            </a:r>
            <a:r>
              <a:rPr lang="en-US" altLang="zh-CN" dirty="0" smtClean="0"/>
              <a:t>exit </a:t>
            </a:r>
            <a:r>
              <a:rPr lang="en-US" altLang="zh-CN" dirty="0" err="1" smtClean="0"/>
              <a:t>nnn</a:t>
            </a:r>
            <a:r>
              <a:rPr lang="zh-CN" altLang="en-US" dirty="0" smtClean="0"/>
              <a:t>命令向</a:t>
            </a:r>
            <a:r>
              <a:rPr lang="en-US" altLang="zh-CN" dirty="0" smtClean="0"/>
              <a:t>shell</a:t>
            </a:r>
            <a:r>
              <a:rPr lang="zh-CN" altLang="en-US" dirty="0" smtClean="0"/>
              <a:t>返回一个特定的退出码（</a:t>
            </a:r>
            <a:r>
              <a:rPr lang="en-US" altLang="zh-CN" dirty="0" err="1" smtClean="0"/>
              <a:t>nnn</a:t>
            </a:r>
            <a:r>
              <a:rPr lang="en-US" altLang="zh-CN" dirty="0" smtClean="0"/>
              <a:t> </a:t>
            </a:r>
            <a:r>
              <a:rPr lang="zh-CN" altLang="en-US" dirty="0" smtClean="0"/>
              <a:t>是位于</a:t>
            </a:r>
            <a:r>
              <a:rPr lang="en-US" altLang="zh-CN" dirty="0" smtClean="0"/>
              <a:t>0~255</a:t>
            </a:r>
            <a:r>
              <a:rPr lang="zh-CN" altLang="en-US" dirty="0" smtClean="0"/>
              <a:t>范围的整型数）。</a:t>
            </a:r>
            <a:endParaRPr lang="en-US" altLang="zh-CN" dirty="0" smtClean="0"/>
          </a:p>
          <a:p>
            <a:pPr marL="0" indent="0">
              <a:buNone/>
            </a:pPr>
            <a:r>
              <a:rPr lang="zh-CN" altLang="en-US" dirty="0" smtClean="0"/>
              <a:t>命令、函数或脚本的退出状态可由</a:t>
            </a:r>
            <a:r>
              <a:rPr lang="en-US" altLang="zh-CN" dirty="0" smtClean="0"/>
              <a:t>$?</a:t>
            </a:r>
            <a:r>
              <a:rPr lang="zh-CN" altLang="en-US" dirty="0" smtClean="0"/>
              <a:t>变量获取。</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7750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变量和参数</a:t>
            </a:r>
            <a:endParaRPr lang="en-US" dirty="0"/>
          </a:p>
        </p:txBody>
      </p:sp>
      <p:sp>
        <p:nvSpPr>
          <p:cNvPr id="3" name="内容占位符 2"/>
          <p:cNvSpPr>
            <a:spLocks noGrp="1"/>
          </p:cNvSpPr>
          <p:nvPr>
            <p:ph idx="1"/>
          </p:nvPr>
        </p:nvSpPr>
        <p:spPr/>
        <p:txBody>
          <a:bodyPr/>
          <a:lstStyle/>
          <a:p>
            <a:r>
              <a:rPr lang="zh-CN" altLang="en-US" dirty="0" smtClean="0"/>
              <a:t>特殊的变量类型</a:t>
            </a:r>
            <a:endParaRPr lang="en-US" altLang="zh-CN" dirty="0" smtClean="0"/>
          </a:p>
          <a:p>
            <a:r>
              <a:rPr lang="zh-CN" altLang="en-US" dirty="0"/>
              <a:t>內</a:t>
            </a:r>
            <a:r>
              <a:rPr lang="zh-CN" altLang="en-US" dirty="0" smtClean="0"/>
              <a:t>建变量</a:t>
            </a:r>
            <a:endParaRPr lang="en-US" altLang="zh-CN" dirty="0" smtClean="0"/>
          </a:p>
          <a:p>
            <a:r>
              <a:rPr lang="zh-CN" altLang="en-US" dirty="0"/>
              <a:t>字符串</a:t>
            </a:r>
            <a:r>
              <a:rPr lang="zh-CN" altLang="en-US" dirty="0" smtClean="0"/>
              <a:t>操作</a:t>
            </a:r>
            <a:endParaRPr lang="en-US" altLang="zh-CN" dirty="0" smtClean="0"/>
          </a:p>
          <a:p>
            <a:r>
              <a:rPr lang="zh-CN" altLang="en-US" dirty="0" smtClean="0"/>
              <a:t>参数替换</a:t>
            </a:r>
            <a:endParaRPr lang="en-US" altLang="zh-CN" dirty="0" smtClean="0"/>
          </a:p>
        </p:txBody>
      </p:sp>
    </p:spTree>
    <p:extLst>
      <p:ext uri="{BB962C8B-B14F-4D97-AF65-F5344CB8AC3E}">
        <p14:creationId xmlns:p14="http://schemas.microsoft.com/office/powerpoint/2010/main" val="17017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marL="0" indent="0">
              <a:buNone/>
            </a:pPr>
            <a:r>
              <a:rPr lang="zh-CN" altLang="en-US" dirty="0" smtClean="0"/>
              <a:t>如果一个变量被声明为</a:t>
            </a:r>
            <a:r>
              <a:rPr lang="en-US" altLang="zh-CN" dirty="0" smtClean="0"/>
              <a:t>local</a:t>
            </a:r>
            <a:r>
              <a:rPr lang="zh-CN" altLang="en-US" dirty="0" smtClean="0"/>
              <a:t>，那么该变量只在它被</a:t>
            </a:r>
            <a:r>
              <a:rPr lang="zh-CN" altLang="en-US" dirty="0"/>
              <a:t>声明的代码块中</a:t>
            </a:r>
            <a:r>
              <a:rPr lang="zh-CN" altLang="en-US" dirty="0" smtClean="0"/>
              <a:t>可见。这个代码块就是局部“范围”。在函数中，局部变量只有在</a:t>
            </a:r>
            <a:r>
              <a:rPr lang="zh-CN" altLang="en-US" dirty="0"/>
              <a:t>函数代码块</a:t>
            </a:r>
            <a:r>
              <a:rPr lang="zh-CN" altLang="en-US" dirty="0" smtClean="0"/>
              <a:t>中才有意义。</a:t>
            </a:r>
            <a:endParaRPr lang="en-US" altLang="zh-CN" dirty="0" smtClean="0"/>
          </a:p>
          <a:p>
            <a:pPr marL="0" indent="0">
              <a:buNone/>
            </a:pPr>
            <a:r>
              <a:rPr lang="en-US" altLang="zh-CN" dirty="0"/>
              <a:t>e.g. </a:t>
            </a:r>
            <a:r>
              <a:rPr lang="en-US" altLang="zh-CN" dirty="0" smtClean="0"/>
              <a:t>local_var_visibility.sh</a:t>
            </a:r>
          </a:p>
          <a:p>
            <a:pPr marL="0" indent="0">
              <a:buNone/>
            </a:pPr>
            <a:endParaRPr lang="en-US" altLang="zh-CN" dirty="0"/>
          </a:p>
          <a:p>
            <a:pPr marL="0" indent="0">
              <a:buNone/>
            </a:pPr>
            <a:r>
              <a:rPr lang="zh-CN" altLang="en-US" dirty="0" smtClean="0"/>
              <a:t>在函数被调用之前，所有在函数中声明的变量在函数体外都是不可见的，而不仅仅是那些显式声明为</a:t>
            </a:r>
            <a:r>
              <a:rPr lang="en-US" altLang="zh-CN" dirty="0" smtClean="0"/>
              <a:t>local</a:t>
            </a:r>
            <a:r>
              <a:rPr lang="zh-CN" altLang="en-US" dirty="0" smtClean="0"/>
              <a:t>的变量。</a:t>
            </a:r>
            <a:endParaRPr lang="en-US" altLang="zh-CN" dirty="0" smtClean="0"/>
          </a:p>
          <a:p>
            <a:pPr marL="0" indent="0">
              <a:buNone/>
            </a:pPr>
            <a:r>
              <a:rPr lang="en-US" altLang="zh-CN" dirty="0"/>
              <a:t>e.g. var_in_func.sh</a:t>
            </a:r>
            <a:endParaRPr lang="en-US" altLang="zh-CN" dirty="0" smtClean="0"/>
          </a:p>
        </p:txBody>
      </p:sp>
    </p:spTree>
    <p:extLst>
      <p:ext uri="{BB962C8B-B14F-4D97-AF65-F5344CB8AC3E}">
        <p14:creationId xmlns:p14="http://schemas.microsoft.com/office/powerpoint/2010/main" val="115323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en-US" altLang="zh-CN" dirty="0" smtClean="0"/>
              <a:t>Shell</a:t>
            </a:r>
            <a:r>
              <a:rPr lang="zh-CN" altLang="en-US" dirty="0" smtClean="0"/>
              <a:t>编程基础</a:t>
            </a:r>
            <a:endParaRPr lang="en-US" altLang="zh-CN" dirty="0" smtClean="0"/>
          </a:p>
          <a:p>
            <a:r>
              <a:rPr lang="zh-CN" altLang="en-US" dirty="0" smtClean="0"/>
              <a:t>实用工具</a:t>
            </a:r>
            <a:endParaRPr lang="en-US" altLang="zh-CN" dirty="0" smtClean="0"/>
          </a:p>
          <a:p>
            <a:r>
              <a:rPr lang="zh-CN" altLang="en-US" dirty="0" smtClean="0"/>
              <a:t>参考</a:t>
            </a:r>
            <a:endParaRPr lang="en-US" altLang="zh-CN" dirty="0" smtClean="0"/>
          </a:p>
        </p:txBody>
      </p:sp>
    </p:spTree>
    <p:extLst>
      <p:ext uri="{BB962C8B-B14F-4D97-AF65-F5344CB8AC3E}">
        <p14:creationId xmlns:p14="http://schemas.microsoft.com/office/powerpoint/2010/main" val="91500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环境变量</a:t>
            </a:r>
            <a:endParaRPr lang="en-US" altLang="zh-CN" dirty="0" smtClean="0"/>
          </a:p>
          <a:p>
            <a:pPr marL="0" indent="0">
              <a:buNone/>
            </a:pPr>
            <a:r>
              <a:rPr lang="zh-CN" altLang="en-US" dirty="0" smtClean="0"/>
              <a:t>环境变量是指影响用户接口和</a:t>
            </a:r>
            <a:r>
              <a:rPr lang="en-US" altLang="zh-CN" dirty="0" smtClean="0"/>
              <a:t>shell</a:t>
            </a:r>
            <a:r>
              <a:rPr lang="zh-CN" altLang="en-US" dirty="0" smtClean="0"/>
              <a:t>行为的变量。</a:t>
            </a:r>
            <a:endParaRPr lang="en-US" altLang="zh-CN" dirty="0" smtClean="0"/>
          </a:p>
          <a:p>
            <a:pPr marL="0" indent="0">
              <a:buNone/>
            </a:pPr>
            <a:r>
              <a:rPr lang="zh-CN" altLang="en-US" dirty="0" smtClean="0"/>
              <a:t>通常情况下，每个进程都有自己的“环境”，也即该进程可能引用的一组变量。这个意义上，</a:t>
            </a:r>
            <a:r>
              <a:rPr lang="en-US" altLang="zh-CN" dirty="0" smtClean="0"/>
              <a:t>shell</a:t>
            </a:r>
            <a:r>
              <a:rPr lang="zh-CN" altLang="en-US" dirty="0" smtClean="0"/>
              <a:t>跟其他进程没什么区别。</a:t>
            </a:r>
            <a:endParaRPr lang="en-US" altLang="zh-CN" dirty="0" smtClean="0"/>
          </a:p>
          <a:p>
            <a:pPr marL="0" indent="0">
              <a:buNone/>
            </a:pPr>
            <a:r>
              <a:rPr lang="zh-CN" altLang="en-US" dirty="0" smtClean="0"/>
              <a:t>每当一个</a:t>
            </a:r>
            <a:r>
              <a:rPr lang="en-US" altLang="zh-CN" dirty="0" smtClean="0"/>
              <a:t>shell</a:t>
            </a:r>
            <a:r>
              <a:rPr lang="zh-CN" altLang="en-US" dirty="0" smtClean="0"/>
              <a:t>启动，它将创建适应其环境的</a:t>
            </a:r>
            <a:r>
              <a:rPr lang="en-US" altLang="zh-CN" dirty="0" smtClean="0"/>
              <a:t>shell</a:t>
            </a:r>
            <a:r>
              <a:rPr lang="zh-CN" altLang="en-US" dirty="0" smtClean="0"/>
              <a:t>变量，更新或添加新的环境变量也将导致</a:t>
            </a:r>
            <a:r>
              <a:rPr lang="en-US" altLang="zh-CN" dirty="0" smtClean="0"/>
              <a:t>shell</a:t>
            </a:r>
            <a:r>
              <a:rPr lang="zh-CN" altLang="en-US" dirty="0" smtClean="0"/>
              <a:t>更新其环境。所有该</a:t>
            </a:r>
            <a:r>
              <a:rPr lang="en-US" altLang="zh-CN" dirty="0" smtClean="0"/>
              <a:t>shell </a:t>
            </a:r>
            <a:r>
              <a:rPr lang="zh-CN" altLang="en-US" dirty="0" smtClean="0"/>
              <a:t>的子进程（</a:t>
            </a:r>
            <a:r>
              <a:rPr lang="en-US" altLang="zh-CN" dirty="0" smtClean="0"/>
              <a:t>shell</a:t>
            </a:r>
            <a:r>
              <a:rPr lang="zh-CN" altLang="en-US" dirty="0" smtClean="0"/>
              <a:t>中执行的命令）都将继承这个环境。</a:t>
            </a:r>
            <a:endParaRPr lang="en-US" altLang="zh-CN" dirty="0" smtClean="0"/>
          </a:p>
          <a:p>
            <a:pPr marL="0" indent="0">
              <a:buNone/>
            </a:pPr>
            <a:r>
              <a:rPr lang="zh-CN" altLang="en-US" dirty="0" smtClean="0"/>
              <a:t>如果一个脚本设置环境变量，则需要将这些变量“</a:t>
            </a:r>
            <a:r>
              <a:rPr lang="en-US" altLang="zh-CN" dirty="0" smtClean="0"/>
              <a:t>export</a:t>
            </a:r>
            <a:r>
              <a:rPr lang="zh-CN" altLang="en-US" dirty="0" smtClean="0"/>
              <a:t>”出来，也即导出到脚本的本地环境。这也就是</a:t>
            </a:r>
            <a:r>
              <a:rPr lang="en-US" altLang="zh-CN" dirty="0" smtClean="0"/>
              <a:t>export</a:t>
            </a:r>
            <a:r>
              <a:rPr lang="zh-CN" altLang="en-US" dirty="0" smtClean="0"/>
              <a:t>命令的作用。</a:t>
            </a:r>
            <a:endParaRPr lang="en-US" altLang="zh-CN" dirty="0" smtClean="0"/>
          </a:p>
          <a:p>
            <a:pPr marL="0" indent="0">
              <a:buNone/>
            </a:pPr>
            <a:r>
              <a:rPr lang="zh-CN" altLang="en-US" dirty="0"/>
              <a:t>一</a:t>
            </a:r>
            <a:r>
              <a:rPr lang="zh-CN" altLang="en-US" dirty="0" smtClean="0"/>
              <a:t>个脚本只能</a:t>
            </a:r>
            <a:r>
              <a:rPr lang="en-US" altLang="zh-CN" dirty="0" smtClean="0"/>
              <a:t>export</a:t>
            </a:r>
            <a:r>
              <a:rPr lang="zh-CN" altLang="en-US" dirty="0" smtClean="0"/>
              <a:t>变量到它的子进程（由该脚本启动的命令或进程）。命令行中启动的脚本并不能导出（</a:t>
            </a:r>
            <a:r>
              <a:rPr lang="en-US" altLang="zh-CN" dirty="0" smtClean="0"/>
              <a:t>export</a:t>
            </a:r>
            <a:r>
              <a:rPr lang="zh-CN" altLang="en-US" dirty="0" smtClean="0"/>
              <a:t>）变量到命令行环境中，也即子进程不能导出变量到产生它的父进程的环境中。</a:t>
            </a:r>
            <a:endParaRPr lang="en-US" dirty="0"/>
          </a:p>
        </p:txBody>
      </p:sp>
    </p:spTree>
    <p:extLst>
      <p:ext uri="{BB962C8B-B14F-4D97-AF65-F5344CB8AC3E}">
        <p14:creationId xmlns:p14="http://schemas.microsoft.com/office/powerpoint/2010/main" val="3708158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endParaRPr lang="en-US" altLang="zh-CN" dirty="0" smtClean="0"/>
          </a:p>
          <a:p>
            <a:pPr marL="0" indent="0">
              <a:buNone/>
            </a:pPr>
            <a:r>
              <a:rPr lang="zh-CN" altLang="en-US" dirty="0" smtClean="0"/>
              <a:t>位置参数是指从命令行传递到脚本，或者传递给函数的参数：</a:t>
            </a:r>
            <a:r>
              <a:rPr lang="en-US" altLang="zh-CN" dirty="0" smtClean="0"/>
              <a:t>$0, $1, $2, $3 …</a:t>
            </a:r>
          </a:p>
          <a:p>
            <a:pPr marL="0" indent="0">
              <a:buNone/>
            </a:pPr>
            <a:r>
              <a:rPr lang="en-US" altLang="zh-CN" dirty="0"/>
              <a:t>$0</a:t>
            </a:r>
            <a:r>
              <a:rPr lang="zh-CN" altLang="en-US" dirty="0"/>
              <a:t>就是</a:t>
            </a:r>
            <a:r>
              <a:rPr lang="zh-CN" altLang="en-US" dirty="0" smtClean="0"/>
              <a:t>脚本自身</a:t>
            </a:r>
            <a:r>
              <a:rPr lang="zh-CN" altLang="en-US" dirty="0"/>
              <a:t>的</a:t>
            </a:r>
            <a:r>
              <a:rPr lang="zh-CN" altLang="en-US" dirty="0" smtClean="0"/>
              <a:t>名字</a:t>
            </a:r>
            <a:r>
              <a:rPr lang="en-US" altLang="zh-CN" dirty="0" smtClean="0"/>
              <a:t>[1]</a:t>
            </a:r>
            <a:r>
              <a:rPr lang="zh-CN" altLang="en-US" dirty="0" smtClean="0"/>
              <a:t>，</a:t>
            </a:r>
            <a:r>
              <a:rPr lang="en-US" altLang="zh-CN" dirty="0" smtClean="0"/>
              <a:t>$1</a:t>
            </a:r>
            <a:r>
              <a:rPr lang="zh-CN" altLang="en-US" dirty="0" smtClean="0"/>
              <a:t>是</a:t>
            </a:r>
            <a:r>
              <a:rPr lang="zh-CN" altLang="en-US" dirty="0"/>
              <a:t>第一个</a:t>
            </a:r>
            <a:r>
              <a:rPr lang="zh-CN" altLang="en-US" dirty="0" smtClean="0"/>
              <a:t>参数</a:t>
            </a:r>
            <a:r>
              <a:rPr lang="zh-CN" altLang="en-US" dirty="0"/>
              <a:t>，</a:t>
            </a:r>
            <a:r>
              <a:rPr lang="en-US" altLang="zh-CN" dirty="0" smtClean="0"/>
              <a:t>$</a:t>
            </a:r>
            <a:r>
              <a:rPr lang="en-US" altLang="zh-CN" dirty="0"/>
              <a:t>2</a:t>
            </a:r>
            <a:r>
              <a:rPr lang="zh-CN" altLang="en-US" dirty="0"/>
              <a:t>是第二个</a:t>
            </a:r>
            <a:r>
              <a:rPr lang="zh-CN" altLang="en-US" dirty="0" smtClean="0"/>
              <a:t>参数</a:t>
            </a:r>
            <a:r>
              <a:rPr lang="zh-CN" altLang="en-US" dirty="0"/>
              <a:t>，</a:t>
            </a:r>
            <a:r>
              <a:rPr lang="en-US" altLang="zh-CN" dirty="0" smtClean="0"/>
              <a:t>$</a:t>
            </a:r>
            <a:r>
              <a:rPr lang="en-US" altLang="zh-CN" dirty="0"/>
              <a:t>3</a:t>
            </a:r>
            <a:r>
              <a:rPr lang="zh-CN" altLang="en-US" dirty="0"/>
              <a:t>是第三个</a:t>
            </a:r>
            <a:r>
              <a:rPr lang="zh-CN" altLang="en-US" dirty="0" smtClean="0"/>
              <a:t>参数</a:t>
            </a:r>
            <a:r>
              <a:rPr lang="zh-CN" altLang="en-US" dirty="0"/>
              <a:t>，</a:t>
            </a:r>
            <a:r>
              <a:rPr lang="zh-CN" altLang="en-US" dirty="0" smtClean="0"/>
              <a:t>然后</a:t>
            </a:r>
            <a:r>
              <a:rPr lang="zh-CN" altLang="en-US" dirty="0"/>
              <a:t>是第四</a:t>
            </a:r>
            <a:r>
              <a:rPr lang="zh-CN" altLang="en-US" dirty="0" smtClean="0"/>
              <a:t>个。</a:t>
            </a:r>
            <a:r>
              <a:rPr lang="en-US" altLang="zh-CN" dirty="0" smtClean="0"/>
              <a:t>$</a:t>
            </a:r>
            <a:r>
              <a:rPr lang="en-US" altLang="zh-CN" dirty="0"/>
              <a:t>9</a:t>
            </a:r>
            <a:r>
              <a:rPr lang="zh-CN" altLang="en-US" dirty="0"/>
              <a:t>之后的位置参数就必须用大括号括起来</a:t>
            </a:r>
            <a:r>
              <a:rPr lang="zh-CN" altLang="en-US" dirty="0" smtClean="0"/>
              <a:t>了，例如 </a:t>
            </a:r>
            <a:r>
              <a:rPr lang="en-US" altLang="zh-CN" dirty="0" smtClean="0"/>
              <a:t>${</a:t>
            </a:r>
            <a:r>
              <a:rPr lang="en-US" altLang="zh-CN" dirty="0"/>
              <a:t>10</a:t>
            </a:r>
            <a:r>
              <a:rPr lang="en-US" altLang="zh-CN" dirty="0" smtClean="0"/>
              <a:t>}, ${</a:t>
            </a:r>
            <a:r>
              <a:rPr lang="en-US" altLang="zh-CN" dirty="0"/>
              <a:t>11}, ${12</a:t>
            </a:r>
            <a:r>
              <a:rPr lang="en-US" altLang="zh-CN" dirty="0" smtClean="0"/>
              <a:t>}</a:t>
            </a:r>
            <a:r>
              <a:rPr lang="zh-CN" altLang="en-US" dirty="0" smtClean="0"/>
              <a:t>。</a:t>
            </a:r>
            <a:endParaRPr lang="en-US" altLang="zh-CN" dirty="0" smtClean="0"/>
          </a:p>
          <a:p>
            <a:pPr marL="0" indent="0">
              <a:buNone/>
            </a:pPr>
            <a:r>
              <a:rPr lang="en-US" altLang="zh-CN" dirty="0" smtClean="0"/>
              <a:t>[1] $</a:t>
            </a:r>
            <a:r>
              <a:rPr lang="en-US" altLang="zh-CN" dirty="0"/>
              <a:t>0</a:t>
            </a:r>
            <a:r>
              <a:rPr lang="zh-CN" altLang="en-US" dirty="0"/>
              <a:t>参数是由调用这个脚本的</a:t>
            </a:r>
            <a:r>
              <a:rPr lang="zh-CN" altLang="en-US" dirty="0" smtClean="0"/>
              <a:t>进程设置的，按照惯例，这个参数被设置为</a:t>
            </a:r>
            <a:r>
              <a:rPr lang="zh-CN" altLang="en-US" dirty="0"/>
              <a:t>该</a:t>
            </a:r>
            <a:r>
              <a:rPr lang="zh-CN" altLang="en-US" dirty="0" smtClean="0"/>
              <a:t>脚本</a:t>
            </a:r>
            <a:r>
              <a:rPr lang="zh-CN" altLang="en-US" dirty="0"/>
              <a:t>的</a:t>
            </a:r>
            <a:r>
              <a:rPr lang="zh-CN" altLang="en-US" dirty="0" smtClean="0"/>
              <a:t>名字。</a:t>
            </a:r>
            <a:endParaRPr lang="en-US" altLang="zh-CN" dirty="0" smtClean="0"/>
          </a:p>
          <a:p>
            <a:pPr marL="0" indent="0">
              <a:buNone/>
            </a:pPr>
            <a:r>
              <a:rPr lang="en-US" dirty="0" smtClean="0"/>
              <a:t>$# </a:t>
            </a:r>
            <a:r>
              <a:rPr lang="zh-CN" altLang="en-US" dirty="0" smtClean="0"/>
              <a:t>命令行参数或者位置参数的个数（不包含</a:t>
            </a:r>
            <a:r>
              <a:rPr lang="en-US" altLang="zh-CN" dirty="0" smtClean="0"/>
              <a:t>$0</a:t>
            </a:r>
            <a:r>
              <a:rPr lang="zh-CN" altLang="en-US" dirty="0" smtClean="0"/>
              <a:t>）。</a:t>
            </a:r>
            <a:endParaRPr lang="en-US" altLang="zh-CN" dirty="0" smtClean="0"/>
          </a:p>
          <a:p>
            <a:pPr marL="0" indent="0">
              <a:buNone/>
            </a:pPr>
            <a:r>
              <a:rPr lang="en-US" dirty="0" smtClean="0"/>
              <a:t>$* </a:t>
            </a:r>
            <a:r>
              <a:rPr lang="zh-CN" altLang="en-US" dirty="0" smtClean="0"/>
              <a:t>表示所有的位置参数，所有的参数</a:t>
            </a:r>
            <a:r>
              <a:rPr lang="zh-CN" altLang="en-US" dirty="0"/>
              <a:t>被</a:t>
            </a:r>
            <a:r>
              <a:rPr lang="zh-CN" altLang="en-US" dirty="0" smtClean="0"/>
              <a:t>视为一个单一的单词。</a:t>
            </a:r>
            <a:r>
              <a:rPr lang="en-US" altLang="zh-CN" dirty="0" smtClean="0"/>
              <a:t>$*</a:t>
            </a:r>
            <a:r>
              <a:rPr lang="zh-CN" altLang="en-US" dirty="0" smtClean="0"/>
              <a:t>需要引用起来</a:t>
            </a:r>
            <a:r>
              <a:rPr lang="zh-CN" altLang="en-US" dirty="0"/>
              <a:t>。</a:t>
            </a:r>
            <a:endParaRPr lang="en-US" altLang="zh-CN" dirty="0" smtClean="0"/>
          </a:p>
          <a:p>
            <a:pPr marL="0" indent="0">
              <a:buNone/>
            </a:pPr>
            <a:r>
              <a:rPr lang="en-US" dirty="0" smtClean="0"/>
              <a:t>$@</a:t>
            </a:r>
            <a:r>
              <a:rPr lang="zh-CN" altLang="en-US" dirty="0" smtClean="0"/>
              <a:t>与</a:t>
            </a:r>
            <a:r>
              <a:rPr lang="en-US" altLang="zh-CN" dirty="0" smtClean="0"/>
              <a:t>$*</a:t>
            </a:r>
            <a:r>
              <a:rPr lang="zh-CN" altLang="en-US" dirty="0" smtClean="0"/>
              <a:t>相同，但每个参数是一个引用（</a:t>
            </a:r>
            <a:r>
              <a:rPr lang="en-US" altLang="zh-CN" dirty="0" smtClean="0"/>
              <a:t>quoted</a:t>
            </a:r>
            <a:r>
              <a:rPr lang="zh-CN" altLang="en-US" dirty="0"/>
              <a:t>）字符串</a:t>
            </a:r>
            <a:r>
              <a:rPr lang="zh-CN" altLang="en-US" dirty="0" smtClean="0"/>
              <a:t>，</a:t>
            </a:r>
            <a:r>
              <a:rPr lang="zh-CN" altLang="en-US" dirty="0"/>
              <a:t>也</a:t>
            </a:r>
            <a:r>
              <a:rPr lang="zh-CN" altLang="en-US" dirty="0" smtClean="0"/>
              <a:t>即，参数</a:t>
            </a:r>
            <a:r>
              <a:rPr lang="zh-CN" altLang="en-US" dirty="0"/>
              <a:t>是被完整传递</a:t>
            </a:r>
            <a:r>
              <a:rPr lang="zh-CN" altLang="en-US" dirty="0" smtClean="0"/>
              <a:t>的</a:t>
            </a:r>
            <a:r>
              <a:rPr lang="zh-CN" altLang="en-US" dirty="0"/>
              <a:t>，</a:t>
            </a:r>
            <a:r>
              <a:rPr lang="zh-CN" altLang="en-US" dirty="0" smtClean="0"/>
              <a:t>并没有</a:t>
            </a:r>
            <a:r>
              <a:rPr lang="zh-CN" altLang="en-US" dirty="0"/>
              <a:t>被解释或</a:t>
            </a:r>
            <a:r>
              <a:rPr lang="zh-CN" altLang="en-US" dirty="0" smtClean="0"/>
              <a:t>扩展</a:t>
            </a:r>
            <a:r>
              <a:rPr lang="zh-CN" altLang="en-US" dirty="0"/>
              <a:t>。</a:t>
            </a:r>
            <a:r>
              <a:rPr lang="zh-CN" altLang="en-US" dirty="0" smtClean="0"/>
              <a:t>这意味着</a:t>
            </a:r>
            <a:r>
              <a:rPr lang="zh-CN" altLang="en-US" dirty="0"/>
              <a:t>，</a:t>
            </a:r>
            <a:r>
              <a:rPr lang="zh-CN" altLang="en-US" dirty="0" smtClean="0"/>
              <a:t>参数</a:t>
            </a:r>
            <a:r>
              <a:rPr lang="zh-CN" altLang="en-US" dirty="0"/>
              <a:t>列表中每个参数都</a:t>
            </a:r>
            <a:r>
              <a:rPr lang="zh-CN" altLang="en-US" dirty="0" smtClean="0"/>
              <a:t>被</a:t>
            </a:r>
            <a:r>
              <a:rPr lang="zh-CN" altLang="en-US" dirty="0"/>
              <a:t>视为</a:t>
            </a:r>
            <a:r>
              <a:rPr lang="zh-CN" altLang="en-US" dirty="0" smtClean="0"/>
              <a:t>单独</a:t>
            </a:r>
            <a:r>
              <a:rPr lang="zh-CN" altLang="en-US" dirty="0"/>
              <a:t>的</a:t>
            </a:r>
            <a:r>
              <a:rPr lang="zh-CN" altLang="en-US" dirty="0" smtClean="0"/>
              <a:t>单词。同样，</a:t>
            </a:r>
            <a:r>
              <a:rPr lang="en-US" altLang="zh-CN" dirty="0" smtClean="0"/>
              <a:t>$@</a:t>
            </a:r>
            <a:r>
              <a:rPr lang="zh-CN" altLang="en-US" dirty="0" smtClean="0"/>
              <a:t>也需要引用起来。</a:t>
            </a:r>
            <a:endParaRPr lang="en-US" altLang="zh-CN" dirty="0" smtClean="0"/>
          </a:p>
        </p:txBody>
      </p:sp>
    </p:spTree>
    <p:extLst>
      <p:ext uri="{BB962C8B-B14F-4D97-AF65-F5344CB8AC3E}">
        <p14:creationId xmlns:p14="http://schemas.microsoft.com/office/powerpoint/2010/main" val="92055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位置参数（</a:t>
            </a:r>
            <a:r>
              <a:rPr lang="zh-CN" altLang="en-US" dirty="0"/>
              <a:t>示例</a:t>
            </a:r>
            <a:r>
              <a:rPr lang="zh-CN" altLang="en-US" dirty="0" smtClean="0"/>
              <a:t>）</a:t>
            </a:r>
            <a:endParaRPr lang="en-US" altLang="zh-CN" dirty="0" smtClean="0"/>
          </a:p>
          <a:p>
            <a:pPr>
              <a:buAutoNum type="arabicPeriod"/>
            </a:pPr>
            <a:r>
              <a:rPr lang="zh-CN" altLang="en-US" dirty="0" smtClean="0"/>
              <a:t>位置参数表示， </a:t>
            </a:r>
            <a:r>
              <a:rPr lang="en-US" altLang="zh-CN" dirty="0" smtClean="0"/>
              <a:t>e.g</a:t>
            </a:r>
            <a:r>
              <a:rPr lang="en-US" altLang="zh-CN" dirty="0"/>
              <a:t>. </a:t>
            </a:r>
            <a:r>
              <a:rPr lang="en-US" altLang="zh-CN" dirty="0" smtClean="0"/>
              <a:t>position_parameters.sh</a:t>
            </a:r>
          </a:p>
          <a:p>
            <a:pPr>
              <a:buAutoNum type="arabicPeriod"/>
            </a:pPr>
            <a:r>
              <a:rPr lang="en-US" altLang="zh-CN" dirty="0"/>
              <a:t>{}</a:t>
            </a:r>
            <a:r>
              <a:rPr lang="zh-CN" altLang="en-US" dirty="0"/>
              <a:t>标记法提供了一</a:t>
            </a:r>
            <a:r>
              <a:rPr lang="zh-CN" altLang="en-US" dirty="0" smtClean="0"/>
              <a:t>种引用命令行</a:t>
            </a:r>
            <a:r>
              <a:rPr lang="zh-CN" altLang="en-US" dirty="0"/>
              <a:t>传递到脚本的最后一个位置参数的简单</a:t>
            </a:r>
            <a:r>
              <a:rPr lang="zh-CN" altLang="en-US" dirty="0" smtClean="0"/>
              <a:t>办法</a:t>
            </a:r>
            <a:r>
              <a:rPr lang="zh-CN" altLang="en-US" dirty="0"/>
              <a:t>，</a:t>
            </a:r>
            <a:r>
              <a:rPr lang="zh-CN" altLang="en-US" dirty="0" smtClean="0"/>
              <a:t>但是</a:t>
            </a:r>
            <a:r>
              <a:rPr lang="zh-CN" altLang="en-US" dirty="0"/>
              <a:t>这种方法同时还需要使用</a:t>
            </a:r>
            <a:r>
              <a:rPr lang="zh-CN" altLang="en-US" dirty="0" smtClean="0"/>
              <a:t>间接引用。</a:t>
            </a:r>
            <a:r>
              <a:rPr lang="en-US" altLang="zh-CN" dirty="0"/>
              <a:t>e.g. </a:t>
            </a:r>
            <a:r>
              <a:rPr lang="en-US" altLang="zh-CN" dirty="0" smtClean="0"/>
              <a:t>lastarg.sh</a:t>
            </a:r>
          </a:p>
          <a:p>
            <a:pPr>
              <a:buAutoNum type="arabicPeriod"/>
            </a:pPr>
            <a:r>
              <a:rPr lang="zh-CN" altLang="en-US" dirty="0" smtClean="0"/>
              <a:t>使用</a:t>
            </a:r>
            <a:r>
              <a:rPr lang="en-US" altLang="zh-CN" dirty="0" smtClean="0"/>
              <a:t>shift</a:t>
            </a:r>
            <a:r>
              <a:rPr lang="zh-CN" altLang="en-US" dirty="0" smtClean="0"/>
              <a:t>命令重新分配位置参数，实际上是所有的位置参数都向左移动一个位置。</a:t>
            </a:r>
            <a:endParaRPr lang="en-US" altLang="zh-CN" dirty="0" smtClean="0"/>
          </a:p>
          <a:p>
            <a:pPr marL="0" indent="0">
              <a:buNone/>
            </a:pPr>
            <a:r>
              <a:rPr lang="en-US" altLang="zh-CN" dirty="0"/>
              <a:t>$1 &lt;--- $2, $2 &lt;--- $3, $3 &lt;--- $4, etc.</a:t>
            </a:r>
          </a:p>
          <a:p>
            <a:pPr marL="0" indent="0">
              <a:buNone/>
            </a:pPr>
            <a:r>
              <a:rPr lang="zh-CN" altLang="en-US" dirty="0"/>
              <a:t>原来的</a:t>
            </a:r>
            <a:r>
              <a:rPr lang="en-US" altLang="zh-CN" dirty="0"/>
              <a:t>$1</a:t>
            </a:r>
            <a:r>
              <a:rPr lang="zh-CN" altLang="en-US" dirty="0"/>
              <a:t>消失了，但是</a:t>
            </a:r>
            <a:r>
              <a:rPr lang="en-US" altLang="zh-CN" dirty="0"/>
              <a:t>$0</a:t>
            </a:r>
            <a:r>
              <a:rPr lang="zh-CN" altLang="en-US" dirty="0"/>
              <a:t>（脚本名）不会改变。如果传递了大量的位置参数到脚本中，</a:t>
            </a:r>
            <a:r>
              <a:rPr lang="en-US" altLang="zh-CN" dirty="0"/>
              <a:t>shift</a:t>
            </a:r>
            <a:r>
              <a:rPr lang="zh-CN" altLang="en-US" dirty="0"/>
              <a:t>命令允许你访问的位置参数的数量超过</a:t>
            </a:r>
            <a:r>
              <a:rPr lang="en-US" altLang="zh-CN" dirty="0"/>
              <a:t>10</a:t>
            </a:r>
            <a:r>
              <a:rPr lang="zh-CN" altLang="en-US" dirty="0"/>
              <a:t>个，当然</a:t>
            </a:r>
            <a:r>
              <a:rPr lang="en-US" altLang="zh-CN" dirty="0"/>
              <a:t>{}</a:t>
            </a:r>
            <a:r>
              <a:rPr lang="zh-CN" altLang="en-US" dirty="0"/>
              <a:t>标记法也提供了这样的功能。</a:t>
            </a:r>
            <a:r>
              <a:rPr lang="en-US" altLang="zh-CN" dirty="0"/>
              <a:t>e.g. </a:t>
            </a:r>
            <a:r>
              <a:rPr lang="en-US" altLang="zh-CN" dirty="0" smtClean="0"/>
              <a:t>shift.sh</a:t>
            </a:r>
          </a:p>
          <a:p>
            <a:pPr marL="0" indent="0">
              <a:buNone/>
            </a:pPr>
            <a:r>
              <a:rPr lang="zh-CN" altLang="en-US" dirty="0" smtClean="0"/>
              <a:t>可以给</a:t>
            </a:r>
            <a:r>
              <a:rPr lang="en-US" altLang="zh-CN" dirty="0" err="1" smtClean="0"/>
              <a:t>shitf</a:t>
            </a:r>
            <a:r>
              <a:rPr lang="zh-CN" altLang="en-US" dirty="0" smtClean="0"/>
              <a:t>命令指定一个参数，表明要移动多少个位置参数。</a:t>
            </a:r>
            <a:r>
              <a:rPr lang="en-US" altLang="zh-CN" dirty="0" smtClean="0"/>
              <a:t>e.g. shift-past.sh</a:t>
            </a:r>
          </a:p>
          <a:p>
            <a:pPr marL="0" indent="0">
              <a:buNone/>
            </a:pPr>
            <a:r>
              <a:rPr lang="zh-CN" altLang="en-US" dirty="0"/>
              <a:t>在将参数</a:t>
            </a:r>
            <a:r>
              <a:rPr lang="zh-CN" altLang="en-US" dirty="0" smtClean="0"/>
              <a:t>传递给函数的时候</a:t>
            </a:r>
            <a:r>
              <a:rPr lang="zh-CN" altLang="en-US" dirty="0"/>
              <a:t>，</a:t>
            </a:r>
            <a:r>
              <a:rPr lang="en-US" altLang="zh-CN" dirty="0" smtClean="0"/>
              <a:t>shift</a:t>
            </a:r>
            <a:r>
              <a:rPr lang="zh-CN" altLang="en-US" dirty="0"/>
              <a:t>命令的工作方式也</a:t>
            </a:r>
            <a:r>
              <a:rPr lang="zh-CN" altLang="en-US" dirty="0" smtClean="0"/>
              <a:t>差不多。</a:t>
            </a:r>
            <a:endParaRPr lang="en-US" altLang="zh-CN" dirty="0" smtClean="0"/>
          </a:p>
          <a:p>
            <a:pPr>
              <a:buFont typeface="+mj-lt"/>
              <a:buAutoNum type="arabicPeriod" startAt="4"/>
            </a:pPr>
            <a:r>
              <a:rPr lang="en-US" altLang="zh-CN" dirty="0" smtClean="0"/>
              <a:t>$* </a:t>
            </a:r>
            <a:r>
              <a:rPr lang="zh-CN" altLang="en-US" dirty="0" smtClean="0"/>
              <a:t>与 </a:t>
            </a:r>
            <a:r>
              <a:rPr lang="en-US" altLang="zh-CN" dirty="0" smtClean="0"/>
              <a:t>$@ </a:t>
            </a:r>
            <a:r>
              <a:rPr lang="zh-CN" altLang="en-US" dirty="0" smtClean="0"/>
              <a:t>的区别。</a:t>
            </a:r>
            <a:r>
              <a:rPr lang="en-US" altLang="zh-CN" dirty="0" smtClean="0"/>
              <a:t>e.g. arglist.sh</a:t>
            </a:r>
          </a:p>
          <a:p>
            <a:pPr>
              <a:buFont typeface="+mj-lt"/>
              <a:buAutoNum type="arabicPeriod" startAt="4"/>
            </a:pPr>
            <a:endParaRPr lang="en-US" altLang="zh-CN" dirty="0" smtClean="0"/>
          </a:p>
        </p:txBody>
      </p:sp>
    </p:spTree>
    <p:extLst>
      <p:ext uri="{BB962C8B-B14F-4D97-AF65-F5344CB8AC3E}">
        <p14:creationId xmlns:p14="http://schemas.microsoft.com/office/powerpoint/2010/main" val="383463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637" y="1358423"/>
            <a:ext cx="4163719" cy="4553427"/>
          </a:xfrm>
        </p:spPr>
      </p:pic>
    </p:spTree>
    <p:extLst>
      <p:ext uri="{BB962C8B-B14F-4D97-AF65-F5344CB8AC3E}">
        <p14:creationId xmlns:p14="http://schemas.microsoft.com/office/powerpoint/2010/main" val="128250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$BASH</a:t>
            </a:r>
          </a:p>
          <a:p>
            <a:pPr marL="0" indent="0">
              <a:buNone/>
            </a:pPr>
            <a:r>
              <a:rPr lang="en-US" altLang="zh-CN" dirty="0" smtClean="0"/>
              <a:t>Bash</a:t>
            </a:r>
            <a:r>
              <a:rPr lang="zh-CN" altLang="en-US" dirty="0"/>
              <a:t>的二进制程序文件的</a:t>
            </a:r>
            <a:r>
              <a:rPr lang="zh-CN" altLang="en-US" dirty="0" smtClean="0"/>
              <a:t>路径</a:t>
            </a:r>
            <a:endParaRPr lang="en-US" altLang="zh-CN" dirty="0" smtClean="0"/>
          </a:p>
          <a:p>
            <a:r>
              <a:rPr lang="en-US" dirty="0"/>
              <a:t>$BASH_VERSINFO[n</a:t>
            </a:r>
            <a:r>
              <a:rPr lang="en-US" dirty="0" smtClean="0"/>
              <a:t>] </a:t>
            </a:r>
          </a:p>
          <a:p>
            <a:pPr marL="0" indent="0">
              <a:buNone/>
            </a:pPr>
            <a:r>
              <a:rPr lang="zh-CN" altLang="en-US" dirty="0"/>
              <a:t>这是一个含有</a:t>
            </a:r>
            <a:r>
              <a:rPr lang="en-US" altLang="zh-CN" dirty="0"/>
              <a:t>6</a:t>
            </a:r>
            <a:r>
              <a:rPr lang="zh-CN" altLang="en-US" dirty="0"/>
              <a:t>个元素的</a:t>
            </a:r>
            <a:r>
              <a:rPr lang="zh-CN" altLang="en-US" dirty="0" smtClean="0"/>
              <a:t>数组，它</a:t>
            </a:r>
            <a:r>
              <a:rPr lang="zh-CN" altLang="en-US" dirty="0"/>
              <a:t>包含了所安装的</a:t>
            </a:r>
            <a:r>
              <a:rPr lang="en-US" altLang="zh-CN" dirty="0"/>
              <a:t>Bash</a:t>
            </a:r>
            <a:r>
              <a:rPr lang="zh-CN" altLang="en-US" dirty="0"/>
              <a:t>的版本</a:t>
            </a:r>
            <a:r>
              <a:rPr lang="zh-CN" altLang="en-US" dirty="0" smtClean="0"/>
              <a:t>信息</a:t>
            </a:r>
            <a:r>
              <a:rPr lang="zh-CN" altLang="en-US" dirty="0"/>
              <a:t>。</a:t>
            </a:r>
            <a:r>
              <a:rPr lang="zh-CN" altLang="en-US" dirty="0" smtClean="0"/>
              <a:t>这</a:t>
            </a:r>
            <a:r>
              <a:rPr lang="zh-CN" altLang="en-US" dirty="0"/>
              <a:t>与下边的</a:t>
            </a:r>
            <a:r>
              <a:rPr lang="en-US" altLang="zh-CN" dirty="0"/>
              <a:t>$BASH_VERSION</a:t>
            </a:r>
            <a:r>
              <a:rPr lang="zh-CN" altLang="en-US" dirty="0"/>
              <a:t>很</a:t>
            </a:r>
            <a:r>
              <a:rPr lang="zh-CN" altLang="en-US" dirty="0" smtClean="0"/>
              <a:t>相像</a:t>
            </a:r>
            <a:r>
              <a:rPr lang="zh-CN" altLang="en-US" dirty="0"/>
              <a:t>，</a:t>
            </a:r>
            <a:r>
              <a:rPr lang="zh-CN" altLang="en-US" dirty="0" smtClean="0"/>
              <a:t>但是</a:t>
            </a:r>
            <a:r>
              <a:rPr lang="zh-CN" altLang="en-US" dirty="0"/>
              <a:t>这个更加详细</a:t>
            </a:r>
            <a:r>
              <a:rPr lang="zh-CN" altLang="en-US" dirty="0" smtClean="0"/>
              <a:t>一些。</a:t>
            </a:r>
            <a:r>
              <a:rPr lang="en-US" altLang="zh-CN" dirty="0"/>
              <a:t>e.g. </a:t>
            </a:r>
            <a:r>
              <a:rPr lang="en-US" altLang="zh-CN" dirty="0" smtClean="0"/>
              <a:t>bash_versioninfo.sh</a:t>
            </a:r>
          </a:p>
          <a:p>
            <a:r>
              <a:rPr lang="en-US" dirty="0"/>
              <a:t>$</a:t>
            </a:r>
            <a:r>
              <a:rPr lang="en-US" dirty="0" smtClean="0"/>
              <a:t>BASH_VERSION</a:t>
            </a:r>
          </a:p>
          <a:p>
            <a:pPr marL="0" indent="0">
              <a:buNone/>
            </a:pPr>
            <a:r>
              <a:rPr lang="zh-CN" altLang="en-US" dirty="0"/>
              <a:t>安装在系统上的</a:t>
            </a:r>
            <a:r>
              <a:rPr lang="en-US" altLang="zh-CN" dirty="0" smtClean="0"/>
              <a:t>Bash</a:t>
            </a:r>
            <a:r>
              <a:rPr lang="zh-CN" altLang="en-US" dirty="0" smtClean="0"/>
              <a:t>的版本号</a:t>
            </a:r>
            <a:endParaRPr lang="en-US" altLang="zh-CN" dirty="0" smtClean="0"/>
          </a:p>
          <a:p>
            <a:r>
              <a:rPr lang="en-US" dirty="0"/>
              <a:t>$</a:t>
            </a:r>
            <a:r>
              <a:rPr lang="en-US" dirty="0" smtClean="0"/>
              <a:t>FUNCNAME</a:t>
            </a:r>
          </a:p>
          <a:p>
            <a:pPr marL="0" indent="0">
              <a:buNone/>
            </a:pPr>
            <a:r>
              <a:rPr lang="zh-CN" altLang="en-US" dirty="0" smtClean="0"/>
              <a:t>当前函数的名字，</a:t>
            </a:r>
            <a:r>
              <a:rPr lang="en-US" altLang="zh-CN" dirty="0"/>
              <a:t>e.g. funcname.sh</a:t>
            </a:r>
            <a:endParaRPr lang="en-US" dirty="0"/>
          </a:p>
        </p:txBody>
      </p:sp>
    </p:spTree>
    <p:extLst>
      <p:ext uri="{BB962C8B-B14F-4D97-AF65-F5344CB8AC3E}">
        <p14:creationId xmlns:p14="http://schemas.microsoft.com/office/powerpoint/2010/main" val="554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a:t>$</a:t>
            </a:r>
            <a:r>
              <a:rPr lang="en-US" dirty="0" smtClean="0"/>
              <a:t>GROUPS</a:t>
            </a:r>
          </a:p>
          <a:p>
            <a:pPr marL="0" indent="0">
              <a:buNone/>
            </a:pPr>
            <a:r>
              <a:rPr lang="zh-CN" altLang="en-US" dirty="0" smtClean="0"/>
              <a:t>当前用户</a:t>
            </a:r>
            <a:r>
              <a:rPr lang="zh-CN" altLang="en-US" dirty="0"/>
              <a:t>所属组，这是一个当前用户的组</a:t>
            </a:r>
            <a:r>
              <a:rPr lang="en-US" altLang="zh-CN" dirty="0"/>
              <a:t>id</a:t>
            </a:r>
            <a:r>
              <a:rPr lang="zh-CN" altLang="en-US" dirty="0" smtClean="0"/>
              <a:t>列表（</a:t>
            </a:r>
            <a:r>
              <a:rPr lang="zh-CN" altLang="en-US" dirty="0"/>
              <a:t>数组</a:t>
            </a:r>
            <a:r>
              <a:rPr lang="zh-CN" altLang="en-US" dirty="0" smtClean="0"/>
              <a:t>），与</a:t>
            </a:r>
            <a:r>
              <a:rPr lang="zh-CN" altLang="en-US" dirty="0"/>
              <a:t>记录在</a:t>
            </a:r>
            <a:r>
              <a:rPr lang="en-US" altLang="zh-CN" dirty="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/group</a:t>
            </a:r>
            <a:r>
              <a:rPr lang="zh-CN" altLang="en-US" dirty="0" smtClean="0"/>
              <a:t>文件</a:t>
            </a:r>
            <a:r>
              <a:rPr lang="zh-CN" altLang="en-US" dirty="0"/>
              <a:t>中的</a:t>
            </a:r>
            <a:r>
              <a:rPr lang="zh-CN" altLang="en-US" dirty="0" smtClean="0"/>
              <a:t>内容一致。</a:t>
            </a:r>
            <a:endParaRPr lang="en-US" altLang="zh-CN" dirty="0" smtClean="0"/>
          </a:p>
          <a:p>
            <a:r>
              <a:rPr lang="en-US" dirty="0"/>
              <a:t>$</a:t>
            </a:r>
            <a:r>
              <a:rPr lang="en-US" dirty="0" smtClean="0"/>
              <a:t>HOME</a:t>
            </a:r>
          </a:p>
          <a:p>
            <a:pPr marL="0" indent="0">
              <a:buNone/>
            </a:pPr>
            <a:r>
              <a:rPr lang="zh-CN" altLang="en-US" dirty="0"/>
              <a:t>用户的</a:t>
            </a:r>
            <a:r>
              <a:rPr lang="en-US" dirty="0"/>
              <a:t>home</a:t>
            </a:r>
            <a:r>
              <a:rPr lang="zh-CN" altLang="en-US" dirty="0"/>
              <a:t>目录</a:t>
            </a:r>
            <a:r>
              <a:rPr lang="en-US" altLang="zh-CN" dirty="0"/>
              <a:t>, </a:t>
            </a:r>
            <a:r>
              <a:rPr lang="zh-CN" altLang="en-US" dirty="0"/>
              <a:t>一般是</a:t>
            </a:r>
            <a:r>
              <a:rPr lang="en-US" altLang="zh-CN" dirty="0"/>
              <a:t>/</a:t>
            </a:r>
            <a:r>
              <a:rPr lang="en-US" dirty="0" smtClean="0"/>
              <a:t>home/username</a:t>
            </a:r>
          </a:p>
          <a:p>
            <a:r>
              <a:rPr lang="en-US" dirty="0"/>
              <a:t>$</a:t>
            </a:r>
            <a:r>
              <a:rPr lang="en-US" dirty="0" smtClean="0"/>
              <a:t>HOSTNAME</a:t>
            </a:r>
          </a:p>
          <a:p>
            <a:pPr marL="0" indent="0">
              <a:buNone/>
            </a:pPr>
            <a:r>
              <a:rPr lang="zh-CN" altLang="en-US" dirty="0" smtClean="0"/>
              <a:t>系统启动时初始化脚本调用</a:t>
            </a:r>
            <a:r>
              <a:rPr lang="en-US" altLang="zh-CN" dirty="0" smtClean="0"/>
              <a:t>hostname</a:t>
            </a:r>
            <a:r>
              <a:rPr lang="zh-CN" altLang="en-US" dirty="0" smtClean="0"/>
              <a:t>命令给系统分配一个主机名称，</a:t>
            </a:r>
            <a:r>
              <a:rPr lang="en-US" altLang="zh-CN" dirty="0" smtClean="0"/>
              <a:t>Bash</a:t>
            </a:r>
            <a:r>
              <a:rPr lang="zh-CN" altLang="en-US" dirty="0" smtClean="0"/>
              <a:t>的內建变量</a:t>
            </a:r>
            <a:r>
              <a:rPr lang="en-US" altLang="zh-CN" dirty="0" smtClean="0"/>
              <a:t>$HOSTNAME</a:t>
            </a:r>
            <a:r>
              <a:rPr lang="zh-CN" altLang="en-US" dirty="0" smtClean="0"/>
              <a:t>由</a:t>
            </a:r>
            <a:r>
              <a:rPr lang="en-US" altLang="zh-CN" dirty="0" err="1" smtClean="0"/>
              <a:t>gethostname</a:t>
            </a:r>
            <a:r>
              <a:rPr lang="en-US" altLang="zh-CN" dirty="0" smtClean="0"/>
              <a:t>()</a:t>
            </a:r>
            <a:r>
              <a:rPr lang="zh-CN" altLang="en-US" dirty="0" smtClean="0"/>
              <a:t>函数设置。</a:t>
            </a:r>
            <a:endParaRPr lang="en-US" altLang="zh-CN" dirty="0" smtClean="0"/>
          </a:p>
          <a:p>
            <a:r>
              <a:rPr lang="en-US" dirty="0" smtClean="0"/>
              <a:t>$HOSTTYPE</a:t>
            </a:r>
          </a:p>
          <a:p>
            <a:pPr marL="0" indent="0">
              <a:buNone/>
            </a:pPr>
            <a:r>
              <a:rPr lang="zh-CN" altLang="en-US" dirty="0" smtClean="0"/>
              <a:t>主机类型，跟</a:t>
            </a:r>
            <a:r>
              <a:rPr lang="en-US" altLang="zh-CN" dirty="0" smtClean="0"/>
              <a:t>$MACHTYPE</a:t>
            </a:r>
            <a:r>
              <a:rPr lang="zh-CN" altLang="en-US" dirty="0" smtClean="0"/>
              <a:t>一样，用来识别系统硬件。</a:t>
            </a:r>
            <a:endParaRPr lang="en-US" dirty="0"/>
          </a:p>
        </p:txBody>
      </p:sp>
    </p:spTree>
    <p:extLst>
      <p:ext uri="{BB962C8B-B14F-4D97-AF65-F5344CB8AC3E}">
        <p14:creationId xmlns:p14="http://schemas.microsoft.com/office/powerpoint/2010/main" val="185380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a:bodyPr>
          <a:lstStyle/>
          <a:p>
            <a:r>
              <a:rPr lang="en-US" dirty="0" smtClean="0"/>
              <a:t>$IFS</a:t>
            </a:r>
          </a:p>
          <a:p>
            <a:pPr marL="0" indent="0">
              <a:buNone/>
            </a:pPr>
            <a:r>
              <a:rPr lang="zh-CN" altLang="en-US" dirty="0"/>
              <a:t>内部域分隔符</a:t>
            </a:r>
            <a:r>
              <a:rPr lang="zh-CN" altLang="en-US" dirty="0" smtClean="0"/>
              <a:t>。</a:t>
            </a:r>
            <a:r>
              <a:rPr lang="en-US" altLang="zh-CN" dirty="0" smtClean="0"/>
              <a:t>Bash</a:t>
            </a:r>
            <a:r>
              <a:rPr lang="zh-CN" altLang="en-US" dirty="0" smtClean="0"/>
              <a:t>解释字符串时，</a:t>
            </a:r>
            <a:r>
              <a:rPr lang="zh-CN" altLang="en-US" dirty="0"/>
              <a:t>这个</a:t>
            </a:r>
            <a:r>
              <a:rPr lang="zh-CN" altLang="en-US" dirty="0" smtClean="0"/>
              <a:t>变量决定</a:t>
            </a:r>
            <a:r>
              <a:rPr lang="en-US" altLang="zh-CN" dirty="0" smtClean="0"/>
              <a:t>bash</a:t>
            </a:r>
            <a:r>
              <a:rPr lang="zh-CN" altLang="en-US" dirty="0" smtClean="0"/>
              <a:t>如何</a:t>
            </a:r>
            <a:r>
              <a:rPr lang="zh-CN" altLang="en-US" dirty="0"/>
              <a:t>识别</a:t>
            </a:r>
            <a:r>
              <a:rPr lang="zh-CN" altLang="en-US" dirty="0" smtClean="0"/>
              <a:t>域</a:t>
            </a:r>
            <a:r>
              <a:rPr lang="zh-CN" altLang="en-US" dirty="0"/>
              <a:t>，</a:t>
            </a:r>
            <a:r>
              <a:rPr lang="zh-CN" altLang="en-US" dirty="0" smtClean="0"/>
              <a:t>或者</a:t>
            </a:r>
            <a:r>
              <a:rPr lang="zh-CN" altLang="en-US" dirty="0"/>
              <a:t>单词</a:t>
            </a:r>
            <a:r>
              <a:rPr lang="zh-CN" altLang="en-US" dirty="0" smtClean="0"/>
              <a:t>边界。</a:t>
            </a:r>
            <a:endParaRPr lang="en-US" altLang="zh-CN" dirty="0" smtClean="0"/>
          </a:p>
          <a:p>
            <a:pPr marL="0" indent="0">
              <a:buNone/>
            </a:pPr>
            <a:r>
              <a:rPr lang="en-US" altLang="zh-CN" dirty="0"/>
              <a:t>$IFS</a:t>
            </a:r>
            <a:r>
              <a:rPr lang="zh-CN" altLang="en-US" dirty="0"/>
              <a:t>默认为空白</a:t>
            </a:r>
            <a:r>
              <a:rPr lang="en-US" altLang="zh-CN" dirty="0"/>
              <a:t>(</a:t>
            </a:r>
            <a:r>
              <a:rPr lang="zh-CN" altLang="en-US" dirty="0"/>
              <a:t>空格</a:t>
            </a:r>
            <a:r>
              <a:rPr lang="en-US" altLang="zh-CN" dirty="0"/>
              <a:t>, </a:t>
            </a:r>
            <a:r>
              <a:rPr lang="zh-CN" altLang="en-US" dirty="0"/>
              <a:t>制表符</a:t>
            </a:r>
            <a:r>
              <a:rPr lang="en-US" altLang="zh-CN" dirty="0"/>
              <a:t>,</a:t>
            </a:r>
            <a:r>
              <a:rPr lang="zh-CN" altLang="en-US" dirty="0"/>
              <a:t>和换行符</a:t>
            </a:r>
            <a:r>
              <a:rPr lang="en-US" altLang="zh-CN" dirty="0" smtClean="0"/>
              <a:t>)</a:t>
            </a:r>
            <a:r>
              <a:rPr lang="zh-CN" altLang="en-US" dirty="0" smtClean="0"/>
              <a:t>，但</a:t>
            </a:r>
            <a:r>
              <a:rPr lang="zh-CN" altLang="en-US" dirty="0"/>
              <a:t>这是可以修改</a:t>
            </a:r>
            <a:r>
              <a:rPr lang="zh-CN" altLang="en-US" dirty="0" smtClean="0"/>
              <a:t>的</a:t>
            </a:r>
            <a:r>
              <a:rPr lang="zh-CN" altLang="en-US" dirty="0"/>
              <a:t>，</a:t>
            </a:r>
            <a:r>
              <a:rPr lang="zh-CN" altLang="en-US" dirty="0" smtClean="0"/>
              <a:t>比如在</a:t>
            </a:r>
            <a:r>
              <a:rPr lang="zh-CN" altLang="en-US" dirty="0"/>
              <a:t>分析逗号分隔的数据文件</a:t>
            </a:r>
            <a:r>
              <a:rPr lang="zh-CN" altLang="en-US" dirty="0" smtClean="0"/>
              <a:t>时</a:t>
            </a:r>
            <a:r>
              <a:rPr lang="zh-CN" altLang="en-US" dirty="0"/>
              <a:t>，</a:t>
            </a:r>
            <a:r>
              <a:rPr lang="zh-CN" altLang="en-US" dirty="0" smtClean="0"/>
              <a:t>就</a:t>
            </a:r>
            <a:r>
              <a:rPr lang="zh-CN" altLang="en-US" dirty="0"/>
              <a:t>可以设置为</a:t>
            </a:r>
            <a:r>
              <a:rPr lang="zh-CN" altLang="en-US" dirty="0" smtClean="0"/>
              <a:t>逗号。</a:t>
            </a:r>
            <a:endParaRPr lang="en-US" altLang="zh-CN" dirty="0" smtClean="0"/>
          </a:p>
          <a:p>
            <a:pPr marL="0" indent="0">
              <a:buNone/>
            </a:pPr>
            <a:r>
              <a:rPr lang="en-US" altLang="zh-CN" dirty="0" smtClean="0"/>
              <a:t>$* </a:t>
            </a:r>
            <a:r>
              <a:rPr lang="zh-CN" altLang="en-US" dirty="0" smtClean="0"/>
              <a:t>使用</a:t>
            </a:r>
            <a:r>
              <a:rPr lang="zh-CN" altLang="en-US" dirty="0"/>
              <a:t>的是保存在</a:t>
            </a:r>
            <a:r>
              <a:rPr lang="en-US" altLang="zh-CN" dirty="0"/>
              <a:t>$IFS</a:t>
            </a:r>
            <a:r>
              <a:rPr lang="zh-CN" altLang="en-US" dirty="0"/>
              <a:t>中的第一个</a:t>
            </a:r>
            <a:r>
              <a:rPr lang="zh-CN" altLang="en-US" dirty="0" smtClean="0"/>
              <a:t>字符。</a:t>
            </a:r>
            <a:endParaRPr lang="en-US" altLang="zh-CN" dirty="0" smtClean="0"/>
          </a:p>
          <a:p>
            <a:pPr marL="0" indent="0">
              <a:buNone/>
            </a:pPr>
            <a:r>
              <a:rPr lang="en-US" dirty="0" smtClean="0"/>
              <a:t>e.g. ifs.sh</a:t>
            </a:r>
          </a:p>
          <a:p>
            <a:r>
              <a:rPr lang="en-US" dirty="0" smtClean="0"/>
              <a:t>$MACHTYPE</a:t>
            </a:r>
          </a:p>
          <a:p>
            <a:pPr marL="0" indent="0">
              <a:buNone/>
            </a:pPr>
            <a:r>
              <a:rPr lang="zh-CN" altLang="en-US" dirty="0" smtClean="0"/>
              <a:t>机器类型，标识系统硬件。</a:t>
            </a:r>
            <a:endParaRPr lang="en-US" altLang="zh-CN" dirty="0" smtClean="0"/>
          </a:p>
          <a:p>
            <a:r>
              <a:rPr lang="en-US" dirty="0" smtClean="0"/>
              <a:t>$OSTYPE</a:t>
            </a:r>
          </a:p>
          <a:p>
            <a:pPr marL="0" indent="0">
              <a:buNone/>
            </a:pPr>
            <a:r>
              <a:rPr lang="zh-CN" altLang="en-US" dirty="0" smtClean="0"/>
              <a:t>操作系统类型</a:t>
            </a:r>
            <a:endParaRPr lang="en-US" dirty="0" smtClean="0"/>
          </a:p>
          <a:p>
            <a:pPr marL="0" indent="0">
              <a:buNone/>
            </a:pPr>
            <a:endParaRPr lang="en-US" dirty="0"/>
          </a:p>
        </p:txBody>
      </p:sp>
    </p:spTree>
    <p:extLst>
      <p:ext uri="{BB962C8B-B14F-4D97-AF65-F5344CB8AC3E}">
        <p14:creationId xmlns:p14="http://schemas.microsoft.com/office/powerpoint/2010/main" val="1027363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lnSpcReduction="10000"/>
          </a:bodyPr>
          <a:lstStyle/>
          <a:p>
            <a:r>
              <a:rPr lang="en-US" dirty="0" smtClean="0"/>
              <a:t>$PATH</a:t>
            </a:r>
          </a:p>
          <a:p>
            <a:pPr marL="0" indent="0">
              <a:buNone/>
            </a:pPr>
            <a:r>
              <a:rPr lang="zh-CN" altLang="en-US" dirty="0"/>
              <a:t>可执行文件搜索路径</a:t>
            </a:r>
            <a:r>
              <a:rPr lang="zh-CN" altLang="en-US" dirty="0" smtClean="0"/>
              <a:t>。</a:t>
            </a:r>
            <a:endParaRPr lang="en-US" altLang="zh-CN" dirty="0" smtClean="0"/>
          </a:p>
          <a:p>
            <a:pPr marL="0" indent="0">
              <a:buNone/>
            </a:pPr>
            <a:r>
              <a:rPr lang="zh-CN" altLang="en-US" dirty="0" smtClean="0"/>
              <a:t>当</a:t>
            </a:r>
            <a:r>
              <a:rPr lang="zh-CN" altLang="en-US" dirty="0"/>
              <a:t>给出一个命令</a:t>
            </a:r>
            <a:r>
              <a:rPr lang="zh-CN" altLang="en-US" dirty="0" smtClean="0"/>
              <a:t>时</a:t>
            </a:r>
            <a:r>
              <a:rPr lang="zh-CN" altLang="en-US" dirty="0"/>
              <a:t>，</a:t>
            </a:r>
            <a:r>
              <a:rPr lang="en-US" altLang="zh-CN" dirty="0" smtClean="0"/>
              <a:t>shell</a:t>
            </a:r>
            <a:r>
              <a:rPr lang="zh-CN" altLang="en-US" dirty="0" smtClean="0"/>
              <a:t>会按照</a:t>
            </a:r>
            <a:r>
              <a:rPr lang="en-US" altLang="zh-CN" dirty="0" smtClean="0"/>
              <a:t>$PATH</a:t>
            </a:r>
            <a:r>
              <a:rPr lang="zh-CN" altLang="en-US" dirty="0" smtClean="0"/>
              <a:t>变量</a:t>
            </a:r>
            <a:r>
              <a:rPr lang="zh-CN" altLang="en-US" dirty="0"/>
              <a:t>中所列出的路径来搜索这个可执行</a:t>
            </a:r>
            <a:r>
              <a:rPr lang="zh-CN" altLang="en-US" dirty="0" smtClean="0"/>
              <a:t>命令。</a:t>
            </a:r>
            <a:endParaRPr lang="en-US" altLang="zh-CN" dirty="0" smtClean="0"/>
          </a:p>
          <a:p>
            <a:pPr marL="0" indent="0">
              <a:buNone/>
            </a:pPr>
            <a:r>
              <a:rPr lang="en-US" altLang="zh-CN" dirty="0" smtClean="0"/>
              <a:t>$</a:t>
            </a:r>
            <a:r>
              <a:rPr lang="en-US" altLang="zh-CN" dirty="0"/>
              <a:t>PATH</a:t>
            </a:r>
            <a:r>
              <a:rPr lang="zh-CN" altLang="en-US" dirty="0" smtClean="0"/>
              <a:t>变量是一</a:t>
            </a:r>
            <a:r>
              <a:rPr lang="zh-CN" altLang="en-US" dirty="0"/>
              <a:t>个以冒号分隔的目录</a:t>
            </a:r>
            <a:r>
              <a:rPr lang="zh-CN" altLang="en-US" dirty="0" smtClean="0"/>
              <a:t>列表</a:t>
            </a:r>
            <a:r>
              <a:rPr lang="zh-CN" altLang="en-US" dirty="0"/>
              <a:t>，</a:t>
            </a:r>
            <a:r>
              <a:rPr lang="zh-CN" altLang="en-US" dirty="0" smtClean="0"/>
              <a:t>通常</a:t>
            </a:r>
            <a:r>
              <a:rPr lang="zh-CN" altLang="en-US" dirty="0"/>
              <a:t>情况</a:t>
            </a:r>
            <a:r>
              <a:rPr lang="zh-CN" altLang="en-US" dirty="0" smtClean="0"/>
              <a:t>下</a:t>
            </a:r>
            <a:r>
              <a:rPr lang="zh-CN" altLang="en-US" dirty="0"/>
              <a:t>，</a:t>
            </a:r>
            <a:r>
              <a:rPr lang="zh-CN" altLang="en-US" dirty="0" smtClean="0"/>
              <a:t>系统</a:t>
            </a:r>
            <a:r>
              <a:rPr lang="zh-CN" altLang="en-US" dirty="0"/>
              <a:t>都是在</a:t>
            </a:r>
            <a:r>
              <a:rPr lang="en-US" altLang="zh-CN" dirty="0"/>
              <a:t>/</a:t>
            </a:r>
            <a:r>
              <a:rPr lang="en-US" altLang="zh-CN" dirty="0" err="1"/>
              <a:t>etc</a:t>
            </a:r>
            <a:r>
              <a:rPr lang="en-US" altLang="zh-CN" dirty="0"/>
              <a:t>/profile</a:t>
            </a:r>
            <a:r>
              <a:rPr lang="zh-CN" altLang="en-US" dirty="0"/>
              <a:t>和</a:t>
            </a:r>
            <a:r>
              <a:rPr lang="en-US" altLang="zh-CN" dirty="0"/>
              <a:t>~/.</a:t>
            </a:r>
            <a:r>
              <a:rPr lang="en-US" altLang="zh-CN" dirty="0" err="1"/>
              <a:t>bashrc</a:t>
            </a:r>
            <a:r>
              <a:rPr lang="zh-CN" altLang="en-US" dirty="0"/>
              <a:t>中存储</a:t>
            </a:r>
            <a:r>
              <a:rPr lang="en-US" altLang="zh-CN" dirty="0"/>
              <a:t>$PATH</a:t>
            </a:r>
            <a:r>
              <a:rPr lang="zh-CN" altLang="en-US" dirty="0"/>
              <a:t>的</a:t>
            </a:r>
            <a:r>
              <a:rPr lang="zh-CN" altLang="en-US" dirty="0" smtClean="0"/>
              <a:t>定义。</a:t>
            </a:r>
            <a:endParaRPr lang="en-US" altLang="zh-CN" dirty="0" smtClean="0"/>
          </a:p>
          <a:p>
            <a:pPr marL="0" indent="0">
              <a:buNone/>
            </a:pPr>
            <a:r>
              <a:rPr lang="en-US" altLang="zh-CN" dirty="0"/>
              <a:t>PATH=${PATH}:/opt/bin</a:t>
            </a:r>
            <a:r>
              <a:rPr lang="zh-CN" altLang="en-US" dirty="0"/>
              <a:t>将会把目录</a:t>
            </a:r>
            <a:r>
              <a:rPr lang="en-US" altLang="zh-CN" dirty="0"/>
              <a:t>/opt/bin</a:t>
            </a:r>
            <a:r>
              <a:rPr lang="zh-CN" altLang="en-US" dirty="0"/>
              <a:t>附加到当前目录列表</a:t>
            </a:r>
            <a:r>
              <a:rPr lang="zh-CN" altLang="en-US" dirty="0" smtClean="0"/>
              <a:t>中</a:t>
            </a:r>
            <a:r>
              <a:rPr lang="zh-CN" altLang="en-US" dirty="0"/>
              <a:t>。</a:t>
            </a:r>
            <a:r>
              <a:rPr lang="zh-CN" altLang="en-US" dirty="0" smtClean="0"/>
              <a:t>在</a:t>
            </a:r>
            <a:r>
              <a:rPr lang="zh-CN" altLang="en-US" dirty="0"/>
              <a:t>脚本</a:t>
            </a:r>
            <a:r>
              <a:rPr lang="zh-CN" altLang="en-US" dirty="0" smtClean="0"/>
              <a:t>中</a:t>
            </a:r>
            <a:r>
              <a:rPr lang="zh-CN" altLang="en-US" dirty="0"/>
              <a:t>，</a:t>
            </a:r>
            <a:r>
              <a:rPr lang="zh-CN" altLang="en-US" dirty="0" smtClean="0"/>
              <a:t>这</a:t>
            </a:r>
            <a:r>
              <a:rPr lang="zh-CN" altLang="en-US" dirty="0"/>
              <a:t>是一种把目录临时添加到</a:t>
            </a:r>
            <a:r>
              <a:rPr lang="en-US" altLang="zh-CN" dirty="0"/>
              <a:t>$PATH</a:t>
            </a:r>
            <a:r>
              <a:rPr lang="zh-CN" altLang="en-US" dirty="0"/>
              <a:t>中的</a:t>
            </a:r>
            <a:r>
              <a:rPr lang="zh-CN" altLang="en-US" dirty="0" smtClean="0"/>
              <a:t>权宜之计</a:t>
            </a:r>
            <a:r>
              <a:rPr lang="zh-CN" altLang="en-US" dirty="0"/>
              <a:t>。</a:t>
            </a:r>
            <a:r>
              <a:rPr lang="zh-CN" altLang="en-US" dirty="0" smtClean="0"/>
              <a:t>当</a:t>
            </a:r>
            <a:r>
              <a:rPr lang="zh-CN" altLang="en-US" dirty="0"/>
              <a:t>这个脚本退出</a:t>
            </a:r>
            <a:r>
              <a:rPr lang="zh-CN" altLang="en-US" dirty="0" smtClean="0"/>
              <a:t>时</a:t>
            </a:r>
            <a:r>
              <a:rPr lang="zh-CN" altLang="en-US" dirty="0"/>
              <a:t>，</a:t>
            </a:r>
            <a:r>
              <a:rPr lang="en-US" altLang="zh-CN" dirty="0" smtClean="0"/>
              <a:t>$</a:t>
            </a:r>
            <a:r>
              <a:rPr lang="en-US" altLang="zh-CN" dirty="0"/>
              <a:t>PATH</a:t>
            </a:r>
            <a:r>
              <a:rPr lang="zh-CN" altLang="en-US" dirty="0"/>
              <a:t>将会恢复以前的</a:t>
            </a:r>
            <a:r>
              <a:rPr lang="zh-CN" altLang="en-US" dirty="0" smtClean="0"/>
              <a:t>值（一</a:t>
            </a:r>
            <a:r>
              <a:rPr lang="zh-CN" altLang="en-US" dirty="0"/>
              <a:t>个子</a:t>
            </a:r>
            <a:r>
              <a:rPr lang="zh-CN" altLang="en-US" dirty="0" smtClean="0"/>
              <a:t>进程</a:t>
            </a:r>
            <a:r>
              <a:rPr lang="zh-CN" altLang="en-US" dirty="0"/>
              <a:t>，</a:t>
            </a:r>
            <a:r>
              <a:rPr lang="zh-CN" altLang="en-US" dirty="0" smtClean="0"/>
              <a:t>比如说</a:t>
            </a:r>
            <a:r>
              <a:rPr lang="zh-CN" altLang="en-US" dirty="0"/>
              <a:t>一个</a:t>
            </a:r>
            <a:r>
              <a:rPr lang="zh-CN" altLang="en-US" dirty="0" smtClean="0"/>
              <a:t>脚本</a:t>
            </a:r>
            <a:r>
              <a:rPr lang="zh-CN" altLang="en-US" dirty="0"/>
              <a:t>，</a:t>
            </a:r>
            <a:r>
              <a:rPr lang="zh-CN" altLang="en-US" dirty="0" smtClean="0"/>
              <a:t>是</a:t>
            </a:r>
            <a:r>
              <a:rPr lang="zh-CN" altLang="en-US" dirty="0"/>
              <a:t>不能够修改父进程的环境变量</a:t>
            </a:r>
            <a:r>
              <a:rPr lang="zh-CN" altLang="en-US" dirty="0" smtClean="0"/>
              <a:t>的</a:t>
            </a:r>
            <a:r>
              <a:rPr lang="zh-CN" altLang="en-US" dirty="0"/>
              <a:t>，</a:t>
            </a:r>
            <a:r>
              <a:rPr lang="zh-CN" altLang="en-US" dirty="0" smtClean="0"/>
              <a:t>在</a:t>
            </a:r>
            <a:r>
              <a:rPr lang="zh-CN" altLang="en-US" dirty="0"/>
              <a:t>这里也就是不能够修改</a:t>
            </a:r>
            <a:r>
              <a:rPr lang="en-US" altLang="zh-CN" dirty="0"/>
              <a:t>shell</a:t>
            </a:r>
            <a:r>
              <a:rPr lang="zh-CN" altLang="en-US" dirty="0"/>
              <a:t>本身的环境</a:t>
            </a:r>
            <a:r>
              <a:rPr lang="zh-CN" altLang="en-US" dirty="0" smtClean="0"/>
              <a:t>变量）。</a:t>
            </a:r>
            <a:endParaRPr lang="en-US" altLang="zh-CN" dirty="0" smtClean="0"/>
          </a:p>
          <a:p>
            <a:pPr marL="0" indent="0">
              <a:buNone/>
            </a:pPr>
            <a:r>
              <a:rPr lang="zh-CN" altLang="en-US" dirty="0"/>
              <a:t>出于安全的</a:t>
            </a:r>
            <a:r>
              <a:rPr lang="zh-CN" altLang="en-US" dirty="0" smtClean="0"/>
              <a:t>考虑，当前“工作目录”</a:t>
            </a:r>
            <a:r>
              <a:rPr lang="en-US" altLang="zh-CN" dirty="0" smtClean="0"/>
              <a:t>./ </a:t>
            </a:r>
            <a:r>
              <a:rPr lang="zh-CN" altLang="en-US" dirty="0" smtClean="0"/>
              <a:t>通常不会</a:t>
            </a:r>
            <a:r>
              <a:rPr lang="zh-CN" altLang="en-US" dirty="0"/>
              <a:t>出现在</a:t>
            </a:r>
            <a:r>
              <a:rPr lang="en-US" altLang="zh-CN" dirty="0"/>
              <a:t>$PATH</a:t>
            </a:r>
            <a:r>
              <a:rPr lang="zh-CN" altLang="en-US" dirty="0" smtClean="0"/>
              <a:t>中。</a:t>
            </a:r>
            <a:endParaRPr lang="en-US" altLang="zh-CN" dirty="0" smtClean="0"/>
          </a:p>
          <a:p>
            <a:r>
              <a:rPr lang="en-US" dirty="0" smtClean="0"/>
              <a:t>$PWD</a:t>
            </a:r>
          </a:p>
          <a:p>
            <a:pPr marL="0" indent="0">
              <a:buNone/>
            </a:pPr>
            <a:r>
              <a:rPr lang="zh-CN" altLang="en-US" dirty="0"/>
              <a:t>工作目录（当前所在的目录）。这与内建命令</a:t>
            </a:r>
            <a:r>
              <a:rPr lang="en-US" altLang="zh-CN" dirty="0" err="1"/>
              <a:t>pwd</a:t>
            </a:r>
            <a:r>
              <a:rPr lang="zh-CN" altLang="en-US" dirty="0"/>
              <a:t>作用</a:t>
            </a:r>
            <a:r>
              <a:rPr lang="zh-CN" altLang="en-US" dirty="0" smtClean="0"/>
              <a:t>相同。</a:t>
            </a:r>
            <a:endParaRPr lang="en-US" dirty="0"/>
          </a:p>
        </p:txBody>
      </p:sp>
    </p:spTree>
    <p:extLst>
      <p:ext uri="{BB962C8B-B14F-4D97-AF65-F5344CB8AC3E}">
        <p14:creationId xmlns:p14="http://schemas.microsoft.com/office/powerpoint/2010/main" val="271833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$PS1</a:t>
            </a:r>
          </a:p>
          <a:p>
            <a:pPr marL="0" indent="0">
              <a:buNone/>
            </a:pPr>
            <a:r>
              <a:rPr lang="zh-CN" altLang="en-US" dirty="0" smtClean="0"/>
              <a:t>主提示符，可以在命令行中见到它。</a:t>
            </a:r>
            <a:endParaRPr lang="en-US" dirty="0" smtClean="0"/>
          </a:p>
          <a:p>
            <a:r>
              <a:rPr lang="en-US" dirty="0" smtClean="0"/>
              <a:t>$PS2</a:t>
            </a:r>
          </a:p>
          <a:p>
            <a:pPr marL="0" indent="0">
              <a:buNone/>
            </a:pPr>
            <a:r>
              <a:rPr lang="zh-CN" altLang="en-US" dirty="0" smtClean="0"/>
              <a:t>第二提示符，当需要额外输入的时候，就会看到它，默认显示为“</a:t>
            </a:r>
            <a:r>
              <a:rPr lang="en-US" altLang="zh-CN" dirty="0" smtClean="0"/>
              <a:t>&gt;</a:t>
            </a:r>
            <a:r>
              <a:rPr lang="zh-CN" altLang="en-US" dirty="0" smtClean="0"/>
              <a:t>”。</a:t>
            </a:r>
            <a:endParaRPr lang="en-US" dirty="0" smtClean="0"/>
          </a:p>
          <a:p>
            <a:r>
              <a:rPr lang="en-US" dirty="0" smtClean="0"/>
              <a:t>$PS3</a:t>
            </a:r>
          </a:p>
          <a:p>
            <a:pPr marL="0" indent="0">
              <a:buNone/>
            </a:pPr>
            <a:r>
              <a:rPr lang="zh-CN" altLang="en-US" dirty="0" smtClean="0"/>
              <a:t>第三提示符，它在一个</a:t>
            </a:r>
            <a:r>
              <a:rPr lang="en-US" altLang="zh-CN" dirty="0" smtClean="0"/>
              <a:t>select</a:t>
            </a:r>
            <a:r>
              <a:rPr lang="zh-CN" altLang="en-US" dirty="0" smtClean="0"/>
              <a:t>循环中显示。</a:t>
            </a:r>
            <a:r>
              <a:rPr lang="en-US" altLang="zh-CN" dirty="0" smtClean="0"/>
              <a:t>e.g. select.sh</a:t>
            </a:r>
            <a:endParaRPr lang="en-US" dirty="0" smtClean="0"/>
          </a:p>
          <a:p>
            <a:r>
              <a:rPr lang="en-US" dirty="0" smtClean="0"/>
              <a:t>$PS4</a:t>
            </a:r>
          </a:p>
          <a:p>
            <a:pPr marL="0" indent="0">
              <a:buNone/>
            </a:pPr>
            <a:r>
              <a:rPr lang="zh-CN" altLang="en-US" dirty="0" smtClean="0"/>
              <a:t>第四提示符，当使用</a:t>
            </a:r>
            <a:r>
              <a:rPr lang="en-US" altLang="zh-CN" dirty="0" smtClean="0"/>
              <a:t>-x</a:t>
            </a:r>
            <a:r>
              <a:rPr lang="zh-CN" altLang="en-US" dirty="0" smtClean="0"/>
              <a:t>选项调用脚本时，这个提示符会出现在每行输出的开头，默认显示“</a:t>
            </a:r>
            <a:r>
              <a:rPr lang="en-US" altLang="zh-CN" dirty="0" smtClean="0"/>
              <a:t>+</a:t>
            </a:r>
            <a:r>
              <a:rPr lang="zh-CN" altLang="en-US" dirty="0" smtClean="0"/>
              <a:t>”</a:t>
            </a:r>
            <a:r>
              <a:rPr lang="zh-CN" altLang="en-US" dirty="0"/>
              <a:t>。</a:t>
            </a:r>
            <a:endParaRPr lang="en-US" dirty="0"/>
          </a:p>
        </p:txBody>
      </p:sp>
    </p:spTree>
    <p:extLst>
      <p:ext uri="{BB962C8B-B14F-4D97-AF65-F5344CB8AC3E}">
        <p14:creationId xmlns:p14="http://schemas.microsoft.com/office/powerpoint/2010/main" val="1834956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$REPLY</a:t>
            </a:r>
          </a:p>
          <a:p>
            <a:pPr marL="0" indent="0">
              <a:buNone/>
            </a:pPr>
            <a:r>
              <a:rPr lang="zh-CN" altLang="en-US" dirty="0"/>
              <a:t>当没有参数变量提供给</a:t>
            </a:r>
            <a:r>
              <a:rPr lang="en-US" altLang="zh-CN" dirty="0"/>
              <a:t>read</a:t>
            </a:r>
            <a:r>
              <a:rPr lang="zh-CN" altLang="en-US" dirty="0"/>
              <a:t>命令的</a:t>
            </a:r>
            <a:r>
              <a:rPr lang="zh-CN" altLang="en-US" dirty="0" smtClean="0"/>
              <a:t>时候，这个</a:t>
            </a:r>
            <a:r>
              <a:rPr lang="zh-CN" altLang="en-US" dirty="0"/>
              <a:t>变量会作为默认变量提供给</a:t>
            </a:r>
            <a:r>
              <a:rPr lang="en-US" altLang="zh-CN" dirty="0"/>
              <a:t>read</a:t>
            </a:r>
            <a:r>
              <a:rPr lang="zh-CN" altLang="en-US" dirty="0" smtClean="0"/>
              <a:t>命令</a:t>
            </a:r>
            <a:r>
              <a:rPr lang="zh-CN" altLang="en-US" dirty="0"/>
              <a:t>。</a:t>
            </a:r>
            <a:r>
              <a:rPr lang="zh-CN" altLang="en-US" dirty="0" smtClean="0"/>
              <a:t>也</a:t>
            </a:r>
            <a:r>
              <a:rPr lang="zh-CN" altLang="en-US" dirty="0"/>
              <a:t>可以用于</a:t>
            </a:r>
            <a:r>
              <a:rPr lang="en-US" altLang="zh-CN" dirty="0"/>
              <a:t>select</a:t>
            </a:r>
            <a:r>
              <a:rPr lang="zh-CN" altLang="en-US" dirty="0" smtClean="0"/>
              <a:t>菜单</a:t>
            </a:r>
            <a:r>
              <a:rPr lang="zh-CN" altLang="en-US" dirty="0"/>
              <a:t>，</a:t>
            </a:r>
            <a:r>
              <a:rPr lang="zh-CN" altLang="en-US" dirty="0" smtClean="0"/>
              <a:t>但是</a:t>
            </a:r>
            <a:r>
              <a:rPr lang="zh-CN" altLang="en-US" dirty="0"/>
              <a:t>只提供所选择变量的</a:t>
            </a:r>
            <a:r>
              <a:rPr lang="zh-CN" altLang="en-US" dirty="0" smtClean="0"/>
              <a:t>编号</a:t>
            </a:r>
            <a:r>
              <a:rPr lang="zh-CN" altLang="en-US" dirty="0"/>
              <a:t>，</a:t>
            </a:r>
            <a:r>
              <a:rPr lang="zh-CN" altLang="en-US" dirty="0" smtClean="0"/>
              <a:t>而</a:t>
            </a:r>
            <a:r>
              <a:rPr lang="zh-CN" altLang="en-US" dirty="0"/>
              <a:t>不是变量本身的</a:t>
            </a:r>
            <a:r>
              <a:rPr lang="zh-CN" altLang="en-US" dirty="0" smtClean="0"/>
              <a:t>值。</a:t>
            </a:r>
            <a:endParaRPr lang="en-US" altLang="zh-CN" dirty="0" smtClean="0"/>
          </a:p>
          <a:p>
            <a:pPr marL="0" indent="0">
              <a:buNone/>
            </a:pPr>
            <a:r>
              <a:rPr lang="en-US" dirty="0" smtClean="0"/>
              <a:t>e.g. reply.sh</a:t>
            </a:r>
          </a:p>
          <a:p>
            <a:r>
              <a:rPr lang="en-US" dirty="0" smtClean="0"/>
              <a:t>$UID</a:t>
            </a:r>
          </a:p>
          <a:p>
            <a:pPr marL="0" indent="0">
              <a:buNone/>
            </a:pPr>
            <a:r>
              <a:rPr lang="zh-CN" altLang="en-US" dirty="0"/>
              <a:t>当前用户的用户</a:t>
            </a:r>
            <a:r>
              <a:rPr lang="zh-CN" altLang="en-US" dirty="0" smtClean="0"/>
              <a:t>标识号，记录</a:t>
            </a:r>
            <a:r>
              <a:rPr lang="zh-CN" altLang="en-US" dirty="0"/>
              <a:t>在</a:t>
            </a:r>
            <a:r>
              <a:rPr lang="en-US" altLang="zh-CN" dirty="0"/>
              <a:t>/</a:t>
            </a:r>
            <a:r>
              <a:rPr lang="en-US" altLang="zh-CN" dirty="0" err="1"/>
              <a:t>etc</a:t>
            </a:r>
            <a:r>
              <a:rPr lang="en-US" altLang="zh-CN" dirty="0"/>
              <a:t>/</a:t>
            </a:r>
            <a:r>
              <a:rPr lang="en-US" altLang="zh-CN" dirty="0" err="1"/>
              <a:t>passwd</a:t>
            </a:r>
            <a:r>
              <a:rPr lang="zh-CN" altLang="en-US" dirty="0"/>
              <a:t>文件</a:t>
            </a:r>
            <a:r>
              <a:rPr lang="zh-CN" altLang="en-US" dirty="0" smtClean="0"/>
              <a:t>中。</a:t>
            </a:r>
            <a:endParaRPr lang="en-US" altLang="zh-CN" dirty="0" smtClean="0"/>
          </a:p>
          <a:p>
            <a:pPr marL="0" indent="0">
              <a:buNone/>
            </a:pPr>
            <a:r>
              <a:rPr lang="en-US" dirty="0"/>
              <a:t>e.g. am-i-root.sh</a:t>
            </a:r>
            <a:endParaRPr lang="en-US" dirty="0" smtClean="0"/>
          </a:p>
        </p:txBody>
      </p:sp>
    </p:spTree>
    <p:extLst>
      <p:ext uri="{BB962C8B-B14F-4D97-AF65-F5344CB8AC3E}">
        <p14:creationId xmlns:p14="http://schemas.microsoft.com/office/powerpoint/2010/main" val="257529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编程基础</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简介</a:t>
            </a:r>
            <a:endParaRPr lang="en-US" altLang="zh-CN" dirty="0" smtClean="0"/>
          </a:p>
          <a:p>
            <a:r>
              <a:rPr lang="en-US" altLang="zh-CN" dirty="0"/>
              <a:t>Shell</a:t>
            </a:r>
            <a:r>
              <a:rPr lang="zh-CN" altLang="en-US" dirty="0"/>
              <a:t>脚本使用</a:t>
            </a:r>
            <a:r>
              <a:rPr lang="zh-CN" altLang="en-US" dirty="0" smtClean="0"/>
              <a:t>场景</a:t>
            </a:r>
            <a:endParaRPr lang="en-US" altLang="zh-CN" dirty="0" smtClean="0"/>
          </a:p>
          <a:p>
            <a:r>
              <a:rPr lang="zh-CN" altLang="en-US" dirty="0"/>
              <a:t>不宜使用</a:t>
            </a:r>
            <a:r>
              <a:rPr lang="en-US" altLang="zh-CN" dirty="0"/>
              <a:t>Shell</a:t>
            </a:r>
            <a:r>
              <a:rPr lang="zh-CN" altLang="en-US" dirty="0"/>
              <a:t>脚本的</a:t>
            </a:r>
            <a:r>
              <a:rPr lang="zh-CN" altLang="en-US" dirty="0" smtClean="0"/>
              <a:t>场景</a:t>
            </a:r>
            <a:endParaRPr lang="en-US" altLang="zh-CN" dirty="0" smtClean="0"/>
          </a:p>
          <a:p>
            <a:r>
              <a:rPr lang="zh-CN" altLang="en-US" dirty="0" smtClean="0"/>
              <a:t>简单的</a:t>
            </a:r>
            <a:r>
              <a:rPr lang="en-US" altLang="zh-CN" dirty="0" smtClean="0"/>
              <a:t>shell</a:t>
            </a:r>
            <a:r>
              <a:rPr lang="zh-CN" altLang="en-US" dirty="0" smtClean="0"/>
              <a:t>脚本</a:t>
            </a:r>
            <a:endParaRPr lang="en-US" altLang="zh-CN" dirty="0" smtClean="0"/>
          </a:p>
          <a:p>
            <a:r>
              <a:rPr lang="zh-CN" altLang="en-US" dirty="0" smtClean="0"/>
              <a:t>变量和</a:t>
            </a:r>
            <a:r>
              <a:rPr lang="zh-CN" altLang="en-US" dirty="0"/>
              <a:t>参数</a:t>
            </a:r>
            <a:endParaRPr lang="en-US" altLang="zh-CN" dirty="0" smtClean="0"/>
          </a:p>
          <a:p>
            <a:r>
              <a:rPr lang="zh-CN" altLang="en-US" dirty="0" smtClean="0"/>
              <a:t>语句和表达式</a:t>
            </a:r>
            <a:endParaRPr lang="en-US" altLang="zh-CN" dirty="0" smtClean="0"/>
          </a:p>
          <a:p>
            <a:r>
              <a:rPr lang="zh-CN" altLang="en-US" dirty="0"/>
              <a:t>内</a:t>
            </a:r>
            <a:r>
              <a:rPr lang="zh-CN" altLang="en-US" dirty="0" smtClean="0"/>
              <a:t>建命令</a:t>
            </a:r>
            <a:endParaRPr lang="en-US" altLang="zh-CN" dirty="0" smtClean="0"/>
          </a:p>
          <a:p>
            <a:r>
              <a:rPr lang="zh-CN" altLang="en-US" dirty="0" smtClean="0"/>
              <a:t>高级主题</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73779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字符串长度</a:t>
            </a:r>
            <a:endParaRPr lang="en-US" altLang="zh-CN" dirty="0" smtClean="0"/>
          </a:p>
          <a:p>
            <a:pPr marL="0" indent="0">
              <a:buNone/>
            </a:pPr>
            <a:r>
              <a:rPr lang="en-US" altLang="zh-CN" dirty="0"/>
              <a:t>${#</a:t>
            </a:r>
            <a:r>
              <a:rPr lang="en-US" altLang="zh-CN" dirty="0" smtClean="0"/>
              <a:t>string}</a:t>
            </a:r>
          </a:p>
          <a:p>
            <a:pPr marL="0" indent="0">
              <a:buNone/>
            </a:pPr>
            <a:r>
              <a:rPr lang="en-US" altLang="zh-CN" dirty="0" err="1" smtClean="0"/>
              <a:t>expr</a:t>
            </a:r>
            <a:r>
              <a:rPr lang="en-US" altLang="zh-CN" dirty="0" smtClean="0"/>
              <a:t> </a:t>
            </a:r>
            <a:r>
              <a:rPr lang="en-US" altLang="zh-CN" dirty="0"/>
              <a:t>length $</a:t>
            </a:r>
            <a:r>
              <a:rPr lang="en-US" altLang="zh-CN" dirty="0" smtClean="0"/>
              <a:t>string</a:t>
            </a:r>
          </a:p>
          <a:p>
            <a:pPr marL="0" indent="0">
              <a:buNone/>
            </a:pPr>
            <a:r>
              <a:rPr lang="en-US" altLang="zh-CN" dirty="0" err="1"/>
              <a:t>expr</a:t>
            </a:r>
            <a:r>
              <a:rPr lang="en-US" altLang="zh-CN" dirty="0"/>
              <a:t> "$</a:t>
            </a:r>
            <a:r>
              <a:rPr lang="en-US" altLang="zh-CN" dirty="0" smtClean="0"/>
              <a:t>string</a:t>
            </a:r>
            <a:r>
              <a:rPr lang="en-US" altLang="zh-CN" dirty="0"/>
              <a:t>" : </a:t>
            </a:r>
            <a:r>
              <a:rPr lang="en-US" altLang="zh-CN" dirty="0" smtClean="0"/>
              <a:t>'.*‘</a:t>
            </a:r>
          </a:p>
          <a:p>
            <a:pPr marL="0" indent="0">
              <a:buNone/>
            </a:pPr>
            <a:r>
              <a:rPr lang="en-US" altLang="zh-CN" dirty="0" smtClean="0"/>
              <a:t>	e.g. strlen.sh</a:t>
            </a:r>
          </a:p>
          <a:p>
            <a:pPr marL="0" indent="0">
              <a:buNone/>
            </a:pPr>
            <a:r>
              <a:rPr lang="en-US" altLang="zh-CN" dirty="0" smtClean="0"/>
              <a:t>${#*}</a:t>
            </a:r>
            <a:r>
              <a:rPr lang="zh-CN" altLang="en-US" dirty="0" smtClean="0"/>
              <a:t>和</a:t>
            </a:r>
            <a:r>
              <a:rPr lang="en-US" altLang="zh-CN" dirty="0" smtClean="0"/>
              <a:t>${#@}</a:t>
            </a:r>
            <a:r>
              <a:rPr lang="zh-CN" altLang="en-US" dirty="0" smtClean="0"/>
              <a:t>表示位置参数的个数</a:t>
            </a:r>
            <a:endParaRPr lang="en-US" altLang="zh-CN" dirty="0" smtClean="0"/>
          </a:p>
          <a:p>
            <a:pPr marL="0" indent="0">
              <a:buNone/>
            </a:pPr>
            <a:r>
              <a:rPr lang="zh-CN" altLang="en-US" dirty="0"/>
              <a:t>对于数组</a:t>
            </a:r>
            <a:r>
              <a:rPr lang="en-US" altLang="zh-CN" dirty="0" smtClean="0"/>
              <a:t>array</a:t>
            </a:r>
            <a:r>
              <a:rPr lang="zh-CN" altLang="en-US" dirty="0" smtClean="0"/>
              <a:t>来说，</a:t>
            </a:r>
            <a:r>
              <a:rPr lang="en-US" altLang="zh-CN" dirty="0"/>
              <a:t>${#array}</a:t>
            </a:r>
            <a:r>
              <a:rPr lang="zh-CN" altLang="en-US" dirty="0"/>
              <a:t>表示数组中第一个元素的</a:t>
            </a:r>
            <a:r>
              <a:rPr lang="zh-CN" altLang="en-US" dirty="0" smtClean="0"/>
              <a:t>长度，</a:t>
            </a:r>
            <a:r>
              <a:rPr lang="en-US" altLang="zh-CN" dirty="0" smtClean="0"/>
              <a:t>${#array[*]}</a:t>
            </a:r>
            <a:r>
              <a:rPr lang="zh-CN" altLang="en-US" dirty="0" smtClean="0"/>
              <a:t>和</a:t>
            </a:r>
            <a:r>
              <a:rPr lang="en-US" altLang="zh-CN" dirty="0" smtClean="0"/>
              <a:t>${#array[@]}</a:t>
            </a:r>
            <a:r>
              <a:rPr lang="zh-CN" altLang="en-US" dirty="0" smtClean="0"/>
              <a:t>表示数组中元素的个数。</a:t>
            </a:r>
            <a:endParaRPr lang="en-US" altLang="zh-CN" dirty="0"/>
          </a:p>
          <a:p>
            <a:r>
              <a:rPr lang="zh-CN" altLang="en-US" dirty="0" smtClean="0"/>
              <a:t>匹配字符串开头的</a:t>
            </a:r>
            <a:r>
              <a:rPr lang="zh-CN" altLang="en-US" dirty="0"/>
              <a:t>子串</a:t>
            </a:r>
            <a:r>
              <a:rPr lang="zh-CN" altLang="en-US" dirty="0" smtClean="0"/>
              <a:t>长度</a:t>
            </a:r>
            <a:endParaRPr lang="en-US" altLang="zh-CN" dirty="0" smtClean="0"/>
          </a:p>
          <a:p>
            <a:pPr marL="0" indent="0">
              <a:buNone/>
            </a:pPr>
            <a:r>
              <a:rPr lang="en-US" altLang="zh-CN" dirty="0" err="1"/>
              <a:t>expr</a:t>
            </a:r>
            <a:r>
              <a:rPr lang="en-US" altLang="zh-CN" dirty="0"/>
              <a:t> match "$string" '$substring'</a:t>
            </a:r>
          </a:p>
          <a:p>
            <a:pPr marL="0" indent="0">
              <a:buNone/>
            </a:pPr>
            <a:r>
              <a:rPr lang="en-US" altLang="zh-CN" dirty="0"/>
              <a:t>	$substring</a:t>
            </a:r>
            <a:r>
              <a:rPr lang="zh-CN" altLang="en-US" dirty="0"/>
              <a:t>是一个</a:t>
            </a:r>
            <a:r>
              <a:rPr lang="zh-CN" altLang="en-US" dirty="0" smtClean="0"/>
              <a:t>正则表达式。</a:t>
            </a:r>
            <a:endParaRPr lang="en-US" altLang="zh-CN" dirty="0" smtClean="0"/>
          </a:p>
          <a:p>
            <a:pPr marL="0" indent="0">
              <a:buNone/>
            </a:pPr>
            <a:r>
              <a:rPr lang="en-US" altLang="zh-CN" dirty="0" err="1"/>
              <a:t>expr</a:t>
            </a:r>
            <a:r>
              <a:rPr lang="en-US" altLang="zh-CN" dirty="0"/>
              <a:t> "$string" : '$substring'</a:t>
            </a:r>
          </a:p>
          <a:p>
            <a:pPr marL="0" indent="0">
              <a:buNone/>
            </a:pPr>
            <a:r>
              <a:rPr lang="en-US" altLang="zh-CN" dirty="0" smtClean="0"/>
              <a:t>	</a:t>
            </a:r>
            <a:r>
              <a:rPr lang="en-US" altLang="zh-CN" dirty="0"/>
              <a:t> $substring</a:t>
            </a:r>
            <a:r>
              <a:rPr lang="zh-CN" altLang="en-US" dirty="0"/>
              <a:t>是一个正则表达式</a:t>
            </a:r>
            <a:r>
              <a:rPr lang="zh-CN" altLang="en-US" dirty="0" smtClean="0"/>
              <a:t>。</a:t>
            </a:r>
            <a:endParaRPr lang="en-US" altLang="zh-CN" dirty="0" smtClean="0"/>
          </a:p>
          <a:p>
            <a:pPr marL="0" indent="0">
              <a:buNone/>
            </a:pPr>
            <a:r>
              <a:rPr lang="en-US" altLang="zh-CN" dirty="0" smtClean="0"/>
              <a:t>	e.g. substrlen.sh</a:t>
            </a:r>
          </a:p>
        </p:txBody>
      </p:sp>
    </p:spTree>
    <p:extLst>
      <p:ext uri="{BB962C8B-B14F-4D97-AF65-F5344CB8AC3E}">
        <p14:creationId xmlns:p14="http://schemas.microsoft.com/office/powerpoint/2010/main" val="2745185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索引</a:t>
            </a:r>
            <a:endParaRPr lang="en-US" altLang="zh-CN" dirty="0" smtClean="0"/>
          </a:p>
          <a:p>
            <a:pPr marL="0" indent="0">
              <a:buNone/>
            </a:pPr>
            <a:r>
              <a:rPr lang="en-US" altLang="zh-CN" dirty="0" err="1"/>
              <a:t>expr</a:t>
            </a:r>
            <a:r>
              <a:rPr lang="en-US" altLang="zh-CN" dirty="0"/>
              <a:t> </a:t>
            </a:r>
            <a:r>
              <a:rPr lang="en-US" altLang="zh-CN" dirty="0" smtClean="0"/>
              <a:t>index </a:t>
            </a:r>
            <a:r>
              <a:rPr lang="en-US" altLang="zh-CN" dirty="0"/>
              <a:t>$string $</a:t>
            </a:r>
            <a:r>
              <a:rPr lang="en-US" altLang="zh-CN" dirty="0" smtClean="0"/>
              <a:t>substring</a:t>
            </a:r>
          </a:p>
          <a:p>
            <a:pPr marL="0" indent="0">
              <a:buNone/>
            </a:pPr>
            <a:r>
              <a:rPr lang="en-US" altLang="zh-CN" dirty="0"/>
              <a:t>	</a:t>
            </a:r>
            <a:r>
              <a:rPr lang="en-US" altLang="zh-CN" dirty="0" smtClean="0"/>
              <a:t>$substring</a:t>
            </a:r>
            <a:r>
              <a:rPr lang="zh-CN" altLang="en-US" dirty="0" smtClean="0"/>
              <a:t>中第一个与</a:t>
            </a:r>
            <a:r>
              <a:rPr lang="en-US" altLang="zh-CN" dirty="0" smtClean="0"/>
              <a:t>$string</a:t>
            </a:r>
            <a:r>
              <a:rPr lang="zh-CN" altLang="en-US" dirty="0" smtClean="0"/>
              <a:t>匹配的字符在</a:t>
            </a:r>
            <a:r>
              <a:rPr lang="en-US" altLang="zh-CN" dirty="0" smtClean="0"/>
              <a:t>$string</a:t>
            </a:r>
            <a:r>
              <a:rPr lang="zh-CN" altLang="en-US" dirty="0" smtClean="0"/>
              <a:t>中的位置（索引计数从</a:t>
            </a:r>
            <a:r>
              <a:rPr lang="en-US" altLang="zh-CN" dirty="0" smtClean="0"/>
              <a:t>1</a:t>
            </a:r>
            <a:r>
              <a:rPr lang="zh-CN" altLang="en-US" dirty="0" smtClean="0"/>
              <a:t>开始 </a:t>
            </a:r>
            <a:r>
              <a:rPr lang="en-US" altLang="zh-CN" dirty="0" smtClean="0"/>
              <a:t>1-based indexing</a:t>
            </a:r>
            <a:r>
              <a:rPr lang="zh-CN" altLang="en-US" dirty="0" smtClean="0"/>
              <a:t>）。</a:t>
            </a:r>
            <a:endParaRPr lang="en-US" altLang="zh-CN" dirty="0" smtClean="0"/>
          </a:p>
          <a:p>
            <a:pPr marL="0" indent="0">
              <a:buNone/>
            </a:pPr>
            <a:r>
              <a:rPr lang="en-US" altLang="zh-CN" dirty="0" smtClean="0"/>
              <a:t>	e.g. indexstr.sh</a:t>
            </a:r>
          </a:p>
          <a:p>
            <a:r>
              <a:rPr lang="zh-CN" altLang="en-US" dirty="0" smtClean="0"/>
              <a:t>子串提取</a:t>
            </a:r>
            <a:endParaRPr lang="en-US" altLang="zh-CN" dirty="0" smtClean="0"/>
          </a:p>
          <a:p>
            <a:pPr marL="0" indent="0">
              <a:buNone/>
            </a:pPr>
            <a:r>
              <a:rPr lang="en-US" altLang="zh-CN" dirty="0"/>
              <a:t>${</a:t>
            </a:r>
            <a:r>
              <a:rPr lang="en-US" altLang="zh-CN" dirty="0" err="1"/>
              <a:t>string:position</a:t>
            </a:r>
            <a:r>
              <a:rPr lang="en-US" altLang="zh-CN" dirty="0" smtClean="0"/>
              <a:t>}</a:t>
            </a:r>
          </a:p>
          <a:p>
            <a:pPr marL="0" indent="0">
              <a:buNone/>
            </a:pPr>
            <a:r>
              <a:rPr lang="en-US" altLang="zh-CN" dirty="0"/>
              <a:t>	</a:t>
            </a:r>
            <a:r>
              <a:rPr lang="zh-CN" altLang="en-US" dirty="0"/>
              <a:t>从</a:t>
            </a:r>
            <a:r>
              <a:rPr lang="en-US" altLang="zh-CN" dirty="0" smtClean="0"/>
              <a:t>$string</a:t>
            </a:r>
            <a:r>
              <a:rPr lang="zh-CN" altLang="en-US" dirty="0" smtClean="0"/>
              <a:t>中位置</a:t>
            </a:r>
            <a:r>
              <a:rPr lang="en-US" altLang="zh-CN" dirty="0" smtClean="0"/>
              <a:t>$position</a:t>
            </a:r>
            <a:r>
              <a:rPr lang="zh-CN" altLang="en-US" dirty="0" smtClean="0"/>
              <a:t>开始提取子串（从</a:t>
            </a:r>
            <a:r>
              <a:rPr lang="en-US" altLang="zh-CN" dirty="0" smtClean="0"/>
              <a:t>$position</a:t>
            </a:r>
            <a:r>
              <a:rPr lang="zh-CN" altLang="en-US" dirty="0" smtClean="0"/>
              <a:t>到字符串结尾）。</a:t>
            </a:r>
            <a:endParaRPr lang="en-US" altLang="zh-CN" dirty="0" smtClean="0"/>
          </a:p>
          <a:p>
            <a:pPr marL="0" indent="0">
              <a:buNone/>
            </a:pPr>
            <a:r>
              <a:rPr lang="en-US" altLang="zh-CN" dirty="0"/>
              <a:t>${</a:t>
            </a:r>
            <a:r>
              <a:rPr lang="en-US" altLang="zh-CN" dirty="0" err="1"/>
              <a:t>string:position:length</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中位置</a:t>
            </a:r>
            <a:r>
              <a:rPr lang="en-US" altLang="zh-CN" dirty="0" smtClean="0"/>
              <a:t>$position</a:t>
            </a:r>
            <a:r>
              <a:rPr lang="zh-CN" altLang="en-US" dirty="0" smtClean="0"/>
              <a:t>开始提取</a:t>
            </a:r>
            <a:r>
              <a:rPr lang="en-US" altLang="zh-CN" dirty="0" smtClean="0"/>
              <a:t>$length</a:t>
            </a:r>
            <a:r>
              <a:rPr lang="zh-CN" altLang="en-US" dirty="0" smtClean="0"/>
              <a:t>长度的子串。</a:t>
            </a:r>
            <a:endParaRPr lang="en-US" altLang="zh-CN" dirty="0" smtClean="0"/>
          </a:p>
          <a:p>
            <a:pPr marL="0" indent="0">
              <a:buNone/>
            </a:pPr>
            <a:r>
              <a:rPr lang="en-US" altLang="zh-CN" dirty="0" smtClean="0"/>
              <a:t>	</a:t>
            </a:r>
            <a:r>
              <a:rPr lang="zh-CN" altLang="en-US" dirty="0" smtClean="0"/>
              <a:t>注：</a:t>
            </a:r>
            <a:r>
              <a:rPr lang="en-US" altLang="zh-CN" dirty="0" smtClean="0"/>
              <a:t>$position</a:t>
            </a:r>
            <a:r>
              <a:rPr lang="zh-CN" altLang="en-US" dirty="0" smtClean="0"/>
              <a:t>计数从</a:t>
            </a:r>
            <a:r>
              <a:rPr lang="en-US" altLang="zh-CN" dirty="0" smtClean="0"/>
              <a:t>0</a:t>
            </a:r>
            <a:r>
              <a:rPr lang="zh-CN" altLang="en-US" dirty="0" smtClean="0"/>
              <a:t>开始（</a:t>
            </a:r>
            <a:r>
              <a:rPr lang="en-US" altLang="zh-CN" dirty="0" smtClean="0"/>
              <a:t>0-based indexing</a:t>
            </a:r>
            <a:r>
              <a:rPr lang="zh-CN" altLang="en-US" dirty="0" smtClean="0"/>
              <a:t>）。</a:t>
            </a:r>
            <a:r>
              <a:rPr lang="en-US" altLang="zh-CN" dirty="0" smtClean="0"/>
              <a:t>e.g. substr.sh</a:t>
            </a:r>
          </a:p>
          <a:p>
            <a:pPr marL="0" indent="0">
              <a:buNone/>
            </a:pPr>
            <a:r>
              <a:rPr lang="zh-CN" altLang="en-US" dirty="0"/>
              <a:t>如果</a:t>
            </a:r>
            <a:r>
              <a:rPr lang="en-US" altLang="zh-CN" dirty="0"/>
              <a:t>$string</a:t>
            </a:r>
            <a:r>
              <a:rPr lang="zh-CN" altLang="en-US" dirty="0"/>
              <a:t>为参数</a:t>
            </a:r>
            <a:r>
              <a:rPr lang="en-US" altLang="zh-CN" dirty="0"/>
              <a:t>”*”</a:t>
            </a:r>
            <a:r>
              <a:rPr lang="zh-CN" altLang="en-US" dirty="0"/>
              <a:t>或</a:t>
            </a:r>
            <a:r>
              <a:rPr lang="en-US" altLang="zh-CN" dirty="0"/>
              <a:t>”@”</a:t>
            </a:r>
            <a:r>
              <a:rPr lang="zh-CN" altLang="en-US" dirty="0"/>
              <a:t>，则提取从位置</a:t>
            </a:r>
            <a:r>
              <a:rPr lang="en-US" altLang="zh-CN" dirty="0"/>
              <a:t>$position</a:t>
            </a:r>
            <a:r>
              <a:rPr lang="zh-CN" altLang="en-US" dirty="0"/>
              <a:t>开始</a:t>
            </a:r>
            <a:r>
              <a:rPr lang="zh-CN" altLang="en-US" dirty="0" smtClean="0"/>
              <a:t>的</a:t>
            </a:r>
            <a:r>
              <a:rPr lang="zh-CN" altLang="en-US" dirty="0"/>
              <a:t>最多</a:t>
            </a:r>
            <a:r>
              <a:rPr lang="en-US" altLang="zh-CN" dirty="0" smtClean="0"/>
              <a:t>$length</a:t>
            </a:r>
            <a:r>
              <a:rPr lang="zh-CN" altLang="en-US" dirty="0" smtClean="0"/>
              <a:t>个位置参数，如果没有</a:t>
            </a:r>
            <a:r>
              <a:rPr lang="en-US" altLang="zh-CN" dirty="0" smtClean="0"/>
              <a:t>$length</a:t>
            </a:r>
            <a:r>
              <a:rPr lang="zh-CN" altLang="en-US" dirty="0" smtClean="0"/>
              <a:t>参数，则提取</a:t>
            </a:r>
            <a:r>
              <a:rPr lang="en-US" altLang="zh-CN" dirty="0" smtClean="0"/>
              <a:t>$position</a:t>
            </a:r>
            <a:r>
              <a:rPr lang="zh-CN" altLang="en-US" dirty="0" smtClean="0"/>
              <a:t>位置开始的所有位置参数（包含</a:t>
            </a:r>
            <a:r>
              <a:rPr lang="en-US" altLang="zh-CN" dirty="0" smtClean="0"/>
              <a:t>$position</a:t>
            </a:r>
            <a:r>
              <a:rPr lang="zh-CN" altLang="en-US" dirty="0" smtClean="0"/>
              <a:t>位置参数）。</a:t>
            </a:r>
            <a:endParaRPr lang="en-US" altLang="zh-CN" dirty="0" smtClean="0"/>
          </a:p>
          <a:p>
            <a:pPr marL="0" indent="0">
              <a:buNone/>
            </a:pPr>
            <a:r>
              <a:rPr lang="en-US" altLang="zh-CN" dirty="0" smtClean="0"/>
              <a:t>e.g. sub_parameters.sh</a:t>
            </a:r>
          </a:p>
        </p:txBody>
      </p:sp>
    </p:spTree>
    <p:extLst>
      <p:ext uri="{BB962C8B-B14F-4D97-AF65-F5344CB8AC3E}">
        <p14:creationId xmlns:p14="http://schemas.microsoft.com/office/powerpoint/2010/main" val="4243027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子串提取（续）</a:t>
            </a:r>
            <a:endParaRPr lang="en-US" altLang="zh-CN" dirty="0" smtClean="0"/>
          </a:p>
          <a:p>
            <a:pPr marL="0" indent="0">
              <a:buNone/>
            </a:pPr>
            <a:r>
              <a:rPr lang="en-US" altLang="zh-CN" dirty="0" err="1"/>
              <a:t>expr</a:t>
            </a:r>
            <a:r>
              <a:rPr lang="en-US" altLang="zh-CN" dirty="0"/>
              <a:t> </a:t>
            </a:r>
            <a:r>
              <a:rPr lang="en-US" altLang="zh-CN" dirty="0" err="1"/>
              <a:t>substr</a:t>
            </a:r>
            <a:r>
              <a:rPr lang="en-US" altLang="zh-CN" dirty="0"/>
              <a:t> $string $position $</a:t>
            </a:r>
            <a:r>
              <a:rPr lang="en-US" altLang="zh-CN" dirty="0" smtClean="0"/>
              <a:t>length</a:t>
            </a:r>
          </a:p>
          <a:p>
            <a:pPr marL="0" indent="0">
              <a:buNone/>
            </a:pPr>
            <a:r>
              <a:rPr lang="en-US" altLang="zh-CN" dirty="0"/>
              <a:t>	</a:t>
            </a:r>
            <a:r>
              <a:rPr lang="zh-CN" altLang="en-US" dirty="0"/>
              <a:t>从</a:t>
            </a:r>
            <a:r>
              <a:rPr lang="en-US" altLang="zh-CN" dirty="0"/>
              <a:t>$string</a:t>
            </a:r>
            <a:r>
              <a:rPr lang="zh-CN" altLang="en-US" dirty="0"/>
              <a:t>中位置</a:t>
            </a:r>
            <a:r>
              <a:rPr lang="en-US" altLang="zh-CN" dirty="0"/>
              <a:t>$position</a:t>
            </a:r>
            <a:r>
              <a:rPr lang="zh-CN" altLang="en-US" dirty="0"/>
              <a:t>开始提取</a:t>
            </a:r>
            <a:r>
              <a:rPr lang="en-US" altLang="zh-CN" dirty="0"/>
              <a:t>$length</a:t>
            </a:r>
            <a:r>
              <a:rPr lang="zh-CN" altLang="en-US" dirty="0"/>
              <a:t>长度的子串</a:t>
            </a:r>
            <a:r>
              <a:rPr lang="zh-CN" altLang="en-US" dirty="0" smtClean="0"/>
              <a:t>。（</a:t>
            </a:r>
            <a:r>
              <a:rPr lang="en-US" altLang="zh-CN" dirty="0" smtClean="0"/>
              <a:t>$position</a:t>
            </a:r>
            <a:r>
              <a:rPr lang="zh-CN" altLang="en-US" dirty="0" smtClean="0"/>
              <a:t>计数从</a:t>
            </a:r>
            <a:r>
              <a:rPr lang="en-US" altLang="zh-CN" dirty="0" smtClean="0"/>
              <a:t>1</a:t>
            </a:r>
            <a:r>
              <a:rPr lang="zh-CN" altLang="en-US" dirty="0" smtClean="0"/>
              <a:t>开始）</a:t>
            </a:r>
            <a:endParaRPr lang="en-US" altLang="zh-CN" dirty="0" smtClean="0"/>
          </a:p>
          <a:p>
            <a:pPr marL="0" indent="0">
              <a:buNone/>
            </a:pPr>
            <a:r>
              <a:rPr lang="en-US" altLang="zh-CN" dirty="0"/>
              <a:t>	</a:t>
            </a:r>
            <a:r>
              <a:rPr lang="en-US" altLang="zh-CN" dirty="0" smtClean="0"/>
              <a:t>e.g. expr_substr.sh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的开头提取</a:t>
            </a:r>
            <a:r>
              <a:rPr lang="en-US" altLang="zh-CN" dirty="0" smtClean="0"/>
              <a:t>$substring</a:t>
            </a:r>
            <a:r>
              <a:rPr lang="zh-CN" altLang="en-US" dirty="0" smtClean="0"/>
              <a:t>，</a:t>
            </a:r>
            <a:r>
              <a:rPr lang="en-US" altLang="zh-CN" dirty="0" smtClean="0"/>
              <a:t>$substring</a:t>
            </a:r>
            <a:r>
              <a:rPr lang="zh-CN" altLang="en-US" dirty="0" smtClean="0"/>
              <a:t>是一个正则表达式。</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smtClean="0"/>
              <a:t>	e.g</a:t>
            </a:r>
            <a:r>
              <a:rPr lang="en-US" altLang="zh-CN" dirty="0"/>
              <a:t>. </a:t>
            </a:r>
            <a:r>
              <a:rPr lang="en-US" altLang="zh-CN" dirty="0" smtClean="0"/>
              <a:t>expr_substr_head.sh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的结尾提取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a:t>	e.g. expr_substr_end.sh</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972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子串删除</a:t>
            </a:r>
            <a:endParaRPr lang="en-US" altLang="zh-CN" dirty="0" smtClean="0"/>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的开头位置截掉最短匹配的</a:t>
            </a:r>
            <a:r>
              <a:rPr lang="en-US" altLang="zh-CN" dirty="0" smtClean="0"/>
              <a:t>$substring</a:t>
            </a:r>
          </a:p>
          <a:p>
            <a:pPr marL="0" indent="0">
              <a:buNone/>
            </a:pPr>
            <a:r>
              <a:rPr lang="en-US" altLang="zh-CN" dirty="0"/>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的开头位置截掉</a:t>
            </a:r>
            <a:r>
              <a:rPr lang="zh-CN" altLang="en-US" dirty="0" smtClean="0"/>
              <a:t>最</a:t>
            </a:r>
            <a:r>
              <a:rPr lang="zh-CN" altLang="en-US" dirty="0"/>
              <a:t>长</a:t>
            </a:r>
            <a:r>
              <a:rPr lang="zh-CN" altLang="en-US" dirty="0" smtClean="0"/>
              <a:t>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str_head_rm.sh</a:t>
            </a:r>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位置</a:t>
            </a:r>
            <a:r>
              <a:rPr lang="zh-CN" altLang="en-US" dirty="0"/>
              <a:t>截掉最短匹配的</a:t>
            </a:r>
            <a:r>
              <a:rPr lang="en-US" altLang="zh-CN" dirty="0"/>
              <a:t>$</a:t>
            </a:r>
            <a:r>
              <a:rPr lang="en-US" altLang="zh-CN" dirty="0" smtClean="0"/>
              <a:t>substring</a:t>
            </a:r>
          </a:p>
          <a:p>
            <a:pPr marL="0" indent="0">
              <a:buNone/>
            </a:pPr>
            <a:r>
              <a:rPr lang="en-US" altLang="zh-CN" dirty="0"/>
              <a:t>${string</a:t>
            </a:r>
            <a:r>
              <a:rPr lang="en-US" altLang="zh-CN" dirty="0" smtClean="0"/>
              <a:t>%%substring</a:t>
            </a:r>
            <a:r>
              <a:rPr lang="en-US" altLang="zh-CN" dirty="0"/>
              <a:t>}</a:t>
            </a:r>
          </a:p>
          <a:p>
            <a:pPr marL="0" indent="0">
              <a:buNone/>
            </a:pPr>
            <a:r>
              <a:rPr lang="en-US" altLang="zh-CN" dirty="0"/>
              <a:t>	</a:t>
            </a:r>
            <a:r>
              <a:rPr lang="zh-CN" altLang="en-US" dirty="0"/>
              <a:t>从</a:t>
            </a:r>
            <a:r>
              <a:rPr lang="en-US" altLang="zh-CN" dirty="0"/>
              <a:t>$string</a:t>
            </a:r>
            <a:r>
              <a:rPr lang="zh-CN" altLang="en-US" dirty="0"/>
              <a:t>的结尾位置截掉</a:t>
            </a:r>
            <a:r>
              <a:rPr lang="zh-CN" altLang="en-US" dirty="0" smtClean="0"/>
              <a:t>最长匹配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str_end_rm.sh  rename.sh</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335740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子串替换</a:t>
            </a:r>
            <a:endParaRPr lang="en-US" altLang="zh-CN" dirty="0" smtClean="0"/>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来替换第一个匹配的</a:t>
            </a:r>
            <a:r>
              <a:rPr lang="en-US" altLang="zh-CN" dirty="0" smtClean="0"/>
              <a:t>$substring</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来替换所有匹配的</a:t>
            </a:r>
            <a:r>
              <a:rPr lang="en-US" altLang="zh-CN" dirty="0" smtClean="0"/>
              <a:t>$substring</a:t>
            </a:r>
          </a:p>
          <a:p>
            <a:pPr marL="0" indent="0">
              <a:buNone/>
            </a:pPr>
            <a:r>
              <a:rPr lang="en-US" altLang="zh-CN" dirty="0"/>
              <a:t>	</a:t>
            </a:r>
            <a:r>
              <a:rPr lang="en-US" altLang="zh-CN" dirty="0" smtClean="0"/>
              <a:t>e.g. str_replace.sh</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如果</a:t>
            </a:r>
            <a:r>
              <a:rPr lang="en-US" altLang="zh-CN" dirty="0" smtClean="0"/>
              <a:t>$substring</a:t>
            </a:r>
            <a:r>
              <a:rPr lang="zh-CN" altLang="en-US" dirty="0" smtClean="0"/>
              <a:t>匹配</a:t>
            </a:r>
            <a:r>
              <a:rPr lang="en-US" altLang="zh-CN" dirty="0" smtClean="0"/>
              <a:t>$string</a:t>
            </a:r>
            <a:r>
              <a:rPr lang="zh-CN" altLang="en-US" dirty="0" smtClean="0"/>
              <a:t>的开头部分，则用</a:t>
            </a:r>
            <a:r>
              <a:rPr lang="en-US" altLang="zh-CN" dirty="0" smtClean="0"/>
              <a:t>$replacement</a:t>
            </a:r>
            <a:r>
              <a:rPr lang="zh-CN" altLang="en-US" dirty="0" smtClean="0"/>
              <a:t>替换</a:t>
            </a:r>
            <a:r>
              <a:rPr lang="en-US" altLang="zh-CN" dirty="0" smtClean="0"/>
              <a:t>$substring</a:t>
            </a:r>
          </a:p>
          <a:p>
            <a:pPr marL="0" indent="0">
              <a:buNone/>
            </a:pPr>
            <a:r>
              <a:rPr lang="en-US" altLang="zh-CN" dirty="0"/>
              <a:t>${</a:t>
            </a:r>
            <a:r>
              <a:rPr lang="en-US" altLang="zh-CN" dirty="0" smtClean="0"/>
              <a:t>string/%substring/replacement</a:t>
            </a:r>
            <a:r>
              <a:rPr lang="en-US" altLang="zh-CN" dirty="0"/>
              <a:t>}</a:t>
            </a:r>
          </a:p>
          <a:p>
            <a:pPr marL="0" indent="0">
              <a:buNone/>
            </a:pPr>
            <a:r>
              <a:rPr lang="en-US" altLang="zh-CN" dirty="0"/>
              <a:t>	</a:t>
            </a:r>
            <a:r>
              <a:rPr lang="zh-CN" altLang="en-US" dirty="0"/>
              <a:t>如果</a:t>
            </a:r>
            <a:r>
              <a:rPr lang="en-US" altLang="zh-CN" dirty="0"/>
              <a:t>$substring</a:t>
            </a:r>
            <a:r>
              <a:rPr lang="zh-CN" altLang="en-US" dirty="0"/>
              <a:t>匹配</a:t>
            </a:r>
            <a:r>
              <a:rPr lang="en-US" altLang="zh-CN" dirty="0"/>
              <a:t>$string</a:t>
            </a:r>
            <a:r>
              <a:rPr lang="zh-CN" altLang="en-US" dirty="0" smtClean="0"/>
              <a:t>的</a:t>
            </a:r>
            <a:r>
              <a:rPr lang="zh-CN" altLang="en-US" dirty="0"/>
              <a:t>结尾</a:t>
            </a:r>
            <a:r>
              <a:rPr lang="zh-CN" altLang="en-US" dirty="0" smtClean="0"/>
              <a:t>部分</a:t>
            </a:r>
            <a:r>
              <a:rPr lang="zh-CN" altLang="en-US" dirty="0"/>
              <a:t>，则用</a:t>
            </a:r>
            <a:r>
              <a:rPr lang="en-US" altLang="zh-CN" dirty="0"/>
              <a:t>$replacement</a:t>
            </a:r>
            <a:r>
              <a:rPr lang="zh-CN" altLang="en-US" dirty="0"/>
              <a:t>替换</a:t>
            </a:r>
            <a:r>
              <a:rPr lang="en-US" altLang="zh-CN" dirty="0"/>
              <a:t>$</a:t>
            </a:r>
            <a:r>
              <a:rPr lang="en-US" altLang="zh-CN" dirty="0" smtClean="0"/>
              <a:t>substring</a:t>
            </a:r>
          </a:p>
          <a:p>
            <a:pPr marL="0" indent="0">
              <a:buNone/>
            </a:pPr>
            <a:r>
              <a:rPr lang="en-US" altLang="zh-CN" dirty="0"/>
              <a:t>	</a:t>
            </a:r>
            <a:r>
              <a:rPr lang="en-US" altLang="zh-CN" dirty="0" smtClean="0"/>
              <a:t>e.g. str_replace2.sh</a:t>
            </a:r>
            <a:endParaRPr lang="en-US" altLang="zh-CN" dirty="0"/>
          </a:p>
          <a:p>
            <a:pPr marL="0" indent="0">
              <a:buNone/>
            </a:pPr>
            <a:endParaRPr lang="zh-CN" altLang="en-US" dirty="0"/>
          </a:p>
        </p:txBody>
      </p:sp>
    </p:spTree>
    <p:extLst>
      <p:ext uri="{BB962C8B-B14F-4D97-AF65-F5344CB8AC3E}">
        <p14:creationId xmlns:p14="http://schemas.microsoft.com/office/powerpoint/2010/main" val="3959284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100" y="1390918"/>
            <a:ext cx="7698881" cy="4520932"/>
          </a:xfrm>
        </p:spPr>
      </p:pic>
    </p:spTree>
    <p:extLst>
      <p:ext uri="{BB962C8B-B14F-4D97-AF65-F5344CB8AC3E}">
        <p14:creationId xmlns:p14="http://schemas.microsoft.com/office/powerpoint/2010/main" val="40157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lstStyle/>
          <a:p>
            <a:r>
              <a:rPr lang="en-US" altLang="zh-CN" dirty="0" smtClean="0"/>
              <a:t>${parameter}</a:t>
            </a:r>
          </a:p>
          <a:p>
            <a:pPr marL="0" indent="0">
              <a:buNone/>
            </a:pPr>
            <a:r>
              <a:rPr lang="zh-CN" altLang="en-US" dirty="0" smtClean="0"/>
              <a:t>与</a:t>
            </a:r>
            <a:r>
              <a:rPr lang="en-US" altLang="zh-CN" dirty="0" smtClean="0"/>
              <a:t>$parameter</a:t>
            </a:r>
            <a:r>
              <a:rPr lang="zh-CN" altLang="en-US" dirty="0" smtClean="0"/>
              <a:t>相同，也即变量</a:t>
            </a:r>
            <a:r>
              <a:rPr lang="en-US" altLang="zh-CN" dirty="0" smtClean="0"/>
              <a:t>parameter</a:t>
            </a:r>
            <a:r>
              <a:rPr lang="zh-CN" altLang="en-US" dirty="0" smtClean="0"/>
              <a:t>的值。在某些上下文中，只能使用</a:t>
            </a:r>
            <a:r>
              <a:rPr lang="en-US" altLang="zh-CN" dirty="0" smtClean="0"/>
              <a:t>${parameter}</a:t>
            </a:r>
            <a:r>
              <a:rPr lang="zh-CN" altLang="en-US" dirty="0" smtClean="0"/>
              <a:t>形式（把变量和字符串组合起来）。</a:t>
            </a:r>
            <a:endParaRPr lang="en-US" altLang="zh-CN" dirty="0" smtClean="0"/>
          </a:p>
          <a:p>
            <a:pPr marL="0" indent="0">
              <a:buNone/>
            </a:pPr>
            <a:r>
              <a:rPr lang="en-US" altLang="zh-CN" dirty="0" smtClean="0"/>
              <a:t>e.g. param.sh</a:t>
            </a:r>
          </a:p>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a:t>
            </a:r>
            <a:r>
              <a:rPr lang="zh-CN" altLang="en-US" dirty="0" smtClean="0">
                <a:solidFill>
                  <a:srgbClr val="FF0000"/>
                </a:solidFill>
              </a:rPr>
              <a:t>使用</a:t>
            </a:r>
            <a:r>
              <a:rPr lang="en-US" altLang="zh-CN" dirty="0" smtClean="0"/>
              <a:t>default</a:t>
            </a:r>
            <a:r>
              <a:rPr lang="zh-CN" altLang="en-US" dirty="0" smtClean="0"/>
              <a:t>值。</a:t>
            </a:r>
            <a:endParaRPr lang="en-US" altLang="zh-CN" dirty="0" smtClean="0"/>
          </a:p>
          <a:p>
            <a:pPr marL="0" indent="0">
              <a:buNone/>
            </a:pPr>
            <a:r>
              <a:rPr lang="en-US" altLang="zh-CN" dirty="0"/>
              <a:t>${parameter-default</a:t>
            </a:r>
            <a:r>
              <a:rPr lang="en-US" altLang="zh-CN" dirty="0" smtClean="0"/>
              <a:t>} </a:t>
            </a:r>
            <a:r>
              <a:rPr lang="zh-CN" altLang="en-US" dirty="0" smtClean="0"/>
              <a:t>和 </a:t>
            </a:r>
            <a:r>
              <a:rPr lang="en-US" altLang="zh-CN" dirty="0" smtClean="0"/>
              <a:t>${</a:t>
            </a:r>
            <a:r>
              <a:rPr lang="en-US" altLang="zh-CN" dirty="0"/>
              <a:t>parameter:-default</a:t>
            </a:r>
            <a:r>
              <a:rPr lang="en-US" altLang="zh-CN" dirty="0" smtClean="0"/>
              <a:t>}</a:t>
            </a:r>
            <a:r>
              <a:rPr lang="zh-CN" altLang="en-US" dirty="0" smtClean="0"/>
              <a:t>基本等同，只有在</a:t>
            </a:r>
            <a:r>
              <a:rPr lang="en-US" altLang="zh-CN" dirty="0" smtClean="0"/>
              <a:t>parameter</a:t>
            </a:r>
            <a:r>
              <a:rPr lang="zh-CN" altLang="en-US" dirty="0" smtClean="0"/>
              <a:t>被声明并且赋值为</a:t>
            </a:r>
            <a:r>
              <a:rPr lang="en-US" altLang="zh-CN" dirty="0" smtClean="0"/>
              <a:t>null</a:t>
            </a:r>
            <a:r>
              <a:rPr lang="zh-CN" altLang="en-US" dirty="0" smtClean="0"/>
              <a:t>时，才会产生差异。</a:t>
            </a:r>
            <a:endParaRPr lang="en-US" altLang="zh-CN" dirty="0" smtClean="0"/>
          </a:p>
          <a:p>
            <a:pPr marL="0" indent="0">
              <a:buNone/>
            </a:pPr>
            <a:r>
              <a:rPr lang="en-US" altLang="zh-CN" dirty="0" smtClean="0"/>
              <a:t>e.g. param-sub.sh</a:t>
            </a:r>
          </a:p>
          <a:p>
            <a:pPr marL="0" indent="0">
              <a:buNone/>
            </a:pPr>
            <a:r>
              <a:rPr lang="zh-CN" altLang="en-US" dirty="0" smtClean="0"/>
              <a:t>脚本中“默认参数”结构常用于提供“缺失”的命令行参数。</a:t>
            </a:r>
            <a:endParaRPr lang="en-US" altLang="zh-CN" dirty="0" smtClean="0"/>
          </a:p>
          <a:p>
            <a:pPr marL="0" indent="0">
              <a:buNone/>
            </a:pPr>
            <a:r>
              <a:rPr lang="en-US" altLang="zh-CN" dirty="0" smtClean="0"/>
              <a:t>e.g. param-default.sh</a:t>
            </a:r>
            <a:endParaRPr lang="en-US" altLang="zh-CN" dirty="0"/>
          </a:p>
          <a:p>
            <a:pPr marL="0" indent="0">
              <a:buNone/>
            </a:pPr>
            <a:endParaRPr lang="zh-CN" altLang="en-US" dirty="0"/>
          </a:p>
        </p:txBody>
      </p:sp>
    </p:spTree>
    <p:extLst>
      <p:ext uri="{BB962C8B-B14F-4D97-AF65-F5344CB8AC3E}">
        <p14:creationId xmlns:p14="http://schemas.microsoft.com/office/powerpoint/2010/main" val="1338953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未设置，则将它</a:t>
            </a:r>
            <a:r>
              <a:rPr lang="zh-CN" altLang="en-US" dirty="0" smtClean="0">
                <a:solidFill>
                  <a:srgbClr val="FF0000"/>
                </a:solidFill>
              </a:rPr>
              <a:t>设置</a:t>
            </a:r>
            <a:r>
              <a:rPr lang="zh-CN" altLang="en-US" dirty="0" smtClean="0"/>
              <a:t>为</a:t>
            </a:r>
            <a:r>
              <a:rPr lang="en-US" altLang="zh-CN" dirty="0" smtClean="0"/>
              <a:t>default</a:t>
            </a:r>
            <a:r>
              <a:rPr lang="zh-CN" altLang="en-US" dirty="0" smtClean="0"/>
              <a:t>值。</a:t>
            </a:r>
            <a:endParaRPr lang="en-US" altLang="zh-CN" dirty="0" smtClean="0"/>
          </a:p>
          <a:p>
            <a:pPr marL="0" indent="0">
              <a:buNone/>
            </a:pPr>
            <a:r>
              <a:rPr lang="zh-CN" altLang="en-US" dirty="0" smtClean="0"/>
              <a:t>两种形式基本</a:t>
            </a:r>
            <a:r>
              <a:rPr lang="zh-CN" altLang="en-US" dirty="0"/>
              <a:t>等同，只有在</a:t>
            </a:r>
            <a:r>
              <a:rPr lang="en-US" altLang="zh-CN" dirty="0" smtClean="0"/>
              <a:t>parameter</a:t>
            </a:r>
            <a:r>
              <a:rPr lang="zh-CN" altLang="en-US" dirty="0" smtClean="0"/>
              <a:t>被声明并且赋值</a:t>
            </a:r>
            <a:r>
              <a:rPr lang="zh-CN" altLang="en-US" dirty="0"/>
              <a:t>为</a:t>
            </a:r>
            <a:r>
              <a:rPr lang="en-US" altLang="zh-CN" dirty="0"/>
              <a:t>null</a:t>
            </a:r>
            <a:r>
              <a:rPr lang="zh-CN" altLang="en-US" dirty="0"/>
              <a:t>时，才会产生</a:t>
            </a:r>
            <a:r>
              <a:rPr lang="zh-CN" altLang="en-US" dirty="0" smtClean="0"/>
              <a:t>差异（</a:t>
            </a:r>
            <a:r>
              <a:rPr lang="zh-CN" altLang="en-US" dirty="0"/>
              <a:t>同前所述</a:t>
            </a:r>
            <a:r>
              <a:rPr lang="zh-CN" altLang="en-US" dirty="0" smtClean="0"/>
              <a:t>）。</a:t>
            </a:r>
            <a:endParaRPr lang="en-US" altLang="zh-CN" dirty="0" smtClean="0"/>
          </a:p>
          <a:p>
            <a:pPr marL="0" indent="0">
              <a:buNone/>
            </a:pPr>
            <a:r>
              <a:rPr lang="en-US" altLang="zh-CN" dirty="0" smtClean="0"/>
              <a:t>e.g. param-sub2.sh</a:t>
            </a:r>
          </a:p>
          <a:p>
            <a:pPr marL="0" indent="0">
              <a:buNone/>
            </a:pPr>
            <a:endParaRPr lang="en-US" altLang="zh-CN" dirty="0"/>
          </a:p>
          <a:p>
            <a:pPr marL="0" indent="0">
              <a:buNone/>
            </a:pPr>
            <a:r>
              <a:rPr lang="en-US" altLang="zh-CN" dirty="0" smtClean="0"/>
              <a:t>${</a:t>
            </a:r>
            <a:r>
              <a:rPr lang="en-US" altLang="zh-CN" dirty="0" err="1" smtClean="0"/>
              <a:t>var</a:t>
            </a:r>
            <a:r>
              <a:rPr lang="en-US" altLang="zh-CN" dirty="0" smtClean="0"/>
              <a:t>:=default} </a:t>
            </a:r>
            <a:r>
              <a:rPr lang="en-US" altLang="zh-CN" dirty="0" err="1" smtClean="0"/>
              <a:t>vs</a:t>
            </a:r>
            <a:r>
              <a:rPr lang="en-US" altLang="zh-CN" dirty="0" smtClean="0"/>
              <a:t> ${</a:t>
            </a:r>
            <a:r>
              <a:rPr lang="en-US" altLang="zh-CN" dirty="0" err="1" smtClean="0"/>
              <a:t>var</a:t>
            </a:r>
            <a:r>
              <a:rPr lang="en-US" altLang="zh-CN" dirty="0" smtClean="0"/>
              <a:t>:-default} – what is difference?</a:t>
            </a:r>
          </a:p>
          <a:p>
            <a:pPr marL="0" indent="0">
              <a:buNone/>
            </a:pPr>
            <a:r>
              <a:rPr lang="zh-CN" altLang="en-US" dirty="0" smtClean="0"/>
              <a:t>参考：</a:t>
            </a:r>
            <a:r>
              <a:rPr lang="en-US" altLang="zh-CN" dirty="0">
                <a:hlinkClick r:id="rId2"/>
              </a:rPr>
              <a:t>http://</a:t>
            </a:r>
            <a:r>
              <a:rPr lang="en-US" altLang="zh-CN" dirty="0" smtClean="0">
                <a:hlinkClick r:id="rId2"/>
              </a:rPr>
              <a:t>stackoverflow.com/questions/24405606/var-default-vs-var-default-what-is-difference</a:t>
            </a:r>
            <a:endParaRPr lang="en-US" altLang="zh-CN" dirty="0" smtClean="0"/>
          </a:p>
          <a:p>
            <a:pPr marL="0" indent="0">
              <a:buNone/>
            </a:pPr>
            <a:r>
              <a:rPr lang="en-US" altLang="zh-CN" dirty="0"/>
              <a:t>${parameter:-word}</a:t>
            </a:r>
          </a:p>
          <a:p>
            <a:pPr marL="0" indent="0">
              <a:buNone/>
            </a:pPr>
            <a:r>
              <a:rPr lang="en-US" altLang="zh-CN" dirty="0"/>
              <a:t>Use Default Values. If parameter is unset or null, the expansion of word is substituted. Otherwise, the value of parameter is substituted</a:t>
            </a:r>
            <a:r>
              <a:rPr lang="en-US" altLang="zh-CN" dirty="0" smtClean="0"/>
              <a:t>.</a:t>
            </a:r>
            <a:endParaRPr lang="en-US" altLang="zh-CN" dirty="0"/>
          </a:p>
          <a:p>
            <a:pPr marL="0" indent="0">
              <a:buNone/>
            </a:pPr>
            <a:r>
              <a:rPr lang="en-US" altLang="zh-CN" dirty="0"/>
              <a:t>${parameter:=word}</a:t>
            </a:r>
          </a:p>
          <a:p>
            <a:pPr marL="0" indent="0">
              <a:buNone/>
            </a:pPr>
            <a:r>
              <a:rPr lang="en-US" altLang="zh-CN" dirty="0"/>
              <a:t>Assign Default Values. If parameter is unset or null, the expansion of word is assigned to parameter. The value of parameter is then substituted. Positional parameters and special parameters may not be assigned to in this way.</a:t>
            </a:r>
            <a:endParaRPr lang="zh-CN" altLang="en-US" dirty="0"/>
          </a:p>
        </p:txBody>
      </p:sp>
    </p:spTree>
    <p:extLst>
      <p:ext uri="{BB962C8B-B14F-4D97-AF65-F5344CB8AC3E}">
        <p14:creationId xmlns:p14="http://schemas.microsoft.com/office/powerpoint/2010/main" val="69175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sp>
        <p:nvSpPr>
          <p:cNvPr id="3" name="内容占位符 2"/>
          <p:cNvSpPr>
            <a:spLocks noGrp="1"/>
          </p:cNvSpPr>
          <p:nvPr>
            <p:ph idx="1"/>
          </p:nvPr>
        </p:nvSpPr>
        <p:spPr/>
        <p:txBody>
          <a:bodyPr>
            <a:normAutofit fontScale="92500"/>
          </a:bodyPr>
          <a:lstStyle/>
          <a:p>
            <a:r>
              <a:rPr lang="en-US" dirty="0"/>
              <a:t>${</a:t>
            </a:r>
            <a:r>
              <a:rPr lang="en-US" dirty="0" err="1"/>
              <a:t>parameter+alt_value</a:t>
            </a:r>
            <a:r>
              <a:rPr lang="en-US" dirty="0"/>
              <a:t>}, ${parameter:+</a:t>
            </a:r>
            <a:r>
              <a:rPr lang="en-US" dirty="0" err="1"/>
              <a:t>alt_value</a:t>
            </a:r>
            <a:r>
              <a:rPr lang="en-US" dirty="0" smtClean="0"/>
              <a:t>}</a:t>
            </a:r>
          </a:p>
          <a:p>
            <a:pPr marL="0" indent="0">
              <a:buNone/>
            </a:pPr>
            <a:r>
              <a:rPr lang="zh-CN" altLang="en-US" dirty="0" smtClean="0"/>
              <a:t>如果参数</a:t>
            </a:r>
            <a:r>
              <a:rPr lang="en-US" altLang="zh-CN" dirty="0" smtClean="0"/>
              <a:t>parameter</a:t>
            </a:r>
            <a:r>
              <a:rPr lang="zh-CN" altLang="en-US" dirty="0"/>
              <a:t>已</a:t>
            </a:r>
            <a:r>
              <a:rPr lang="zh-CN" altLang="en-US" dirty="0" smtClean="0"/>
              <a:t>设置，则使用</a:t>
            </a:r>
            <a:r>
              <a:rPr lang="en-US" altLang="zh-CN" dirty="0" err="1" smtClean="0"/>
              <a:t>alt_value</a:t>
            </a:r>
            <a:r>
              <a:rPr lang="zh-CN" altLang="en-US" dirty="0" smtClean="0"/>
              <a:t>值，否则使用</a:t>
            </a:r>
            <a:r>
              <a:rPr lang="en-US" altLang="zh-CN" dirty="0" smtClean="0"/>
              <a:t>null</a:t>
            </a:r>
            <a:r>
              <a:rPr lang="zh-CN" altLang="en-US" dirty="0" smtClean="0"/>
              <a:t>字符串（空值）。</a:t>
            </a:r>
            <a:endParaRPr lang="en-US" altLang="zh-CN" dirty="0" smtClean="0"/>
          </a:p>
          <a:p>
            <a:pPr marL="0" indent="0">
              <a:buNone/>
            </a:pPr>
            <a:r>
              <a:rPr lang="zh-CN" altLang="en-US" dirty="0" smtClean="0"/>
              <a:t>两种形式基本等同，只有在</a:t>
            </a:r>
            <a:r>
              <a:rPr lang="en-US" altLang="zh-CN" dirty="0" smtClean="0"/>
              <a:t>parameter</a:t>
            </a:r>
            <a:r>
              <a:rPr lang="zh-CN" altLang="en-US" dirty="0" smtClean="0"/>
              <a:t>被声明并且为</a:t>
            </a:r>
            <a:r>
              <a:rPr lang="en-US" altLang="zh-CN" dirty="0" smtClean="0"/>
              <a:t>null</a:t>
            </a:r>
            <a:r>
              <a:rPr lang="zh-CN" altLang="en-US" dirty="0" smtClean="0"/>
              <a:t>时，才会产生差异。</a:t>
            </a:r>
            <a:endParaRPr lang="en-US" altLang="zh-CN" dirty="0" smtClean="0"/>
          </a:p>
          <a:p>
            <a:pPr marL="0" indent="0">
              <a:buNone/>
            </a:pPr>
            <a:r>
              <a:rPr lang="en-US" dirty="0" smtClean="0"/>
              <a:t>e.g. param-alt.sh</a:t>
            </a:r>
          </a:p>
          <a:p>
            <a:r>
              <a:rPr lang="en-US" dirty="0"/>
              <a:t>${</a:t>
            </a:r>
            <a:r>
              <a:rPr lang="en-US" dirty="0" err="1"/>
              <a:t>parameter?err_msg</a:t>
            </a:r>
            <a:r>
              <a:rPr lang="en-US" dirty="0"/>
              <a:t>}, ${parameter:?</a:t>
            </a:r>
            <a:r>
              <a:rPr lang="en-US" dirty="0" err="1"/>
              <a:t>err_msg</a:t>
            </a:r>
            <a:r>
              <a:rPr lang="en-US" dirty="0" smtClean="0"/>
              <a:t>}</a:t>
            </a:r>
            <a:endParaRPr lang="en-US" dirty="0"/>
          </a:p>
          <a:p>
            <a:pPr marL="0" indent="0">
              <a:buNone/>
            </a:pPr>
            <a:r>
              <a:rPr lang="zh-CN" altLang="en-US" dirty="0" smtClean="0"/>
              <a:t>如果参数</a:t>
            </a:r>
            <a:r>
              <a:rPr lang="en-US" altLang="zh-CN" dirty="0" smtClean="0"/>
              <a:t>parameter</a:t>
            </a:r>
            <a:r>
              <a:rPr lang="zh-CN" altLang="en-US" dirty="0" smtClean="0"/>
              <a:t>已设置，则使用它，否则，打印</a:t>
            </a:r>
            <a:r>
              <a:rPr lang="en-US" altLang="zh-CN" dirty="0" err="1" smtClean="0"/>
              <a:t>err_msg</a:t>
            </a:r>
            <a:r>
              <a:rPr lang="zh-CN" altLang="en-US" dirty="0" smtClean="0"/>
              <a:t>并终止脚本，退出状态为</a:t>
            </a:r>
            <a:r>
              <a:rPr lang="en-US" altLang="zh-CN" dirty="0" smtClean="0"/>
              <a:t>1.</a:t>
            </a:r>
          </a:p>
          <a:p>
            <a:pPr marL="0" indent="0">
              <a:buNone/>
            </a:pPr>
            <a:r>
              <a:rPr lang="zh-CN" altLang="en-US" dirty="0"/>
              <a:t>两种形式基本等同，只有在</a:t>
            </a:r>
            <a:r>
              <a:rPr lang="en-US" altLang="zh-CN" dirty="0"/>
              <a:t>parameter</a:t>
            </a:r>
            <a:r>
              <a:rPr lang="zh-CN" altLang="en-US" dirty="0"/>
              <a:t>被声明并且为</a:t>
            </a:r>
            <a:r>
              <a:rPr lang="en-US" altLang="zh-CN" dirty="0"/>
              <a:t>null</a:t>
            </a:r>
            <a:r>
              <a:rPr lang="zh-CN" altLang="en-US" dirty="0"/>
              <a:t>时，才会产生差异</a:t>
            </a:r>
            <a:r>
              <a:rPr lang="zh-CN" altLang="en-US" dirty="0" smtClean="0"/>
              <a:t>。</a:t>
            </a:r>
            <a:endParaRPr lang="en-US" altLang="zh-CN" dirty="0"/>
          </a:p>
          <a:p>
            <a:pPr marL="0" indent="0">
              <a:buNone/>
            </a:pPr>
            <a:r>
              <a:rPr lang="en-US" altLang="zh-CN" dirty="0"/>
              <a:t>e.g. </a:t>
            </a:r>
            <a:r>
              <a:rPr lang="en-US" altLang="zh-CN" dirty="0" smtClean="0"/>
              <a:t>usage-message.sh  check_env.sh</a:t>
            </a:r>
          </a:p>
          <a:p>
            <a:r>
              <a:rPr lang="en-US" dirty="0"/>
              <a:t>${!</a:t>
            </a:r>
            <a:r>
              <a:rPr lang="en-US" dirty="0" err="1"/>
              <a:t>varprefix</a:t>
            </a:r>
            <a:r>
              <a:rPr lang="en-US" dirty="0"/>
              <a:t>*}, ${!</a:t>
            </a:r>
            <a:r>
              <a:rPr lang="en-US" dirty="0" err="1"/>
              <a:t>varprefix</a:t>
            </a:r>
            <a:r>
              <a:rPr lang="en-US" dirty="0"/>
              <a:t>@}</a:t>
            </a:r>
          </a:p>
          <a:p>
            <a:pPr marL="0" indent="0">
              <a:buNone/>
            </a:pPr>
            <a:r>
              <a:rPr lang="zh-CN" altLang="en-US" dirty="0"/>
              <a:t>匹配所有之前声明过的，并且以</a:t>
            </a:r>
            <a:r>
              <a:rPr lang="en-US" altLang="zh-CN" dirty="0" err="1"/>
              <a:t>varprefix</a:t>
            </a:r>
            <a:r>
              <a:rPr lang="zh-CN" altLang="en-US" dirty="0"/>
              <a:t>开头的变量。</a:t>
            </a:r>
            <a:endParaRPr lang="en-US" altLang="zh-CN" dirty="0"/>
          </a:p>
          <a:p>
            <a:pPr marL="0" indent="0">
              <a:buNone/>
            </a:pPr>
            <a:r>
              <a:rPr lang="en-US" dirty="0"/>
              <a:t>e.g. varprefix.sh</a:t>
            </a:r>
          </a:p>
          <a:p>
            <a:pPr marL="0" indent="0">
              <a:buNone/>
            </a:pPr>
            <a:endParaRPr lang="en-US" altLang="zh-CN" dirty="0"/>
          </a:p>
        </p:txBody>
      </p:sp>
    </p:spTree>
    <p:extLst>
      <p:ext uri="{BB962C8B-B14F-4D97-AF65-F5344CB8AC3E}">
        <p14:creationId xmlns:p14="http://schemas.microsoft.com/office/powerpoint/2010/main" val="1678459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788" y="1651000"/>
            <a:ext cx="5356250" cy="4260850"/>
          </a:xfrm>
        </p:spPr>
      </p:pic>
    </p:spTree>
    <p:extLst>
      <p:ext uri="{BB962C8B-B14F-4D97-AF65-F5344CB8AC3E}">
        <p14:creationId xmlns:p14="http://schemas.microsoft.com/office/powerpoint/2010/main" val="715500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命令解释器</a:t>
            </a:r>
            <a:endParaRPr lang="en-US" altLang="zh-CN" dirty="0" smtClean="0"/>
          </a:p>
          <a:p>
            <a:r>
              <a:rPr lang="zh-CN" altLang="en-US" dirty="0" smtClean="0"/>
              <a:t>系统内核与用户之间的隔离层</a:t>
            </a:r>
            <a:endParaRPr lang="en-US" altLang="zh-CN" dirty="0" smtClean="0"/>
          </a:p>
          <a:p>
            <a:r>
              <a:rPr lang="zh-CN" altLang="en-US" dirty="0" smtClean="0"/>
              <a:t>编程语言（</a:t>
            </a:r>
            <a:r>
              <a:rPr lang="zh-CN" altLang="en-US" dirty="0"/>
              <a:t>脚本</a:t>
            </a:r>
            <a:r>
              <a:rPr lang="zh-CN" altLang="en-US" dirty="0" smtClean="0"/>
              <a:t>）</a:t>
            </a:r>
            <a:endParaRPr lang="en-US" altLang="zh-CN" dirty="0" smtClean="0"/>
          </a:p>
          <a:p>
            <a:r>
              <a:rPr lang="en-US" altLang="zh-CN" dirty="0" smtClean="0"/>
              <a:t>Shell </a:t>
            </a:r>
            <a:r>
              <a:rPr lang="zh-CN" altLang="en-US" dirty="0" smtClean="0"/>
              <a:t>的种类：</a:t>
            </a:r>
            <a:r>
              <a:rPr lang="en-US" altLang="zh-CN" dirty="0"/>
              <a:t>Bourne shell</a:t>
            </a:r>
            <a:r>
              <a:rPr lang="zh-CN" altLang="en-US" dirty="0"/>
              <a:t>（</a:t>
            </a:r>
            <a:r>
              <a:rPr lang="en-US" altLang="zh-CN" dirty="0" err="1"/>
              <a:t>sh</a:t>
            </a:r>
            <a:r>
              <a:rPr lang="zh-CN" altLang="en-US" dirty="0" smtClean="0"/>
              <a:t>）、</a:t>
            </a:r>
            <a:r>
              <a:rPr lang="en-US" altLang="zh-CN" dirty="0"/>
              <a:t>Bourne Again </a:t>
            </a:r>
            <a:r>
              <a:rPr lang="en-US" altLang="zh-CN" dirty="0" smtClean="0"/>
              <a:t>shell</a:t>
            </a:r>
            <a:r>
              <a:rPr lang="zh-CN" altLang="en-US" dirty="0" smtClean="0"/>
              <a:t>（</a:t>
            </a:r>
            <a:r>
              <a:rPr lang="en-US" altLang="zh-CN" dirty="0" smtClean="0"/>
              <a:t>bash</a:t>
            </a:r>
            <a:r>
              <a:rPr lang="zh-CN" altLang="en-US" dirty="0" smtClean="0"/>
              <a:t>）、</a:t>
            </a:r>
            <a:r>
              <a:rPr lang="en-US" altLang="zh-CN" dirty="0"/>
              <a:t>C shell</a:t>
            </a:r>
            <a:r>
              <a:rPr lang="zh-CN" altLang="en-US" dirty="0"/>
              <a:t>（</a:t>
            </a:r>
            <a:r>
              <a:rPr lang="en-US" altLang="zh-CN" dirty="0" err="1"/>
              <a:t>csh</a:t>
            </a:r>
            <a:r>
              <a:rPr lang="zh-CN" altLang="en-US" dirty="0" smtClean="0"/>
              <a:t>）、</a:t>
            </a:r>
            <a:r>
              <a:rPr lang="en-US" altLang="zh-CN" dirty="0" err="1"/>
              <a:t>Korn</a:t>
            </a:r>
            <a:r>
              <a:rPr lang="en-US" altLang="zh-CN" dirty="0"/>
              <a:t> shell</a:t>
            </a:r>
            <a:r>
              <a:rPr lang="zh-CN" altLang="en-US" dirty="0"/>
              <a:t>（</a:t>
            </a:r>
            <a:r>
              <a:rPr lang="en-US" altLang="zh-CN" dirty="0" err="1"/>
              <a:t>ksh</a:t>
            </a:r>
            <a:r>
              <a:rPr lang="zh-CN" altLang="en-US" dirty="0" smtClean="0"/>
              <a:t>）、</a:t>
            </a:r>
            <a:r>
              <a:rPr lang="en-US" altLang="zh-CN" dirty="0" smtClean="0"/>
              <a:t>ash</a:t>
            </a:r>
            <a:r>
              <a:rPr lang="zh-CN" altLang="en-US" dirty="0" smtClean="0"/>
              <a:t>、</a:t>
            </a:r>
            <a:r>
              <a:rPr lang="en-US" altLang="zh-CN" dirty="0" smtClean="0"/>
              <a:t>dash</a:t>
            </a:r>
            <a:r>
              <a:rPr lang="zh-CN" altLang="en-US" dirty="0" smtClean="0"/>
              <a:t>、</a:t>
            </a:r>
            <a:r>
              <a:rPr lang="en-US" altLang="zh-CN" dirty="0" smtClean="0"/>
              <a:t>fish</a:t>
            </a:r>
            <a:r>
              <a:rPr lang="zh-CN" altLang="en-US" dirty="0" smtClean="0"/>
              <a:t>、</a:t>
            </a:r>
            <a:r>
              <a:rPr lang="en-US" altLang="zh-CN" dirty="0" err="1" smtClean="0"/>
              <a:t>zsh</a:t>
            </a:r>
            <a:r>
              <a:rPr lang="zh-CN" altLang="en-US" dirty="0" smtClean="0"/>
              <a:t>等等。</a:t>
            </a:r>
            <a:endParaRPr lang="zh-CN" altLang="en-US" dirty="0"/>
          </a:p>
        </p:txBody>
      </p:sp>
    </p:spTree>
    <p:extLst>
      <p:ext uri="{BB962C8B-B14F-4D97-AF65-F5344CB8AC3E}">
        <p14:creationId xmlns:p14="http://schemas.microsoft.com/office/powerpoint/2010/main" val="2335461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语句和表达式</a:t>
            </a:r>
            <a:endParaRPr lang="en-US" dirty="0"/>
          </a:p>
        </p:txBody>
      </p:sp>
      <p:sp>
        <p:nvSpPr>
          <p:cNvPr id="3" name="内容占位符 2"/>
          <p:cNvSpPr>
            <a:spLocks noGrp="1"/>
          </p:cNvSpPr>
          <p:nvPr>
            <p:ph idx="1"/>
          </p:nvPr>
        </p:nvSpPr>
        <p:spPr/>
        <p:txBody>
          <a:bodyPr/>
          <a:lstStyle/>
          <a:p>
            <a:r>
              <a:rPr lang="zh-CN" altLang="en-US" dirty="0" smtClean="0"/>
              <a:t>操作符及相关主题</a:t>
            </a:r>
            <a:endParaRPr lang="en-US" altLang="zh-CN" dirty="0" smtClean="0"/>
          </a:p>
          <a:p>
            <a:r>
              <a:rPr lang="zh-CN" altLang="en-US" dirty="0" smtClean="0"/>
              <a:t>条件测试表达式</a:t>
            </a:r>
            <a:endParaRPr lang="en-US" altLang="zh-CN" dirty="0" smtClean="0"/>
          </a:p>
          <a:p>
            <a:r>
              <a:rPr lang="zh-CN" altLang="en-US" dirty="0" smtClean="0"/>
              <a:t>循环与分支表达式</a:t>
            </a:r>
            <a:endParaRPr lang="en-US" altLang="zh-CN" dirty="0" smtClean="0"/>
          </a:p>
          <a:p>
            <a:endParaRPr lang="en-US" dirty="0"/>
          </a:p>
        </p:txBody>
      </p:sp>
    </p:spTree>
    <p:extLst>
      <p:ext uri="{BB962C8B-B14F-4D97-AF65-F5344CB8AC3E}">
        <p14:creationId xmlns:p14="http://schemas.microsoft.com/office/powerpoint/2010/main" val="2737567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normAutofit fontScale="70000" lnSpcReduction="20000"/>
          </a:bodyPr>
          <a:lstStyle/>
          <a:p>
            <a:r>
              <a:rPr lang="zh-CN" altLang="en-US" dirty="0" smtClean="0"/>
              <a:t>操作符</a:t>
            </a:r>
            <a:endParaRPr lang="en-US" altLang="zh-CN" dirty="0" smtClean="0"/>
          </a:p>
          <a:p>
            <a:pPr>
              <a:buFont typeface="Wingdings" panose="05000000000000000000" pitchFamily="2" charset="2"/>
              <a:buChar char="Ø"/>
            </a:pPr>
            <a:r>
              <a:rPr lang="zh-CN" altLang="en-US" dirty="0" smtClean="0"/>
              <a:t>赋值</a:t>
            </a:r>
            <a:endParaRPr lang="en-US" altLang="zh-CN" dirty="0" smtClean="0"/>
          </a:p>
          <a:p>
            <a:pPr marL="0" indent="0">
              <a:buNone/>
            </a:pPr>
            <a:r>
              <a:rPr lang="en-US" altLang="zh-CN" dirty="0" smtClean="0"/>
              <a:t>= </a:t>
            </a:r>
            <a:r>
              <a:rPr lang="zh-CN" altLang="en-US" dirty="0" smtClean="0"/>
              <a:t>变量赋值，初始化或修改变量的值，可用于算术和字符串赋值，在“</a:t>
            </a:r>
            <a:r>
              <a:rPr lang="en-US" altLang="zh-CN" dirty="0" smtClean="0"/>
              <a:t>=</a:t>
            </a:r>
            <a:r>
              <a:rPr lang="zh-CN" altLang="en-US" dirty="0" smtClean="0"/>
              <a:t>”前后不允许出现空白符。</a:t>
            </a:r>
            <a:endParaRPr lang="en-US" altLang="zh-CN" dirty="0" smtClean="0"/>
          </a:p>
          <a:p>
            <a:pPr marL="0" indent="0">
              <a:buNone/>
            </a:pPr>
            <a:r>
              <a:rPr lang="zh-CN" altLang="en-US" dirty="0" smtClean="0"/>
              <a:t>    注意不要混淆“</a:t>
            </a:r>
            <a:r>
              <a:rPr lang="en-US" altLang="zh-CN" dirty="0" smtClean="0"/>
              <a:t>=</a:t>
            </a:r>
            <a:r>
              <a:rPr lang="zh-CN" altLang="en-US" dirty="0" smtClean="0"/>
              <a:t>”赋值操作符和</a:t>
            </a:r>
            <a:r>
              <a:rPr lang="en-US" altLang="zh-CN" dirty="0" smtClean="0"/>
              <a:t>=</a:t>
            </a:r>
            <a:r>
              <a:rPr lang="zh-CN" altLang="en-US" dirty="0" smtClean="0"/>
              <a:t>测试操作符，</a:t>
            </a:r>
            <a:r>
              <a:rPr lang="en-US" altLang="zh-CN" dirty="0" smtClean="0"/>
              <a:t>e.g. equal-test.sh</a:t>
            </a:r>
          </a:p>
          <a:p>
            <a:pPr>
              <a:buFont typeface="Wingdings" panose="05000000000000000000" pitchFamily="2" charset="2"/>
              <a:buChar char="Ø"/>
            </a:pPr>
            <a:r>
              <a:rPr lang="zh-CN" altLang="en-US" dirty="0" smtClean="0"/>
              <a:t>算术操作符</a:t>
            </a:r>
            <a:endParaRPr lang="en-US" altLang="zh-CN" dirty="0" smtClean="0"/>
          </a:p>
          <a:p>
            <a:pPr marL="0" indent="0">
              <a:buNone/>
            </a:pPr>
            <a:r>
              <a:rPr lang="en-US" dirty="0" smtClean="0"/>
              <a:t>+ -</a:t>
            </a:r>
            <a:r>
              <a:rPr lang="zh-CN" altLang="en-US" dirty="0" smtClean="0"/>
              <a:t> </a:t>
            </a:r>
            <a:r>
              <a:rPr lang="en-US" altLang="zh-CN" dirty="0" smtClean="0"/>
              <a:t>* / % </a:t>
            </a:r>
            <a:r>
              <a:rPr lang="zh-CN" altLang="en-US" dirty="0" smtClean="0"/>
              <a:t>加减乘除模</a:t>
            </a:r>
            <a:endParaRPr lang="en-US" altLang="zh-CN" dirty="0" smtClean="0"/>
          </a:p>
          <a:p>
            <a:pPr marL="0" indent="0">
              <a:buNone/>
            </a:pPr>
            <a:r>
              <a:rPr lang="en-US" dirty="0" smtClean="0"/>
              <a:t>** </a:t>
            </a:r>
            <a:r>
              <a:rPr lang="zh-CN" altLang="en-US" dirty="0" smtClean="0"/>
              <a:t>幂运算，</a:t>
            </a:r>
            <a:r>
              <a:rPr lang="en-US" altLang="zh-CN" dirty="0"/>
              <a:t>e.g. </a:t>
            </a:r>
            <a:r>
              <a:rPr lang="en-US" altLang="zh-CN" dirty="0" smtClean="0"/>
              <a:t>exponentiation.sh</a:t>
            </a:r>
          </a:p>
          <a:p>
            <a:pPr marL="0" indent="0">
              <a:buNone/>
            </a:pPr>
            <a:r>
              <a:rPr lang="en-US" dirty="0" smtClean="0"/>
              <a:t>+= </a:t>
            </a:r>
            <a:r>
              <a:rPr lang="zh-CN" altLang="en-US" dirty="0" smtClean="0"/>
              <a:t>加</a:t>
            </a:r>
            <a:r>
              <a:rPr lang="en-US" altLang="zh-CN" dirty="0" smtClean="0"/>
              <a:t>-</a:t>
            </a:r>
            <a:r>
              <a:rPr lang="zh-CN" altLang="en-US" dirty="0" smtClean="0"/>
              <a:t>等于，</a:t>
            </a:r>
            <a:r>
              <a:rPr lang="en-US" altLang="zh-CN" dirty="0" smtClean="0"/>
              <a:t>-= </a:t>
            </a:r>
            <a:r>
              <a:rPr lang="zh-CN" altLang="en-US" dirty="0" smtClean="0"/>
              <a:t>减</a:t>
            </a:r>
            <a:r>
              <a:rPr lang="en-US" altLang="zh-CN" dirty="0" smtClean="0"/>
              <a:t>-</a:t>
            </a:r>
            <a:r>
              <a:rPr lang="zh-CN" altLang="en-US" dirty="0" smtClean="0"/>
              <a:t>等于，</a:t>
            </a:r>
            <a:r>
              <a:rPr lang="en-US" altLang="zh-CN" dirty="0" smtClean="0"/>
              <a:t>*= </a:t>
            </a:r>
            <a:r>
              <a:rPr lang="zh-CN" altLang="en-US" dirty="0" smtClean="0"/>
              <a:t>乘</a:t>
            </a:r>
            <a:r>
              <a:rPr lang="en-US" altLang="zh-CN" dirty="0" smtClean="0"/>
              <a:t>-</a:t>
            </a:r>
            <a:r>
              <a:rPr lang="zh-CN" altLang="en-US" dirty="0" smtClean="0"/>
              <a:t>等于，</a:t>
            </a:r>
            <a:r>
              <a:rPr lang="en-US" altLang="zh-CN" dirty="0" smtClean="0"/>
              <a:t>/= </a:t>
            </a:r>
            <a:r>
              <a:rPr lang="zh-CN" altLang="en-US" dirty="0" smtClean="0"/>
              <a:t>除</a:t>
            </a:r>
            <a:r>
              <a:rPr lang="en-US" altLang="zh-CN" dirty="0" smtClean="0"/>
              <a:t>-</a:t>
            </a:r>
            <a:r>
              <a:rPr lang="zh-CN" altLang="en-US" dirty="0" smtClean="0"/>
              <a:t>等于，</a:t>
            </a:r>
            <a:r>
              <a:rPr lang="en-US" altLang="zh-CN" dirty="0" smtClean="0"/>
              <a:t>%= </a:t>
            </a:r>
            <a:r>
              <a:rPr lang="zh-CN" altLang="en-US" dirty="0"/>
              <a:t>取</a:t>
            </a:r>
            <a:r>
              <a:rPr lang="zh-CN" altLang="en-US" dirty="0" smtClean="0"/>
              <a:t>模</a:t>
            </a:r>
            <a:r>
              <a:rPr lang="en-US" altLang="zh-CN" dirty="0" smtClean="0"/>
              <a:t>-</a:t>
            </a:r>
            <a:r>
              <a:rPr lang="zh-CN" altLang="en-US" dirty="0" smtClean="0"/>
              <a:t>等于</a:t>
            </a:r>
            <a:endParaRPr lang="en-US" altLang="zh-CN" dirty="0" smtClean="0"/>
          </a:p>
          <a:p>
            <a:pPr marL="0" indent="0">
              <a:buNone/>
            </a:pPr>
            <a:r>
              <a:rPr lang="en-US" altLang="zh-CN" dirty="0" smtClean="0"/>
              <a:t>e.g. arith-ops.sh</a:t>
            </a:r>
          </a:p>
          <a:p>
            <a:pPr>
              <a:buFont typeface="Wingdings" panose="05000000000000000000" pitchFamily="2" charset="2"/>
              <a:buChar char="Ø"/>
            </a:pPr>
            <a:r>
              <a:rPr lang="zh-CN" altLang="en-US" dirty="0" smtClean="0"/>
              <a:t>位操作符（</a:t>
            </a:r>
            <a:r>
              <a:rPr lang="en-US" altLang="zh-CN" dirty="0" smtClean="0"/>
              <a:t>shell</a:t>
            </a:r>
            <a:r>
              <a:rPr lang="zh-CN" altLang="en-US" dirty="0" smtClean="0"/>
              <a:t>脚本中很少被使用）</a:t>
            </a:r>
            <a:endParaRPr lang="en-US" altLang="zh-CN" dirty="0" smtClean="0"/>
          </a:p>
          <a:p>
            <a:pPr marL="0" indent="0">
              <a:buNone/>
            </a:pPr>
            <a:r>
              <a:rPr lang="en-US" dirty="0" smtClean="0"/>
              <a:t>&lt;&lt; </a:t>
            </a:r>
            <a:r>
              <a:rPr lang="zh-CN" altLang="en-US" dirty="0" smtClean="0"/>
              <a:t>左移一位（每次左移相当于乘以</a:t>
            </a:r>
            <a:r>
              <a:rPr lang="en-US" altLang="zh-CN" dirty="0" smtClean="0"/>
              <a:t>2</a:t>
            </a:r>
            <a:r>
              <a:rPr lang="zh-CN" altLang="en-US" dirty="0" smtClean="0"/>
              <a:t>）， </a:t>
            </a:r>
            <a:r>
              <a:rPr lang="en-US" altLang="zh-CN" dirty="0" smtClean="0"/>
              <a:t>&lt;&lt;= </a:t>
            </a:r>
            <a:r>
              <a:rPr lang="zh-CN" altLang="en-US" dirty="0" smtClean="0"/>
              <a:t>左移</a:t>
            </a:r>
            <a:r>
              <a:rPr lang="en-US" altLang="zh-CN" dirty="0" smtClean="0"/>
              <a:t>-</a:t>
            </a:r>
            <a:r>
              <a:rPr lang="zh-CN" altLang="en-US" dirty="0" smtClean="0"/>
              <a:t>赋值</a:t>
            </a:r>
            <a:endParaRPr lang="en-US" altLang="zh-CN" dirty="0" smtClean="0"/>
          </a:p>
          <a:p>
            <a:pPr marL="0" indent="0">
              <a:buNone/>
            </a:pPr>
            <a:r>
              <a:rPr lang="en-US" dirty="0" smtClean="0"/>
              <a:t>&gt;&gt; </a:t>
            </a:r>
            <a:r>
              <a:rPr lang="zh-CN" altLang="en-US" dirty="0" smtClean="0"/>
              <a:t>右移一位（每次右移都将除以</a:t>
            </a:r>
            <a:r>
              <a:rPr lang="en-US" altLang="zh-CN" dirty="0" smtClean="0"/>
              <a:t>2</a:t>
            </a:r>
            <a:r>
              <a:rPr lang="zh-CN" altLang="en-US" dirty="0" smtClean="0"/>
              <a:t>），</a:t>
            </a:r>
            <a:r>
              <a:rPr lang="en-US" altLang="zh-CN" dirty="0" smtClean="0"/>
              <a:t>&gt;&gt;= </a:t>
            </a:r>
            <a:r>
              <a:rPr lang="zh-CN" altLang="en-US" dirty="0" smtClean="0"/>
              <a:t>右移</a:t>
            </a:r>
            <a:r>
              <a:rPr lang="en-US" altLang="zh-CN" dirty="0" smtClean="0"/>
              <a:t>-</a:t>
            </a:r>
            <a:r>
              <a:rPr lang="zh-CN" altLang="en-US" dirty="0" smtClean="0"/>
              <a:t>赋值</a:t>
            </a:r>
            <a:endParaRPr lang="en-US" altLang="zh-CN" dirty="0" smtClean="0"/>
          </a:p>
          <a:p>
            <a:pPr marL="0" indent="0">
              <a:buNone/>
            </a:pPr>
            <a:r>
              <a:rPr lang="en-US" dirty="0" smtClean="0"/>
              <a:t>&amp; </a:t>
            </a:r>
            <a:r>
              <a:rPr lang="zh-CN" altLang="en-US" dirty="0" smtClean="0"/>
              <a:t>按位与，</a:t>
            </a:r>
            <a:r>
              <a:rPr lang="en-US" altLang="zh-CN" dirty="0" smtClean="0"/>
              <a:t>&amp;= </a:t>
            </a:r>
            <a:r>
              <a:rPr lang="zh-CN" altLang="en-US" dirty="0" smtClean="0"/>
              <a:t>按位与</a:t>
            </a:r>
            <a:r>
              <a:rPr lang="en-US" altLang="zh-CN" dirty="0" smtClean="0"/>
              <a:t>-</a:t>
            </a:r>
            <a:r>
              <a:rPr lang="zh-CN" altLang="en-US" dirty="0" smtClean="0"/>
              <a:t>赋值</a:t>
            </a:r>
            <a:endParaRPr lang="en-US" altLang="zh-CN" dirty="0" smtClean="0"/>
          </a:p>
          <a:p>
            <a:pPr marL="0" indent="0">
              <a:buNone/>
            </a:pPr>
            <a:r>
              <a:rPr lang="en-US" dirty="0" smtClean="0"/>
              <a:t>| </a:t>
            </a:r>
            <a:r>
              <a:rPr lang="zh-CN" altLang="en-US" dirty="0" smtClean="0"/>
              <a:t>按位或，</a:t>
            </a:r>
            <a:r>
              <a:rPr lang="en-US" altLang="zh-CN" dirty="0" smtClean="0"/>
              <a:t>|= </a:t>
            </a:r>
            <a:r>
              <a:rPr lang="zh-CN" altLang="en-US" dirty="0" smtClean="0"/>
              <a:t>按位或</a:t>
            </a:r>
            <a:r>
              <a:rPr lang="en-US" altLang="zh-CN" dirty="0" smtClean="0"/>
              <a:t>-</a:t>
            </a:r>
            <a:r>
              <a:rPr lang="zh-CN" altLang="en-US" dirty="0" smtClean="0"/>
              <a:t>赋值</a:t>
            </a:r>
            <a:endParaRPr lang="en-US" altLang="zh-CN" dirty="0" smtClean="0"/>
          </a:p>
          <a:p>
            <a:pPr marL="0" indent="0">
              <a:buNone/>
            </a:pPr>
            <a:r>
              <a:rPr lang="en-US" altLang="zh-CN" dirty="0" smtClean="0"/>
              <a:t>~ </a:t>
            </a:r>
            <a:r>
              <a:rPr lang="zh-CN" altLang="en-US" dirty="0" smtClean="0"/>
              <a:t>按位反，</a:t>
            </a:r>
            <a:r>
              <a:rPr lang="en-US" altLang="zh-CN" dirty="0" smtClean="0"/>
              <a:t>^ </a:t>
            </a:r>
            <a:r>
              <a:rPr lang="zh-CN" altLang="en-US" dirty="0" smtClean="0"/>
              <a:t>按位异或，</a:t>
            </a:r>
            <a:r>
              <a:rPr lang="en-US" altLang="zh-CN" dirty="0" smtClean="0"/>
              <a:t>^= </a:t>
            </a:r>
            <a:r>
              <a:rPr lang="zh-CN" altLang="en-US" dirty="0" smtClean="0"/>
              <a:t>按位异或</a:t>
            </a:r>
            <a:r>
              <a:rPr lang="en-US" altLang="zh-CN" dirty="0" smtClean="0"/>
              <a:t>-</a:t>
            </a:r>
            <a:r>
              <a:rPr lang="zh-CN" altLang="en-US" dirty="0" smtClean="0"/>
              <a:t>赋值</a:t>
            </a:r>
            <a:endParaRPr lang="en-US" dirty="0"/>
          </a:p>
        </p:txBody>
      </p:sp>
    </p:spTree>
    <p:extLst>
      <p:ext uri="{BB962C8B-B14F-4D97-AF65-F5344CB8AC3E}">
        <p14:creationId xmlns:p14="http://schemas.microsoft.com/office/powerpoint/2010/main" val="4059421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操作符（续）</a:t>
            </a:r>
            <a:endParaRPr lang="en-US" altLang="zh-CN" dirty="0" smtClean="0"/>
          </a:p>
          <a:p>
            <a:pPr>
              <a:buFont typeface="Wingdings" panose="05000000000000000000" pitchFamily="2" charset="2"/>
              <a:buChar char="Ø"/>
            </a:pPr>
            <a:r>
              <a:rPr lang="zh-CN" altLang="en-US" dirty="0" smtClean="0"/>
              <a:t>逻辑操作符</a:t>
            </a:r>
            <a:endParaRPr lang="en-US" altLang="zh-CN" dirty="0" smtClean="0"/>
          </a:p>
          <a:p>
            <a:pPr marL="0" indent="0">
              <a:buNone/>
            </a:pPr>
            <a:r>
              <a:rPr lang="en-US" dirty="0" smtClean="0"/>
              <a:t>! </a:t>
            </a:r>
            <a:r>
              <a:rPr lang="zh-CN" altLang="en-US" dirty="0" smtClean="0"/>
              <a:t>逻辑反，</a:t>
            </a:r>
            <a:r>
              <a:rPr lang="en-US" altLang="zh-CN" dirty="0" smtClean="0"/>
              <a:t>e.g. not.sh</a:t>
            </a:r>
          </a:p>
          <a:p>
            <a:pPr marL="0" indent="0">
              <a:buNone/>
            </a:pPr>
            <a:r>
              <a:rPr lang="en-US" altLang="zh-CN" dirty="0" smtClean="0"/>
              <a:t>&amp;&amp; </a:t>
            </a:r>
            <a:r>
              <a:rPr lang="zh-CN" altLang="en-US" dirty="0" smtClean="0"/>
              <a:t>逻辑与，</a:t>
            </a:r>
            <a:r>
              <a:rPr lang="en-US" altLang="zh-CN" dirty="0" smtClean="0"/>
              <a:t>e.g. and.sh</a:t>
            </a:r>
          </a:p>
          <a:p>
            <a:pPr marL="0" indent="0">
              <a:buNone/>
            </a:pPr>
            <a:r>
              <a:rPr lang="en-US" altLang="zh-CN" dirty="0" smtClean="0"/>
              <a:t>|| </a:t>
            </a:r>
            <a:r>
              <a:rPr lang="zh-CN" altLang="en-US" dirty="0" smtClean="0"/>
              <a:t>逻辑或，</a:t>
            </a:r>
            <a:r>
              <a:rPr lang="en-US" altLang="zh-CN" dirty="0" smtClean="0"/>
              <a:t>e.g. or.sh</a:t>
            </a:r>
          </a:p>
          <a:p>
            <a:pPr>
              <a:buFont typeface="Wingdings" panose="05000000000000000000" pitchFamily="2" charset="2"/>
              <a:buChar char="Ø"/>
            </a:pPr>
            <a:r>
              <a:rPr lang="zh-CN" altLang="en-US" dirty="0" smtClean="0"/>
              <a:t>其他操作符</a:t>
            </a:r>
            <a:endParaRPr lang="en-US" altLang="zh-CN" dirty="0" smtClean="0"/>
          </a:p>
          <a:p>
            <a:pPr marL="0" indent="0">
              <a:buNone/>
            </a:pPr>
            <a:r>
              <a:rPr lang="en-US" altLang="zh-CN" dirty="0" smtClean="0"/>
              <a:t>, </a:t>
            </a:r>
            <a:r>
              <a:rPr lang="zh-CN" altLang="en-US" dirty="0" smtClean="0"/>
              <a:t>逗号操作符</a:t>
            </a:r>
            <a:endParaRPr lang="en-US" altLang="zh-CN" dirty="0" smtClean="0"/>
          </a:p>
          <a:p>
            <a:pPr marL="0" indent="0">
              <a:buNone/>
            </a:pPr>
            <a:r>
              <a:rPr lang="zh-CN" altLang="en-US" dirty="0" smtClean="0"/>
              <a:t>逗号操作符可以连接两个或多个算术运算，所有的操作都会被运行（可能会有副作用），但只返回最后一个操作的结果。逗号操作符主要用在</a:t>
            </a:r>
            <a:r>
              <a:rPr lang="en-US" altLang="zh-CN" dirty="0" smtClean="0"/>
              <a:t>for</a:t>
            </a:r>
            <a:r>
              <a:rPr lang="zh-CN" altLang="en-US" dirty="0" smtClean="0"/>
              <a:t>循环中。</a:t>
            </a:r>
            <a:r>
              <a:rPr lang="en-US" altLang="zh-CN" dirty="0" smtClean="0"/>
              <a:t>e.g. comma-op.sh</a:t>
            </a:r>
          </a:p>
        </p:txBody>
      </p:sp>
    </p:spTree>
    <p:extLst>
      <p:ext uri="{BB962C8B-B14F-4D97-AF65-F5344CB8AC3E}">
        <p14:creationId xmlns:p14="http://schemas.microsoft.com/office/powerpoint/2010/main" val="4092143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数字常量</a:t>
            </a:r>
            <a:endParaRPr lang="en-US" altLang="zh-CN" dirty="0" smtClean="0"/>
          </a:p>
          <a:p>
            <a:pPr marL="0" indent="0">
              <a:buNone/>
            </a:pPr>
            <a:r>
              <a:rPr lang="en-US" altLang="zh-CN" dirty="0"/>
              <a:t>shell</a:t>
            </a:r>
            <a:r>
              <a:rPr lang="zh-CN" altLang="en-US" dirty="0"/>
              <a:t>脚本在默认情况</a:t>
            </a:r>
            <a:r>
              <a:rPr lang="zh-CN" altLang="en-US" dirty="0" smtClean="0"/>
              <a:t>下将数字解释为</a:t>
            </a:r>
            <a:r>
              <a:rPr lang="en-US" altLang="zh-CN" dirty="0" smtClean="0"/>
              <a:t>10</a:t>
            </a:r>
            <a:r>
              <a:rPr lang="zh-CN" altLang="en-US" dirty="0"/>
              <a:t>进制</a:t>
            </a:r>
            <a:r>
              <a:rPr lang="zh-CN" altLang="en-US" dirty="0" smtClean="0"/>
              <a:t>数</a:t>
            </a:r>
            <a:r>
              <a:rPr lang="zh-CN" altLang="en-US" dirty="0"/>
              <a:t>，</a:t>
            </a:r>
            <a:r>
              <a:rPr lang="zh-CN" altLang="en-US" dirty="0" smtClean="0"/>
              <a:t>除非</a:t>
            </a:r>
            <a:r>
              <a:rPr lang="zh-CN" altLang="en-US" dirty="0"/>
              <a:t>这个数字采用了特殊</a:t>
            </a:r>
            <a:r>
              <a:rPr lang="zh-CN" altLang="en-US" dirty="0" smtClean="0"/>
              <a:t>的</a:t>
            </a:r>
            <a:r>
              <a:rPr lang="zh-CN" altLang="en-US" dirty="0"/>
              <a:t>前缀</a:t>
            </a:r>
            <a:r>
              <a:rPr lang="zh-CN" altLang="en-US" dirty="0" smtClean="0"/>
              <a:t>或者表示法。以</a:t>
            </a:r>
            <a:r>
              <a:rPr lang="en-US" altLang="zh-CN" dirty="0"/>
              <a:t>0</a:t>
            </a:r>
            <a:r>
              <a:rPr lang="zh-CN" altLang="en-US" dirty="0" smtClean="0"/>
              <a:t>开头的数字为</a:t>
            </a:r>
            <a:r>
              <a:rPr lang="en-US" altLang="zh-CN" dirty="0" smtClean="0"/>
              <a:t>8</a:t>
            </a:r>
            <a:r>
              <a:rPr lang="zh-CN" altLang="en-US" dirty="0"/>
              <a:t>进制</a:t>
            </a:r>
            <a:r>
              <a:rPr lang="zh-CN" altLang="en-US" dirty="0" smtClean="0"/>
              <a:t>数，以</a:t>
            </a:r>
            <a:r>
              <a:rPr lang="en-US" altLang="zh-CN" dirty="0"/>
              <a:t>0x</a:t>
            </a:r>
            <a:r>
              <a:rPr lang="zh-CN" altLang="en-US" dirty="0"/>
              <a:t>开头</a:t>
            </a:r>
            <a:r>
              <a:rPr lang="zh-CN" altLang="en-US" dirty="0" smtClean="0"/>
              <a:t>的数字为</a:t>
            </a:r>
            <a:r>
              <a:rPr lang="en-US" altLang="zh-CN" dirty="0" smtClean="0"/>
              <a:t>16</a:t>
            </a:r>
            <a:r>
              <a:rPr lang="zh-CN" altLang="en-US" dirty="0"/>
              <a:t>进制</a:t>
            </a:r>
            <a:r>
              <a:rPr lang="zh-CN" altLang="en-US" dirty="0" smtClean="0"/>
              <a:t>数</a:t>
            </a:r>
            <a:r>
              <a:rPr lang="zh-CN" altLang="en-US" dirty="0"/>
              <a:t>，</a:t>
            </a:r>
            <a:r>
              <a:rPr lang="zh-CN" altLang="en-US" dirty="0" smtClean="0"/>
              <a:t>如果</a:t>
            </a:r>
            <a:r>
              <a:rPr lang="zh-CN" altLang="en-US" dirty="0"/>
              <a:t>数字中间嵌入了</a:t>
            </a:r>
            <a:r>
              <a:rPr lang="en-US" altLang="zh-CN" dirty="0" smtClean="0"/>
              <a:t>#</a:t>
            </a:r>
            <a:r>
              <a:rPr lang="zh-CN" altLang="en-US" dirty="0" smtClean="0"/>
              <a:t>号</a:t>
            </a:r>
            <a:r>
              <a:rPr lang="zh-CN" altLang="en-US" dirty="0"/>
              <a:t>，</a:t>
            </a:r>
            <a:r>
              <a:rPr lang="zh-CN" altLang="en-US" dirty="0" smtClean="0"/>
              <a:t>则认为</a:t>
            </a:r>
            <a:r>
              <a:rPr lang="zh-CN" altLang="en-US" dirty="0"/>
              <a:t>是</a:t>
            </a:r>
            <a:r>
              <a:rPr lang="en-US" altLang="zh-CN" dirty="0"/>
              <a:t>BASE#NUMBER</a:t>
            </a:r>
            <a:r>
              <a:rPr lang="zh-CN" altLang="en-US" dirty="0"/>
              <a:t>形式的标记法</a:t>
            </a:r>
            <a:r>
              <a:rPr lang="en-US" altLang="zh-CN" dirty="0"/>
              <a:t>(</a:t>
            </a:r>
            <a:r>
              <a:rPr lang="zh-CN" altLang="en-US" dirty="0"/>
              <a:t>有范围</a:t>
            </a:r>
            <a:r>
              <a:rPr lang="zh-CN" altLang="en-US" dirty="0" smtClean="0"/>
              <a:t>和表示法限制</a:t>
            </a:r>
            <a:r>
              <a:rPr lang="en-US" altLang="zh-CN" dirty="0" smtClean="0"/>
              <a:t>)</a:t>
            </a:r>
            <a:r>
              <a:rPr lang="zh-CN" altLang="en-US" dirty="0" smtClean="0"/>
              <a:t>。</a:t>
            </a:r>
            <a:r>
              <a:rPr lang="en-US" altLang="zh-CN" dirty="0" smtClean="0"/>
              <a:t>e.g. numbers.sh</a:t>
            </a:r>
          </a:p>
          <a:p>
            <a:r>
              <a:rPr lang="zh-CN" altLang="en-US" dirty="0" smtClean="0"/>
              <a:t>算术扩展</a:t>
            </a:r>
            <a:endParaRPr lang="en-US" altLang="zh-CN" dirty="0" smtClean="0"/>
          </a:p>
          <a:p>
            <a:pPr marL="0" indent="0">
              <a:buNone/>
            </a:pPr>
            <a:r>
              <a:rPr lang="zh-CN" altLang="en-US" dirty="0"/>
              <a:t>算术扩展提供</a:t>
            </a:r>
            <a:r>
              <a:rPr lang="zh-CN" altLang="en-US" dirty="0" smtClean="0"/>
              <a:t>了可以</a:t>
            </a:r>
            <a:r>
              <a:rPr lang="zh-CN" altLang="en-US" dirty="0"/>
              <a:t>在脚本中</a:t>
            </a:r>
            <a:r>
              <a:rPr lang="zh-CN" altLang="en-US" dirty="0" smtClean="0"/>
              <a:t>执行（</a:t>
            </a:r>
            <a:r>
              <a:rPr lang="zh-CN" altLang="en-US" dirty="0"/>
              <a:t>整型</a:t>
            </a:r>
            <a:r>
              <a:rPr lang="zh-CN" altLang="en-US" dirty="0" smtClean="0"/>
              <a:t>）运算的操作</a:t>
            </a:r>
            <a:r>
              <a:rPr lang="zh-CN" altLang="en-US" dirty="0"/>
              <a:t>。</a:t>
            </a:r>
            <a:r>
              <a:rPr lang="zh-CN" altLang="en-US" dirty="0" smtClean="0"/>
              <a:t>可以使用后置引用、双圆括号或</a:t>
            </a:r>
            <a:r>
              <a:rPr lang="en-US" altLang="zh-CN" dirty="0" smtClean="0"/>
              <a:t>let</a:t>
            </a:r>
            <a:r>
              <a:rPr lang="zh-CN" altLang="en-US" dirty="0" smtClean="0"/>
              <a:t>命令将</a:t>
            </a:r>
            <a:r>
              <a:rPr lang="zh-CN" altLang="en-US" dirty="0"/>
              <a:t>字符串转换为数字</a:t>
            </a:r>
            <a:r>
              <a:rPr lang="zh-CN" altLang="en-US" dirty="0" smtClean="0"/>
              <a:t>表达式。</a:t>
            </a:r>
            <a:endParaRPr lang="en-US" altLang="zh-CN" dirty="0" smtClean="0"/>
          </a:p>
          <a:p>
            <a:pPr>
              <a:buFont typeface="Wingdings" panose="05000000000000000000" pitchFamily="2" charset="2"/>
              <a:buChar char="Ø"/>
            </a:pPr>
            <a:r>
              <a:rPr lang="zh-CN" altLang="en-US" dirty="0" smtClean="0"/>
              <a:t>使用后置引用的算术扩展（通常配合</a:t>
            </a:r>
            <a:r>
              <a:rPr lang="en-US" altLang="zh-CN" dirty="0" err="1" smtClean="0"/>
              <a:t>expr</a:t>
            </a:r>
            <a:r>
              <a:rPr lang="zh-CN" altLang="en-US" dirty="0" smtClean="0"/>
              <a:t>一起使用）</a:t>
            </a:r>
            <a:endParaRPr lang="en-US" altLang="zh-CN" dirty="0" smtClean="0"/>
          </a:p>
          <a:p>
            <a:pPr marL="0" indent="0">
              <a:buNone/>
            </a:pPr>
            <a:r>
              <a:rPr lang="en-US" altLang="zh-CN" dirty="0"/>
              <a:t>z=`</a:t>
            </a:r>
            <a:r>
              <a:rPr lang="en-US" altLang="zh-CN" dirty="0" err="1"/>
              <a:t>expr</a:t>
            </a:r>
            <a:r>
              <a:rPr lang="en-US" altLang="zh-CN" dirty="0"/>
              <a:t> $z + 3`          # The '</a:t>
            </a:r>
            <a:r>
              <a:rPr lang="en-US" altLang="zh-CN" dirty="0" err="1"/>
              <a:t>expr</a:t>
            </a:r>
            <a:r>
              <a:rPr lang="en-US" altLang="zh-CN" dirty="0"/>
              <a:t>' command performs the expansion</a:t>
            </a:r>
            <a:r>
              <a:rPr lang="en-US" altLang="zh-CN" dirty="0" smtClean="0"/>
              <a:t>.</a:t>
            </a:r>
          </a:p>
          <a:p>
            <a:pPr>
              <a:buFont typeface="Wingdings" panose="05000000000000000000" pitchFamily="2" charset="2"/>
              <a:buChar char="Ø"/>
            </a:pPr>
            <a:r>
              <a:rPr lang="zh-CN" altLang="en-US" dirty="0" smtClean="0"/>
              <a:t>使用双圆括号和</a:t>
            </a:r>
            <a:r>
              <a:rPr lang="en-US" altLang="zh-CN" dirty="0" smtClean="0"/>
              <a:t>let</a:t>
            </a:r>
            <a:r>
              <a:rPr lang="zh-CN" altLang="en-US" dirty="0" smtClean="0"/>
              <a:t>命令的算术扩展</a:t>
            </a:r>
            <a:endParaRPr lang="en-US" altLang="zh-CN" dirty="0" smtClean="0"/>
          </a:p>
          <a:p>
            <a:pPr marL="0" indent="0">
              <a:buNone/>
            </a:pPr>
            <a:r>
              <a:rPr lang="en-US" altLang="zh-CN" dirty="0" smtClean="0"/>
              <a:t>e.g. arith-expansion.sh</a:t>
            </a:r>
          </a:p>
          <a:p>
            <a:pPr marL="0" indent="0">
              <a:buNone/>
            </a:pPr>
            <a:endParaRPr lang="en-US" altLang="zh-CN" dirty="0" smtClean="0"/>
          </a:p>
        </p:txBody>
      </p:sp>
    </p:spTree>
    <p:extLst>
      <p:ext uri="{BB962C8B-B14F-4D97-AF65-F5344CB8AC3E}">
        <p14:creationId xmlns:p14="http://schemas.microsoft.com/office/powerpoint/2010/main" val="839708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操作符及相关主题</a:t>
            </a:r>
            <a:endParaRPr lang="en-US" dirty="0"/>
          </a:p>
        </p:txBody>
      </p:sp>
      <p:sp>
        <p:nvSpPr>
          <p:cNvPr id="3" name="内容占位符 2"/>
          <p:cNvSpPr>
            <a:spLocks noGrp="1"/>
          </p:cNvSpPr>
          <p:nvPr>
            <p:ph idx="1"/>
          </p:nvPr>
        </p:nvSpPr>
        <p:spPr/>
        <p:txBody>
          <a:bodyPr/>
          <a:lstStyle/>
          <a:p>
            <a:r>
              <a:rPr lang="zh-CN" altLang="en-US" dirty="0" smtClean="0"/>
              <a:t>双圆括号结构</a:t>
            </a:r>
            <a:endParaRPr lang="en-US" altLang="zh-CN" dirty="0" smtClean="0"/>
          </a:p>
          <a:p>
            <a:pPr marL="0" indent="0">
              <a:buNone/>
            </a:pPr>
            <a:r>
              <a:rPr lang="zh-CN" altLang="en-US" dirty="0"/>
              <a:t>与</a:t>
            </a:r>
            <a:r>
              <a:rPr lang="en-US" altLang="zh-CN" dirty="0"/>
              <a:t>let</a:t>
            </a:r>
            <a:r>
              <a:rPr lang="zh-CN" altLang="en-US" dirty="0" smtClean="0"/>
              <a:t>命令类似</a:t>
            </a:r>
            <a:r>
              <a:rPr lang="zh-CN" altLang="en-US" dirty="0"/>
              <a:t>，</a:t>
            </a:r>
            <a:r>
              <a:rPr lang="en-US" altLang="zh-CN" dirty="0" smtClean="0"/>
              <a:t>(( ... ))</a:t>
            </a:r>
            <a:r>
              <a:rPr lang="zh-CN" altLang="en-US" dirty="0"/>
              <a:t>结构允许算术扩展</a:t>
            </a:r>
            <a:r>
              <a:rPr lang="zh-CN" altLang="en-US" dirty="0" smtClean="0"/>
              <a:t>和</a:t>
            </a:r>
            <a:r>
              <a:rPr lang="zh-CN" altLang="en-US" dirty="0"/>
              <a:t>运算</a:t>
            </a:r>
            <a:r>
              <a:rPr lang="zh-CN" altLang="en-US" dirty="0" smtClean="0"/>
              <a:t>。举</a:t>
            </a:r>
            <a:r>
              <a:rPr lang="zh-CN" altLang="en-US" dirty="0"/>
              <a:t>个简单的</a:t>
            </a:r>
            <a:r>
              <a:rPr lang="zh-CN" altLang="en-US" dirty="0" smtClean="0"/>
              <a:t>例子</a:t>
            </a:r>
            <a:r>
              <a:rPr lang="zh-CN" altLang="en-US" dirty="0"/>
              <a:t>，</a:t>
            </a:r>
            <a:r>
              <a:rPr lang="en-US" altLang="zh-CN" dirty="0" smtClean="0"/>
              <a:t>a</a:t>
            </a:r>
            <a:r>
              <a:rPr lang="en-US" altLang="zh-CN" dirty="0"/>
              <a:t>=$(( 5 + 3 </a:t>
            </a:r>
            <a:r>
              <a:rPr lang="en-US" altLang="zh-CN" dirty="0" smtClean="0"/>
              <a:t>))</a:t>
            </a:r>
            <a:r>
              <a:rPr lang="zh-CN" altLang="en-US" dirty="0"/>
              <a:t> </a:t>
            </a:r>
            <a:r>
              <a:rPr lang="zh-CN" altLang="en-US" dirty="0" smtClean="0"/>
              <a:t>将</a:t>
            </a:r>
            <a:r>
              <a:rPr lang="zh-CN" altLang="en-US" dirty="0"/>
              <a:t>把</a:t>
            </a:r>
            <a:r>
              <a:rPr lang="zh-CN" altLang="en-US" dirty="0" smtClean="0"/>
              <a:t>变量</a:t>
            </a:r>
            <a:r>
              <a:rPr lang="en-US" altLang="zh-CN" dirty="0" smtClean="0"/>
              <a:t>“a”</a:t>
            </a:r>
            <a:r>
              <a:rPr lang="zh-CN" altLang="en-US" dirty="0" smtClean="0"/>
              <a:t>设为</a:t>
            </a:r>
            <a:r>
              <a:rPr lang="en-US" altLang="zh-CN" dirty="0" smtClean="0"/>
              <a:t>“5 </a:t>
            </a:r>
            <a:r>
              <a:rPr lang="en-US" altLang="zh-CN" dirty="0"/>
              <a:t>+ </a:t>
            </a:r>
            <a:r>
              <a:rPr lang="en-US" altLang="zh-CN" dirty="0" smtClean="0"/>
              <a:t>3”</a:t>
            </a:r>
            <a:r>
              <a:rPr lang="zh-CN" altLang="en-US" dirty="0" smtClean="0"/>
              <a:t>，或者</a:t>
            </a:r>
            <a:r>
              <a:rPr lang="en-US" altLang="zh-CN" dirty="0" smtClean="0"/>
              <a:t>8</a:t>
            </a:r>
            <a:r>
              <a:rPr lang="zh-CN" altLang="en-US" dirty="0"/>
              <a:t>。</a:t>
            </a:r>
            <a:r>
              <a:rPr lang="zh-CN" altLang="en-US" dirty="0" smtClean="0"/>
              <a:t>然而</a:t>
            </a:r>
            <a:r>
              <a:rPr lang="zh-CN" altLang="en-US" dirty="0"/>
              <a:t>，</a:t>
            </a:r>
            <a:r>
              <a:rPr lang="zh-CN" altLang="en-US" dirty="0" smtClean="0"/>
              <a:t>双</a:t>
            </a:r>
            <a:r>
              <a:rPr lang="zh-CN" altLang="en-US" dirty="0"/>
              <a:t>圆括号结构也被认为是在</a:t>
            </a:r>
            <a:r>
              <a:rPr lang="en-US" altLang="zh-CN" dirty="0"/>
              <a:t>Bash</a:t>
            </a:r>
            <a:r>
              <a:rPr lang="zh-CN" altLang="en-US" dirty="0"/>
              <a:t>中使用</a:t>
            </a:r>
            <a:r>
              <a:rPr lang="en-US" altLang="zh-CN" dirty="0"/>
              <a:t>C</a:t>
            </a:r>
            <a:r>
              <a:rPr lang="zh-CN" altLang="en-US" dirty="0"/>
              <a:t>语言风格变量操作的一</a:t>
            </a:r>
            <a:r>
              <a:rPr lang="zh-CN" altLang="en-US" dirty="0" smtClean="0"/>
              <a:t>种机制，例如</a:t>
            </a:r>
            <a:r>
              <a:rPr lang="en-US" altLang="zh-CN" dirty="0" smtClean="0"/>
              <a:t>(( </a:t>
            </a:r>
            <a:r>
              <a:rPr lang="en-US" altLang="zh-CN" dirty="0" err="1" smtClean="0"/>
              <a:t>var</a:t>
            </a:r>
            <a:r>
              <a:rPr lang="en-US" altLang="zh-CN" dirty="0" smtClean="0"/>
              <a:t>++ ))</a:t>
            </a:r>
            <a:r>
              <a:rPr lang="zh-CN" altLang="en-US" dirty="0" smtClean="0"/>
              <a:t>。</a:t>
            </a:r>
            <a:endParaRPr lang="en-US" altLang="zh-CN" dirty="0" smtClean="0"/>
          </a:p>
          <a:p>
            <a:pPr marL="0" indent="0">
              <a:buNone/>
            </a:pPr>
            <a:r>
              <a:rPr lang="en-US" dirty="0" smtClean="0"/>
              <a:t>e.g. c-vars.sh</a:t>
            </a:r>
            <a:endParaRPr lang="en-US" dirty="0"/>
          </a:p>
        </p:txBody>
      </p:sp>
    </p:spTree>
    <p:extLst>
      <p:ext uri="{BB962C8B-B14F-4D97-AF65-F5344CB8AC3E}">
        <p14:creationId xmlns:p14="http://schemas.microsoft.com/office/powerpoint/2010/main" val="318399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每个完整并且合理的程序语言都具有条件判断的功能，并且可以根据条件测试的结果做下一步的处理。</a:t>
            </a:r>
            <a:r>
              <a:rPr lang="en-US" altLang="zh-CN" dirty="0"/>
              <a:t>Bash</a:t>
            </a:r>
            <a:r>
              <a:rPr lang="zh-CN" altLang="en-US" dirty="0"/>
              <a:t>有</a:t>
            </a:r>
            <a:r>
              <a:rPr lang="en-US" altLang="zh-CN" dirty="0"/>
              <a:t>test</a:t>
            </a:r>
            <a:r>
              <a:rPr lang="zh-CN" altLang="en-US" dirty="0"/>
              <a:t>命令，各种中括号和圆括号操作，还有</a:t>
            </a:r>
            <a:r>
              <a:rPr lang="en-US" altLang="zh-CN" dirty="0"/>
              <a:t>if/then</a:t>
            </a:r>
            <a:r>
              <a:rPr lang="zh-CN" altLang="en-US" dirty="0"/>
              <a:t>结构</a:t>
            </a:r>
            <a:r>
              <a:rPr lang="zh-CN" altLang="en-US" dirty="0" smtClean="0"/>
              <a:t>。</a:t>
            </a:r>
            <a:endParaRPr lang="en-US" altLang="zh-CN" dirty="0" smtClean="0"/>
          </a:p>
          <a:p>
            <a:r>
              <a:rPr lang="zh-CN" altLang="en-US" dirty="0" smtClean="0"/>
              <a:t>条件测试结构</a:t>
            </a:r>
            <a:endParaRPr lang="en-US" altLang="zh-CN" dirty="0" smtClean="0"/>
          </a:p>
          <a:p>
            <a:pPr>
              <a:buFont typeface="Wingdings" panose="05000000000000000000" pitchFamily="2" charset="2"/>
              <a:buChar char="Ø"/>
            </a:pPr>
            <a:r>
              <a:rPr lang="en-US" altLang="zh-CN" dirty="0" smtClean="0"/>
              <a:t>if/then </a:t>
            </a:r>
            <a:r>
              <a:rPr lang="zh-CN" altLang="en-US" dirty="0" smtClean="0"/>
              <a:t>结构</a:t>
            </a:r>
            <a:r>
              <a:rPr lang="zh-CN" altLang="en-US" dirty="0"/>
              <a:t>用来判断命令列表的退出状态码是否为</a:t>
            </a:r>
            <a:r>
              <a:rPr lang="en-US" altLang="zh-CN" dirty="0" smtClean="0"/>
              <a:t>0</a:t>
            </a:r>
            <a:r>
              <a:rPr lang="zh-CN" altLang="en-US" dirty="0" smtClean="0"/>
              <a:t>（</a:t>
            </a:r>
            <a:r>
              <a:rPr lang="en-US" altLang="zh-CN" dirty="0"/>
              <a:t>UNIX</a:t>
            </a:r>
            <a:r>
              <a:rPr lang="zh-CN" altLang="en-US" dirty="0" smtClean="0"/>
              <a:t>惯例</a:t>
            </a:r>
            <a:r>
              <a:rPr lang="zh-CN" altLang="en-US" dirty="0"/>
              <a:t>，</a:t>
            </a:r>
            <a:r>
              <a:rPr lang="en-US" altLang="zh-CN" dirty="0" smtClean="0"/>
              <a:t>0</a:t>
            </a:r>
            <a:r>
              <a:rPr lang="zh-CN" altLang="en-US" dirty="0" smtClean="0"/>
              <a:t>表示“成功”），如果是，则执行</a:t>
            </a:r>
            <a:r>
              <a:rPr lang="zh-CN" altLang="en-US" dirty="0"/>
              <a:t>接下来的一个或多个</a:t>
            </a:r>
            <a:r>
              <a:rPr lang="zh-CN" altLang="en-US" dirty="0" smtClean="0"/>
              <a:t>命令。</a:t>
            </a:r>
            <a:r>
              <a:rPr lang="en-US" altLang="zh-CN" dirty="0" smtClean="0"/>
              <a:t>e.g. if-then.sh</a:t>
            </a:r>
            <a:endParaRPr lang="en-US" altLang="zh-CN" dirty="0"/>
          </a:p>
          <a:p>
            <a:pPr>
              <a:buFont typeface="Wingdings" panose="05000000000000000000" pitchFamily="2" charset="2"/>
              <a:buChar char="Ø"/>
            </a:pPr>
            <a:r>
              <a:rPr lang="en-US" altLang="zh-CN" dirty="0" smtClean="0"/>
              <a:t> [ </a:t>
            </a:r>
            <a:r>
              <a:rPr lang="zh-CN" altLang="en-US" dirty="0" smtClean="0"/>
              <a:t>左中括号命令将它的参数视作比较表达式或文件测试，并根据比较的结果返回一个退出状态（</a:t>
            </a:r>
            <a:r>
              <a:rPr lang="en-US" altLang="zh-CN" dirty="0" smtClean="0"/>
              <a:t>0</a:t>
            </a:r>
            <a:r>
              <a:rPr lang="zh-CN" altLang="en-US" dirty="0" smtClean="0"/>
              <a:t>表示真，</a:t>
            </a:r>
            <a:r>
              <a:rPr lang="en-US" altLang="zh-CN" dirty="0" smtClean="0"/>
              <a:t>1</a:t>
            </a:r>
            <a:r>
              <a:rPr lang="zh-CN" altLang="en-US" dirty="0" smtClean="0"/>
              <a:t>表示假）。</a:t>
            </a:r>
            <a:r>
              <a:rPr lang="en-US" altLang="zh-CN" dirty="0" smtClean="0"/>
              <a:t>[ </a:t>
            </a:r>
            <a:r>
              <a:rPr lang="zh-CN" altLang="en-US" dirty="0" smtClean="0"/>
              <a:t>是</a:t>
            </a:r>
            <a:r>
              <a:rPr lang="en-US" altLang="zh-CN" dirty="0" smtClean="0"/>
              <a:t>test</a:t>
            </a:r>
            <a:r>
              <a:rPr lang="zh-CN" altLang="en-US" dirty="0" smtClean="0"/>
              <a:t>命令的缩写，基于效率考虑，这也是一个內建命令。</a:t>
            </a:r>
            <a:r>
              <a:rPr lang="en-US" altLang="zh-CN" dirty="0" smtClean="0"/>
              <a:t>e.g. what-is-truth.sh</a:t>
            </a:r>
          </a:p>
          <a:p>
            <a:pPr marL="0" indent="0">
              <a:buNone/>
            </a:pPr>
            <a:r>
              <a:rPr lang="en-US" altLang="zh-CN" dirty="0"/>
              <a:t>if test condition-true</a:t>
            </a:r>
            <a:r>
              <a:rPr lang="zh-CN" altLang="en-US" dirty="0"/>
              <a:t>结构与</a:t>
            </a:r>
            <a:r>
              <a:rPr lang="en-US" altLang="zh-CN" dirty="0"/>
              <a:t>if [ condition-true ]</a:t>
            </a:r>
            <a:r>
              <a:rPr lang="zh-CN" altLang="en-US" dirty="0"/>
              <a:t>完全相同，左中括号</a:t>
            </a:r>
            <a:r>
              <a:rPr lang="en-US" altLang="zh-CN" dirty="0"/>
              <a:t> [ </a:t>
            </a:r>
            <a:r>
              <a:rPr lang="zh-CN" altLang="en-US" dirty="0"/>
              <a:t>是调用</a:t>
            </a:r>
            <a:r>
              <a:rPr lang="en-US" altLang="zh-CN" dirty="0"/>
              <a:t>test</a:t>
            </a:r>
            <a:r>
              <a:rPr lang="zh-CN" altLang="en-US" dirty="0"/>
              <a:t>（內建）命令的标识，右中括号 </a:t>
            </a:r>
            <a:r>
              <a:rPr lang="en-US" altLang="zh-CN" dirty="0"/>
              <a:t>] </a:t>
            </a:r>
            <a:r>
              <a:rPr lang="zh-CN" altLang="en-US" dirty="0"/>
              <a:t>关闭条件判断</a:t>
            </a:r>
            <a:r>
              <a:rPr lang="zh-CN" altLang="en-US" dirty="0" smtClean="0"/>
              <a:t>。</a:t>
            </a:r>
            <a:endParaRPr lang="en-US" altLang="zh-CN" dirty="0" smtClean="0"/>
          </a:p>
          <a:p>
            <a:pPr marL="0" indent="0">
              <a:buNone/>
            </a:pPr>
            <a:r>
              <a:rPr lang="en-US" altLang="zh-CN" dirty="0"/>
              <a:t>else if </a:t>
            </a:r>
            <a:r>
              <a:rPr lang="zh-CN" altLang="en-US" dirty="0"/>
              <a:t>和 </a:t>
            </a:r>
            <a:r>
              <a:rPr lang="en-US" altLang="zh-CN" dirty="0" err="1"/>
              <a:t>elif</a:t>
            </a:r>
            <a:r>
              <a:rPr lang="zh-CN" altLang="en-US" dirty="0"/>
              <a:t>：</a:t>
            </a:r>
            <a:r>
              <a:rPr lang="en-US" altLang="zh-CN" dirty="0" err="1"/>
              <a:t>elif</a:t>
            </a:r>
            <a:r>
              <a:rPr lang="en-US" altLang="zh-CN" dirty="0"/>
              <a:t> </a:t>
            </a:r>
            <a:r>
              <a:rPr lang="zh-CN" altLang="en-US" dirty="0"/>
              <a:t>是</a:t>
            </a:r>
            <a:r>
              <a:rPr lang="en-US" altLang="zh-CN" dirty="0"/>
              <a:t>else if</a:t>
            </a:r>
            <a:r>
              <a:rPr lang="zh-CN" altLang="en-US" dirty="0"/>
              <a:t>的缩写，作用是在外部的判断结构中嵌入一个内部的</a:t>
            </a:r>
            <a:r>
              <a:rPr lang="en-US" altLang="zh-CN" dirty="0"/>
              <a:t>if/then</a:t>
            </a:r>
            <a:r>
              <a:rPr lang="zh-CN" altLang="en-US" dirty="0"/>
              <a:t>结构。</a:t>
            </a:r>
            <a:r>
              <a:rPr lang="en-US" altLang="zh-CN" dirty="0"/>
              <a:t>e.g. </a:t>
            </a:r>
            <a:r>
              <a:rPr lang="en-US" altLang="zh-CN" dirty="0" smtClean="0"/>
              <a:t>elif.sh</a:t>
            </a:r>
          </a:p>
          <a:p>
            <a:pPr marL="0" indent="0">
              <a:buNone/>
            </a:pPr>
            <a:r>
              <a:rPr lang="zh-CN" altLang="en-US" dirty="0" smtClean="0"/>
              <a:t>使用</a:t>
            </a:r>
            <a:r>
              <a:rPr lang="en-US" altLang="zh-CN" dirty="0" smtClean="0"/>
              <a:t>if/then</a:t>
            </a:r>
            <a:r>
              <a:rPr lang="zh-CN" altLang="en-US" dirty="0" smtClean="0"/>
              <a:t>结构的条件测试语句可以嵌套，</a:t>
            </a:r>
            <a:r>
              <a:rPr lang="en-US" altLang="zh-CN" dirty="0" smtClean="0"/>
              <a:t>e.g. net-if-then.sh</a:t>
            </a:r>
          </a:p>
        </p:txBody>
      </p:sp>
    </p:spTree>
    <p:extLst>
      <p:ext uri="{BB962C8B-B14F-4D97-AF65-F5344CB8AC3E}">
        <p14:creationId xmlns:p14="http://schemas.microsoft.com/office/powerpoint/2010/main" val="2582406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条件测试结构（续）</a:t>
            </a:r>
            <a:endParaRPr lang="en-US" altLang="zh-CN" dirty="0" smtClean="0"/>
          </a:p>
          <a:p>
            <a:pPr marL="0" indent="0">
              <a:buNone/>
            </a:pPr>
            <a:r>
              <a:rPr lang="zh-CN" altLang="en-US" dirty="0"/>
              <a:t>当</a:t>
            </a:r>
            <a:r>
              <a:rPr lang="en-US" altLang="zh-CN" dirty="0"/>
              <a:t>if</a:t>
            </a:r>
            <a:r>
              <a:rPr lang="zh-CN" altLang="en-US" dirty="0"/>
              <a:t>和</a:t>
            </a:r>
            <a:r>
              <a:rPr lang="en-US" altLang="zh-CN" dirty="0"/>
              <a:t>then</a:t>
            </a:r>
            <a:r>
              <a:rPr lang="zh-CN" altLang="en-US" dirty="0"/>
              <a:t>在条件测试的同一行上，则必须使用分号来结束</a:t>
            </a:r>
            <a:r>
              <a:rPr lang="en-US" altLang="zh-CN" dirty="0"/>
              <a:t>if</a:t>
            </a:r>
            <a:r>
              <a:rPr lang="zh-CN" altLang="en-US" dirty="0"/>
              <a:t>表达式。</a:t>
            </a:r>
            <a:r>
              <a:rPr lang="en-US" altLang="zh-CN" dirty="0"/>
              <a:t>if</a:t>
            </a:r>
            <a:r>
              <a:rPr lang="zh-CN" altLang="en-US" dirty="0"/>
              <a:t>和</a:t>
            </a:r>
            <a:r>
              <a:rPr lang="en-US" altLang="zh-CN" dirty="0"/>
              <a:t>then</a:t>
            </a:r>
            <a:r>
              <a:rPr lang="zh-CN" altLang="en-US" dirty="0"/>
              <a:t>都是关键字，关键字（或者命令）作为表达式的开头，并且在同一行上再写一个新的表达式，则必须使用分号来结束上一句表达式。</a:t>
            </a:r>
            <a:endParaRPr lang="en-US" altLang="zh-CN" dirty="0"/>
          </a:p>
          <a:p>
            <a:pPr marL="0" indent="0">
              <a:buNone/>
            </a:pPr>
            <a:r>
              <a:rPr lang="en-US" altLang="zh-CN" dirty="0"/>
              <a:t>if [ -x "$filename" ]; then</a:t>
            </a:r>
          </a:p>
          <a:p>
            <a:pPr marL="0" indent="0">
              <a:buNone/>
            </a:pPr>
            <a:r>
              <a:rPr lang="en-US" altLang="zh-CN" dirty="0" smtClean="0"/>
              <a:t>if</a:t>
            </a:r>
            <a:r>
              <a:rPr lang="zh-CN" altLang="en-US" dirty="0"/>
              <a:t>命令能够测试任何命令，并不仅仅是中括号中的条件。</a:t>
            </a:r>
            <a:r>
              <a:rPr lang="en-US" altLang="zh-CN" dirty="0"/>
              <a:t>e.g. if-test.sh</a:t>
            </a:r>
          </a:p>
          <a:p>
            <a:pPr marL="0" indent="0">
              <a:buNone/>
            </a:pPr>
            <a:r>
              <a:rPr lang="zh-CN" altLang="en-US" dirty="0" smtClean="0"/>
              <a:t>在</a:t>
            </a:r>
            <a:r>
              <a:rPr lang="en-US" altLang="zh-CN" dirty="0"/>
              <a:t>if</a:t>
            </a:r>
            <a:r>
              <a:rPr lang="zh-CN" altLang="en-US" dirty="0"/>
              <a:t>后面也不一定非得是</a:t>
            </a:r>
            <a:r>
              <a:rPr lang="en-US" altLang="zh-CN" dirty="0"/>
              <a:t>test</a:t>
            </a:r>
            <a:r>
              <a:rPr lang="zh-CN" altLang="en-US" dirty="0"/>
              <a:t>命令或者是用于条件判断的中括号结构</a:t>
            </a:r>
            <a:r>
              <a:rPr lang="en-US" altLang="zh-CN" dirty="0"/>
              <a:t>( [ ] </a:t>
            </a:r>
            <a:r>
              <a:rPr lang="zh-CN" altLang="en-US" dirty="0"/>
              <a:t>或 </a:t>
            </a:r>
            <a:r>
              <a:rPr lang="en-US" altLang="zh-CN" dirty="0"/>
              <a:t>[[ ]] )</a:t>
            </a:r>
            <a:r>
              <a:rPr lang="zh-CN" altLang="en-US" dirty="0"/>
              <a:t>。</a:t>
            </a:r>
            <a:r>
              <a:rPr lang="en-US" altLang="zh-CN" dirty="0"/>
              <a:t>e.g. if-test2.sh</a:t>
            </a:r>
          </a:p>
          <a:p>
            <a:pPr marL="0" indent="0">
              <a:buNone/>
            </a:pPr>
            <a:r>
              <a:rPr lang="zh-CN" altLang="en-US" dirty="0"/>
              <a:t>与此相似，在中括号中的条件判断也不一定非得要</a:t>
            </a:r>
            <a:r>
              <a:rPr lang="en-US" altLang="zh-CN" dirty="0"/>
              <a:t>if</a:t>
            </a:r>
            <a:r>
              <a:rPr lang="zh-CN" altLang="en-US" dirty="0"/>
              <a:t>不可，也可以使用列表结构。</a:t>
            </a:r>
            <a:r>
              <a:rPr lang="en-US" altLang="zh-CN" dirty="0"/>
              <a:t>e.g. </a:t>
            </a:r>
            <a:r>
              <a:rPr lang="en-US" altLang="zh-CN" dirty="0" smtClean="0"/>
              <a:t>cmdlist.sh</a:t>
            </a:r>
            <a:endParaRPr lang="en-US" altLang="zh-CN" dirty="0"/>
          </a:p>
          <a:p>
            <a:pPr marL="0" indent="0">
              <a:buNone/>
            </a:pPr>
            <a:r>
              <a:rPr lang="en-US" altLang="zh-CN" dirty="0"/>
              <a:t>(( … ))</a:t>
            </a:r>
            <a:r>
              <a:rPr lang="zh-CN" altLang="en-US" dirty="0"/>
              <a:t>和</a:t>
            </a:r>
            <a:r>
              <a:rPr lang="en-US" altLang="zh-CN" dirty="0"/>
              <a:t>let …</a:t>
            </a:r>
            <a:r>
              <a:rPr lang="zh-CN" altLang="en-US" dirty="0"/>
              <a:t>结构也能够返回退出状态码，当所计算的算术表达式的结果为非零值时，返回退出状态码</a:t>
            </a:r>
            <a:r>
              <a:rPr lang="en-US" altLang="zh-CN" dirty="0"/>
              <a:t>0</a:t>
            </a:r>
            <a:r>
              <a:rPr lang="zh-CN" altLang="en-US" dirty="0"/>
              <a:t>，否则返回退出状态码</a:t>
            </a:r>
            <a:r>
              <a:rPr lang="en-US" altLang="zh-CN" dirty="0"/>
              <a:t>1</a:t>
            </a:r>
            <a:r>
              <a:rPr lang="zh-CN" altLang="en-US" dirty="0"/>
              <a:t>。因此，这些算术扩展结构也可用来做算术比较操作。</a:t>
            </a:r>
            <a:r>
              <a:rPr lang="en-US" altLang="zh-CN" dirty="0"/>
              <a:t>e.g. arith-test1.sh  arith-test2.sh</a:t>
            </a:r>
          </a:p>
          <a:p>
            <a:pPr marL="0" indent="0">
              <a:buNone/>
            </a:pPr>
            <a:endParaRPr lang="en-US" dirty="0"/>
          </a:p>
        </p:txBody>
      </p:sp>
    </p:spTree>
    <p:extLst>
      <p:ext uri="{BB962C8B-B14F-4D97-AF65-F5344CB8AC3E}">
        <p14:creationId xmlns:p14="http://schemas.microsoft.com/office/powerpoint/2010/main" val="2996728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a:bodyPr>
          <a:lstStyle/>
          <a:p>
            <a:r>
              <a:rPr lang="en-US" dirty="0"/>
              <a:t>[[ … </a:t>
            </a:r>
            <a:r>
              <a:rPr lang="en-US" dirty="0" smtClean="0"/>
              <a:t>]] </a:t>
            </a:r>
            <a:r>
              <a:rPr lang="zh-CN" altLang="en-US" dirty="0" smtClean="0"/>
              <a:t>扩展结构</a:t>
            </a:r>
            <a:endParaRPr lang="en-US" dirty="0" smtClean="0"/>
          </a:p>
          <a:p>
            <a:pPr marL="0" indent="0">
              <a:buNone/>
            </a:pPr>
            <a:r>
              <a:rPr lang="en-US" dirty="0" smtClean="0"/>
              <a:t>[[ </a:t>
            </a:r>
            <a:r>
              <a:rPr lang="en-US" dirty="0"/>
              <a:t>… ]] </a:t>
            </a:r>
            <a:r>
              <a:rPr lang="zh-CN" altLang="en-US" dirty="0" smtClean="0"/>
              <a:t>使用</a:t>
            </a:r>
            <a:r>
              <a:rPr lang="zh-CN" altLang="en-US" dirty="0"/>
              <a:t>一种其他语言程序员更熟悉的方式进行比较操作。注：</a:t>
            </a:r>
            <a:r>
              <a:rPr lang="en-US" altLang="zh-CN" dirty="0"/>
              <a:t>[[</a:t>
            </a:r>
            <a:r>
              <a:rPr lang="zh-CN" altLang="en-US" dirty="0"/>
              <a:t> 是一个关键字，而不是一个命令。</a:t>
            </a:r>
            <a:r>
              <a:rPr lang="en-US" altLang="zh-CN" dirty="0"/>
              <a:t>Bash</a:t>
            </a:r>
            <a:r>
              <a:rPr lang="zh-CN" altLang="en-US" dirty="0"/>
              <a:t>将 </a:t>
            </a:r>
            <a:r>
              <a:rPr lang="en-US" altLang="zh-CN" dirty="0"/>
              <a:t>[[ $a –</a:t>
            </a:r>
            <a:r>
              <a:rPr lang="en-US" altLang="zh-CN" dirty="0" err="1"/>
              <a:t>lt</a:t>
            </a:r>
            <a:r>
              <a:rPr lang="en-US" altLang="zh-CN" dirty="0"/>
              <a:t> $b ]] </a:t>
            </a:r>
            <a:r>
              <a:rPr lang="zh-CN" altLang="en-US" dirty="0"/>
              <a:t>视为一个返回退出状态的单一元素。</a:t>
            </a:r>
            <a:endParaRPr lang="en-US" altLang="zh-CN" dirty="0"/>
          </a:p>
          <a:p>
            <a:pPr marL="0" indent="0">
              <a:buNone/>
            </a:pPr>
            <a:r>
              <a:rPr lang="en-US" dirty="0" smtClean="0"/>
              <a:t>[[ ]] </a:t>
            </a:r>
            <a:r>
              <a:rPr lang="zh-CN" altLang="en-US" dirty="0" smtClean="0"/>
              <a:t>结构比 </a:t>
            </a:r>
            <a:r>
              <a:rPr lang="en-US" altLang="zh-CN" dirty="0" smtClean="0"/>
              <a:t>[ ] </a:t>
            </a:r>
            <a:r>
              <a:rPr lang="zh-CN" altLang="en-US" dirty="0" smtClean="0"/>
              <a:t>结构更加通用，这是一个扩展的</a:t>
            </a:r>
            <a:r>
              <a:rPr lang="en-US" altLang="zh-CN" dirty="0" smtClean="0"/>
              <a:t>test</a:t>
            </a:r>
            <a:r>
              <a:rPr lang="zh-CN" altLang="en-US" dirty="0" smtClean="0"/>
              <a:t>命令。</a:t>
            </a:r>
            <a:endParaRPr lang="en-US" altLang="zh-CN" dirty="0" smtClean="0"/>
          </a:p>
          <a:p>
            <a:pPr marL="0" indent="0">
              <a:buNone/>
            </a:pPr>
            <a:r>
              <a:rPr lang="zh-CN" altLang="en-US" dirty="0"/>
              <a:t>使用</a:t>
            </a:r>
            <a:r>
              <a:rPr lang="en-US" altLang="zh-CN" dirty="0"/>
              <a:t>[[ ... ]]</a:t>
            </a:r>
            <a:r>
              <a:rPr lang="zh-CN" altLang="en-US" dirty="0"/>
              <a:t>条件判断</a:t>
            </a:r>
            <a:r>
              <a:rPr lang="zh-CN" altLang="en-US" dirty="0" smtClean="0"/>
              <a:t>结构</a:t>
            </a:r>
            <a:r>
              <a:rPr lang="zh-CN" altLang="en-US" dirty="0"/>
              <a:t>，</a:t>
            </a:r>
            <a:r>
              <a:rPr lang="zh-CN" altLang="en-US" dirty="0" smtClean="0"/>
              <a:t>而</a:t>
            </a:r>
            <a:r>
              <a:rPr lang="zh-CN" altLang="en-US" dirty="0"/>
              <a:t>不是</a:t>
            </a:r>
            <a:r>
              <a:rPr lang="en-US" altLang="zh-CN" dirty="0"/>
              <a:t>[ ... </a:t>
            </a:r>
            <a:r>
              <a:rPr lang="en-US" altLang="zh-CN" dirty="0" smtClean="0"/>
              <a:t>]</a:t>
            </a:r>
            <a:r>
              <a:rPr lang="zh-CN" altLang="en-US" dirty="0" smtClean="0"/>
              <a:t>，能够</a:t>
            </a:r>
            <a:r>
              <a:rPr lang="zh-CN" altLang="en-US" dirty="0"/>
              <a:t>防止脚本中的许多逻辑</a:t>
            </a:r>
            <a:r>
              <a:rPr lang="zh-CN" altLang="en-US" dirty="0" smtClean="0"/>
              <a:t>错误</a:t>
            </a:r>
            <a:r>
              <a:rPr lang="zh-CN" altLang="en-US" dirty="0"/>
              <a:t>。</a:t>
            </a:r>
            <a:r>
              <a:rPr lang="zh-CN" altLang="en-US" dirty="0" smtClean="0"/>
              <a:t>比如</a:t>
            </a:r>
            <a:r>
              <a:rPr lang="zh-CN" altLang="en-US" dirty="0"/>
              <a:t>，</a:t>
            </a:r>
            <a:r>
              <a:rPr lang="en-US" altLang="zh-CN" dirty="0" smtClean="0"/>
              <a:t>&amp;&amp;</a:t>
            </a:r>
            <a:r>
              <a:rPr lang="zh-CN" altLang="en-US" dirty="0" smtClean="0"/>
              <a:t>、</a:t>
            </a:r>
            <a:r>
              <a:rPr lang="en-US" altLang="zh-CN" dirty="0" smtClean="0"/>
              <a:t>||</a:t>
            </a:r>
            <a:r>
              <a:rPr lang="zh-CN" altLang="en-US" dirty="0" smtClean="0"/>
              <a:t>、</a:t>
            </a:r>
            <a:r>
              <a:rPr lang="en-US" altLang="zh-CN" dirty="0" smtClean="0"/>
              <a:t>&lt; </a:t>
            </a:r>
            <a:r>
              <a:rPr lang="zh-CN" altLang="en-US" dirty="0" smtClean="0"/>
              <a:t>和 </a:t>
            </a:r>
            <a:r>
              <a:rPr lang="en-US" altLang="zh-CN" dirty="0" smtClean="0"/>
              <a:t>&gt; </a:t>
            </a:r>
            <a:r>
              <a:rPr lang="zh-CN" altLang="en-US" dirty="0"/>
              <a:t>操作符能够</a:t>
            </a:r>
            <a:r>
              <a:rPr lang="zh-CN" altLang="en-US" dirty="0" smtClean="0"/>
              <a:t>正常</a:t>
            </a:r>
            <a:r>
              <a:rPr lang="zh-CN" altLang="en-US" dirty="0"/>
              <a:t>工作</a:t>
            </a:r>
            <a:r>
              <a:rPr lang="zh-CN" altLang="en-US" dirty="0" smtClean="0"/>
              <a:t>于</a:t>
            </a:r>
            <a:r>
              <a:rPr lang="en-US" altLang="zh-CN" dirty="0"/>
              <a:t>[[ ]]</a:t>
            </a:r>
            <a:r>
              <a:rPr lang="zh-CN" altLang="en-US" dirty="0"/>
              <a:t>条件判断结构</a:t>
            </a:r>
            <a:r>
              <a:rPr lang="zh-CN" altLang="en-US" dirty="0" smtClean="0"/>
              <a:t>中</a:t>
            </a:r>
            <a:r>
              <a:rPr lang="zh-CN" altLang="en-US" dirty="0"/>
              <a:t>，</a:t>
            </a:r>
            <a:r>
              <a:rPr lang="zh-CN" altLang="en-US" dirty="0" smtClean="0"/>
              <a:t>但是在</a:t>
            </a:r>
            <a:r>
              <a:rPr lang="en-US" altLang="zh-CN" dirty="0"/>
              <a:t>[ ]</a:t>
            </a:r>
            <a:r>
              <a:rPr lang="zh-CN" altLang="en-US" dirty="0"/>
              <a:t>结构</a:t>
            </a:r>
            <a:r>
              <a:rPr lang="zh-CN" altLang="en-US" dirty="0" smtClean="0"/>
              <a:t>中</a:t>
            </a:r>
            <a:r>
              <a:rPr lang="zh-CN" altLang="en-US" dirty="0"/>
              <a:t>则</a:t>
            </a:r>
            <a:r>
              <a:rPr lang="zh-CN" altLang="en-US" dirty="0" smtClean="0"/>
              <a:t>会</a:t>
            </a:r>
            <a:r>
              <a:rPr lang="zh-CN" altLang="en-US" dirty="0"/>
              <a:t>报</a:t>
            </a:r>
            <a:r>
              <a:rPr lang="zh-CN" altLang="en-US" dirty="0" smtClean="0"/>
              <a:t>错。</a:t>
            </a:r>
            <a:endParaRPr lang="en-US" altLang="zh-CN" dirty="0" smtClean="0"/>
          </a:p>
          <a:p>
            <a:pPr marL="0" indent="0">
              <a:buNone/>
            </a:pPr>
            <a:r>
              <a:rPr lang="zh-CN" altLang="en-US" dirty="0" smtClean="0"/>
              <a:t>在</a:t>
            </a:r>
            <a:r>
              <a:rPr lang="en-US" altLang="zh-CN" dirty="0" smtClean="0"/>
              <a:t>[[ … ]]</a:t>
            </a:r>
            <a:r>
              <a:rPr lang="zh-CN" altLang="en-US" dirty="0" smtClean="0"/>
              <a:t>结构中，自动计算</a:t>
            </a:r>
            <a:r>
              <a:rPr lang="en-US" altLang="zh-CN" dirty="0" smtClean="0"/>
              <a:t>8</a:t>
            </a:r>
            <a:r>
              <a:rPr lang="zh-CN" altLang="en-US" dirty="0"/>
              <a:t>进</a:t>
            </a:r>
            <a:r>
              <a:rPr lang="zh-CN" altLang="en-US" dirty="0" smtClean="0"/>
              <a:t>制或十六进制常量。</a:t>
            </a:r>
            <a:r>
              <a:rPr lang="en-US" altLang="zh-CN" dirty="0" smtClean="0"/>
              <a:t>e.g. dblbrackets.sh</a:t>
            </a:r>
          </a:p>
          <a:p>
            <a:pPr marL="0" indent="0">
              <a:buNone/>
            </a:pPr>
            <a:r>
              <a:rPr lang="en-US" altLang="zh-CN" dirty="0" smtClean="0"/>
              <a:t>Bash</a:t>
            </a:r>
            <a:r>
              <a:rPr lang="zh-CN" altLang="en-US" dirty="0" smtClean="0"/>
              <a:t>內建命令与关键字的区别：</a:t>
            </a:r>
            <a:endParaRPr lang="en-US" altLang="zh-CN" dirty="0" smtClean="0"/>
          </a:p>
          <a:p>
            <a:pPr marL="0" indent="0">
              <a:buNone/>
            </a:pPr>
            <a:r>
              <a:rPr lang="zh-CN" altLang="en-US" dirty="0" smtClean="0"/>
              <a:t>关键字用来构建</a:t>
            </a:r>
            <a:r>
              <a:rPr lang="en-US" altLang="zh-CN" dirty="0" smtClean="0"/>
              <a:t>shell</a:t>
            </a:r>
            <a:r>
              <a:rPr lang="zh-CN" altLang="en-US" dirty="0" smtClean="0"/>
              <a:t>语法结构，比如，</a:t>
            </a:r>
            <a:r>
              <a:rPr lang="en-US" altLang="zh-CN" dirty="0" smtClean="0"/>
              <a:t>”for”</a:t>
            </a:r>
            <a:r>
              <a:rPr lang="zh-CN" altLang="en-US" dirty="0" smtClean="0"/>
              <a:t>、</a:t>
            </a:r>
            <a:r>
              <a:rPr lang="en-US" altLang="zh-CN" dirty="0" smtClean="0"/>
              <a:t>”while”</a:t>
            </a:r>
            <a:r>
              <a:rPr lang="zh-CN" altLang="en-US" dirty="0" smtClean="0"/>
              <a:t>、</a:t>
            </a:r>
            <a:r>
              <a:rPr lang="en-US" altLang="zh-CN" dirty="0" smtClean="0"/>
              <a:t>”do”</a:t>
            </a:r>
            <a:r>
              <a:rPr lang="zh-CN" altLang="en-US" dirty="0" smtClean="0"/>
              <a:t>、</a:t>
            </a:r>
            <a:r>
              <a:rPr lang="en-US" altLang="zh-CN" dirty="0" smtClean="0"/>
              <a:t>”!”</a:t>
            </a:r>
            <a:r>
              <a:rPr lang="zh-CN" altLang="en-US" dirty="0" smtClean="0"/>
              <a:t>等等，与內建命令类似的是，关键字也是</a:t>
            </a:r>
            <a:r>
              <a:rPr lang="en-US" altLang="zh-CN" dirty="0" smtClean="0"/>
              <a:t>Bash</a:t>
            </a:r>
            <a:r>
              <a:rPr lang="zh-CN" altLang="en-US" dirty="0" smtClean="0"/>
              <a:t>的核心部分，但是与內建命令不同的是，关键字本身并不是一个命令，而是一个比较大的命令结构的一部分。与外部命令类似，</a:t>
            </a:r>
            <a:r>
              <a:rPr lang="en-US" altLang="zh-CN" dirty="0" smtClean="0"/>
              <a:t>Bash</a:t>
            </a:r>
            <a:r>
              <a:rPr lang="zh-CN" altLang="en-US" dirty="0" smtClean="0"/>
              <a:t>內建命令带有可选的命令参数；与外部命令不同的是，</a:t>
            </a:r>
            <a:r>
              <a:rPr lang="en-US" altLang="zh-CN" dirty="0" smtClean="0"/>
              <a:t>Bash</a:t>
            </a:r>
            <a:r>
              <a:rPr lang="zh-CN" altLang="en-US" dirty="0" smtClean="0"/>
              <a:t>执行內建命令不需要</a:t>
            </a:r>
            <a:r>
              <a:rPr lang="en-US" altLang="zh-CN" dirty="0" smtClean="0"/>
              <a:t>fork</a:t>
            </a:r>
            <a:r>
              <a:rPr lang="zh-CN" altLang="en-US" dirty="0" smtClean="0"/>
              <a:t>子进程。</a:t>
            </a:r>
            <a:endParaRPr lang="en-US" dirty="0"/>
          </a:p>
        </p:txBody>
      </p:sp>
    </p:spTree>
    <p:extLst>
      <p:ext uri="{BB962C8B-B14F-4D97-AF65-F5344CB8AC3E}">
        <p14:creationId xmlns:p14="http://schemas.microsoft.com/office/powerpoint/2010/main" val="2640348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fontScale="92500" lnSpcReduction="20000"/>
          </a:bodyPr>
          <a:lstStyle/>
          <a:p>
            <a:r>
              <a:rPr lang="zh-CN" altLang="en-US" dirty="0"/>
              <a:t>命令</a:t>
            </a:r>
            <a:r>
              <a:rPr lang="zh-CN" altLang="en-US" dirty="0" smtClean="0"/>
              <a:t>列表结构</a:t>
            </a:r>
            <a:endParaRPr lang="en-US" altLang="zh-CN" dirty="0" smtClean="0"/>
          </a:p>
          <a:p>
            <a:pPr marL="0" indent="0">
              <a:buNone/>
            </a:pPr>
            <a:r>
              <a:rPr lang="zh-CN" altLang="en-US" dirty="0" smtClean="0"/>
              <a:t>“</a:t>
            </a:r>
            <a:r>
              <a:rPr lang="zh-CN" altLang="en-US" dirty="0"/>
              <a:t>与列表</a:t>
            </a:r>
            <a:r>
              <a:rPr lang="zh-CN" altLang="en-US" dirty="0" smtClean="0"/>
              <a:t>” 和“或列表”</a:t>
            </a:r>
            <a:r>
              <a:rPr lang="en-US" altLang="zh-CN" dirty="0" smtClean="0"/>
              <a:t> </a:t>
            </a:r>
            <a:r>
              <a:rPr lang="zh-CN" altLang="en-US" dirty="0" smtClean="0"/>
              <a:t>结构</a:t>
            </a:r>
            <a:r>
              <a:rPr lang="zh-CN" altLang="en-US" dirty="0"/>
              <a:t>能够提供一种</a:t>
            </a:r>
            <a:r>
              <a:rPr lang="zh-CN" altLang="en-US" dirty="0" smtClean="0"/>
              <a:t>手段</a:t>
            </a:r>
            <a:r>
              <a:rPr lang="zh-CN" altLang="en-US" dirty="0"/>
              <a:t>，</a:t>
            </a:r>
            <a:r>
              <a:rPr lang="zh-CN" altLang="en-US" dirty="0" smtClean="0"/>
              <a:t>这种</a:t>
            </a:r>
            <a:r>
              <a:rPr lang="zh-CN" altLang="en-US" dirty="0"/>
              <a:t>手段能够用来处理一串连续的</a:t>
            </a:r>
            <a:r>
              <a:rPr lang="zh-CN" altLang="en-US" dirty="0" smtClean="0"/>
              <a:t>命令</a:t>
            </a:r>
            <a:r>
              <a:rPr lang="zh-CN" altLang="en-US" dirty="0"/>
              <a:t>。</a:t>
            </a:r>
            <a:r>
              <a:rPr lang="zh-CN" altLang="en-US" dirty="0" smtClean="0"/>
              <a:t>这样</a:t>
            </a:r>
            <a:r>
              <a:rPr lang="zh-CN" altLang="en-US" dirty="0"/>
              <a:t>就可以有效的替换掉嵌套的</a:t>
            </a:r>
            <a:r>
              <a:rPr lang="en-US" altLang="zh-CN" dirty="0"/>
              <a:t>if/then</a:t>
            </a:r>
            <a:r>
              <a:rPr lang="zh-CN" altLang="en-US" dirty="0" smtClean="0"/>
              <a:t>结构</a:t>
            </a:r>
            <a:r>
              <a:rPr lang="zh-CN" altLang="en-US" dirty="0"/>
              <a:t>，</a:t>
            </a:r>
            <a:r>
              <a:rPr lang="zh-CN" altLang="en-US" dirty="0" smtClean="0"/>
              <a:t>甚至</a:t>
            </a:r>
            <a:r>
              <a:rPr lang="zh-CN" altLang="en-US" dirty="0"/>
              <a:t>能够替换掉</a:t>
            </a:r>
            <a:r>
              <a:rPr lang="en-US" altLang="zh-CN" dirty="0"/>
              <a:t>case</a:t>
            </a:r>
            <a:r>
              <a:rPr lang="zh-CN" altLang="en-US" dirty="0" smtClean="0"/>
              <a:t>语句。</a:t>
            </a:r>
            <a:endParaRPr lang="en-US" altLang="zh-CN" dirty="0" smtClean="0"/>
          </a:p>
          <a:p>
            <a:pPr>
              <a:buFont typeface="Wingdings" panose="05000000000000000000" pitchFamily="2" charset="2"/>
              <a:buChar char="Ø"/>
            </a:pPr>
            <a:r>
              <a:rPr lang="zh-CN" altLang="en-US" dirty="0" smtClean="0"/>
              <a:t>与列表</a:t>
            </a:r>
            <a:endParaRPr lang="en-US" altLang="zh-CN" dirty="0" smtClean="0"/>
          </a:p>
          <a:p>
            <a:pPr marL="0" indent="0">
              <a:buNone/>
            </a:pPr>
            <a:r>
              <a:rPr lang="en-US" dirty="0"/>
              <a:t>command-1 &amp;&amp; command-2 &amp;&amp; command-3 &amp;&amp; ... </a:t>
            </a:r>
            <a:r>
              <a:rPr lang="en-US" dirty="0" smtClean="0"/>
              <a:t>command-n</a:t>
            </a:r>
          </a:p>
          <a:p>
            <a:pPr marL="0" indent="0">
              <a:buNone/>
            </a:pPr>
            <a:r>
              <a:rPr lang="zh-CN" altLang="en-US" dirty="0"/>
              <a:t>如果每个命令执行后都返回</a:t>
            </a:r>
            <a:r>
              <a:rPr lang="en-US" altLang="zh-CN" dirty="0"/>
              <a:t>true(0</a:t>
            </a:r>
            <a:r>
              <a:rPr lang="en-US" altLang="zh-CN" dirty="0" smtClean="0"/>
              <a:t>)</a:t>
            </a:r>
            <a:r>
              <a:rPr lang="zh-CN" altLang="en-US" dirty="0" smtClean="0"/>
              <a:t>，命令</a:t>
            </a:r>
            <a:r>
              <a:rPr lang="zh-CN" altLang="en-US" dirty="0"/>
              <a:t>将会依次执行</a:t>
            </a:r>
            <a:r>
              <a:rPr lang="zh-CN" altLang="en-US" dirty="0" smtClean="0"/>
              <a:t>下去</a:t>
            </a:r>
            <a:r>
              <a:rPr lang="zh-CN" altLang="en-US" dirty="0"/>
              <a:t>。</a:t>
            </a:r>
            <a:r>
              <a:rPr lang="zh-CN" altLang="en-US" dirty="0" smtClean="0"/>
              <a:t>如果</a:t>
            </a:r>
            <a:r>
              <a:rPr lang="zh-CN" altLang="en-US" dirty="0"/>
              <a:t>其中的某个命令返回</a:t>
            </a:r>
            <a:r>
              <a:rPr lang="en-US" altLang="zh-CN" dirty="0"/>
              <a:t>false(</a:t>
            </a:r>
            <a:r>
              <a:rPr lang="zh-CN" altLang="en-US" dirty="0"/>
              <a:t>非零值</a:t>
            </a:r>
            <a:r>
              <a:rPr lang="en-US" altLang="zh-CN" dirty="0"/>
              <a:t>)</a:t>
            </a:r>
            <a:r>
              <a:rPr lang="zh-CN" altLang="en-US" dirty="0" smtClean="0"/>
              <a:t>的话，这个</a:t>
            </a:r>
            <a:r>
              <a:rPr lang="zh-CN" altLang="en-US" dirty="0"/>
              <a:t>命令链就会被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false</a:t>
            </a:r>
            <a:r>
              <a:rPr lang="zh-CN" altLang="en-US" dirty="0"/>
              <a:t>的命令，就是最后一个执行的命令，其后的命令都不会执行</a:t>
            </a:r>
            <a:r>
              <a:rPr lang="zh-CN" altLang="en-US" dirty="0" smtClean="0"/>
              <a:t>）。</a:t>
            </a:r>
            <a:endParaRPr lang="en-US" altLang="zh-CN" dirty="0" smtClean="0"/>
          </a:p>
          <a:p>
            <a:pPr>
              <a:buFont typeface="Wingdings" panose="05000000000000000000" pitchFamily="2" charset="2"/>
              <a:buChar char="Ø"/>
            </a:pPr>
            <a:r>
              <a:rPr lang="zh-CN" altLang="en-US" dirty="0" smtClean="0"/>
              <a:t>或列表</a:t>
            </a:r>
            <a:endParaRPr lang="en-US" altLang="zh-CN" dirty="0" smtClean="0"/>
          </a:p>
          <a:p>
            <a:pPr marL="0" indent="0">
              <a:buNone/>
            </a:pPr>
            <a:r>
              <a:rPr lang="en-US" dirty="0"/>
              <a:t>command-1 || command-2 || command-3 || ... </a:t>
            </a:r>
            <a:r>
              <a:rPr lang="en-US" dirty="0" smtClean="0"/>
              <a:t>command-n</a:t>
            </a:r>
          </a:p>
          <a:p>
            <a:pPr marL="0" indent="0">
              <a:buNone/>
            </a:pPr>
            <a:r>
              <a:rPr lang="zh-CN" altLang="en-US" dirty="0"/>
              <a:t>如果每个命令都返回</a:t>
            </a:r>
            <a:r>
              <a:rPr lang="en-US" altLang="zh-CN" dirty="0" smtClean="0"/>
              <a:t>false</a:t>
            </a:r>
            <a:r>
              <a:rPr lang="zh-CN" altLang="en-US" dirty="0" smtClean="0"/>
              <a:t>，命令将会依次执行下去</a:t>
            </a:r>
            <a:r>
              <a:rPr lang="zh-CN" altLang="en-US" dirty="0"/>
              <a:t>。</a:t>
            </a:r>
            <a:r>
              <a:rPr lang="zh-CN" altLang="en-US" dirty="0" smtClean="0"/>
              <a:t>一旦有命令</a:t>
            </a:r>
            <a:r>
              <a:rPr lang="zh-CN" altLang="en-US" dirty="0"/>
              <a:t>返回</a:t>
            </a:r>
            <a:r>
              <a:rPr lang="en-US" altLang="zh-CN" dirty="0" smtClean="0"/>
              <a:t>true</a:t>
            </a:r>
            <a:r>
              <a:rPr lang="zh-CN" altLang="en-US" dirty="0"/>
              <a:t>，</a:t>
            </a:r>
            <a:r>
              <a:rPr lang="zh-CN" altLang="en-US" dirty="0" smtClean="0"/>
              <a:t>命令</a:t>
            </a:r>
            <a:r>
              <a:rPr lang="zh-CN" altLang="en-US" dirty="0"/>
              <a:t>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true</a:t>
            </a:r>
            <a:r>
              <a:rPr lang="zh-CN" altLang="en-US" dirty="0"/>
              <a:t>的命令将会是最后一个执行的命令</a:t>
            </a:r>
            <a:r>
              <a:rPr lang="zh-CN" altLang="en-US" dirty="0" smtClean="0"/>
              <a:t>）。显然，这和“与列表”完全相反。</a:t>
            </a:r>
            <a:endParaRPr lang="en-US" altLang="zh-CN" dirty="0" smtClean="0"/>
          </a:p>
          <a:p>
            <a:pPr marL="0" indent="0">
              <a:buNone/>
            </a:pPr>
            <a:r>
              <a:rPr lang="en-US" dirty="0" smtClean="0"/>
              <a:t>e.g. cmdlist.sh</a:t>
            </a:r>
            <a:endParaRPr lang="en-US" dirty="0"/>
          </a:p>
        </p:txBody>
      </p:sp>
    </p:spTree>
    <p:extLst>
      <p:ext uri="{BB962C8B-B14F-4D97-AF65-F5344CB8AC3E}">
        <p14:creationId xmlns:p14="http://schemas.microsoft.com/office/powerpoint/2010/main" val="1716628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483" y="1651000"/>
            <a:ext cx="7854859" cy="4260850"/>
          </a:xfrm>
        </p:spPr>
      </p:pic>
    </p:spTree>
    <p:extLst>
      <p:ext uri="{BB962C8B-B14F-4D97-AF65-F5344CB8AC3E}">
        <p14:creationId xmlns:p14="http://schemas.microsoft.com/office/powerpoint/2010/main" val="74070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脚本使用场景</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脚本遵循典型的</a:t>
            </a:r>
            <a:r>
              <a:rPr lang="en-US" altLang="zh-CN" dirty="0" smtClean="0"/>
              <a:t>UNIX</a:t>
            </a:r>
            <a:r>
              <a:rPr lang="zh-CN" altLang="en-US" dirty="0" smtClean="0"/>
              <a:t>哲学，把大而复杂的工程分成简单的子任务，并把这些部件和工具组合起来。</a:t>
            </a:r>
            <a:endParaRPr lang="en-US" altLang="zh-CN" dirty="0" smtClean="0"/>
          </a:p>
          <a:p>
            <a:pPr marL="0" indent="0">
              <a:buNone/>
            </a:pPr>
            <a:r>
              <a:rPr lang="en-US" altLang="zh-CN" dirty="0" smtClean="0"/>
              <a:t>$ </a:t>
            </a:r>
            <a:r>
              <a:rPr lang="en-US" altLang="zh-CN" dirty="0"/>
              <a:t>cat /proc/</a:t>
            </a:r>
            <a:r>
              <a:rPr lang="en-US" altLang="zh-CN" dirty="0" err="1"/>
              <a:t>loadavg</a:t>
            </a:r>
            <a:r>
              <a:rPr lang="en-US" altLang="zh-CN" dirty="0"/>
              <a:t> </a:t>
            </a:r>
            <a:r>
              <a:rPr lang="en-US" altLang="zh-CN" dirty="0" smtClean="0"/>
              <a:t>| cut </a:t>
            </a:r>
            <a:r>
              <a:rPr lang="en-US" altLang="zh-CN" dirty="0"/>
              <a:t>-d ' ' -f1-3</a:t>
            </a:r>
            <a:endParaRPr lang="en-US" altLang="zh-CN" dirty="0" smtClean="0"/>
          </a:p>
          <a:p>
            <a:r>
              <a:rPr lang="en-US" altLang="zh-CN" dirty="0" smtClean="0"/>
              <a:t>Shell</a:t>
            </a:r>
            <a:r>
              <a:rPr lang="zh-CN" altLang="en-US" dirty="0" smtClean="0"/>
              <a:t>脚本适用于系统任务管理以及其他重复性的任务例程。</a:t>
            </a:r>
            <a:endParaRPr lang="zh-CN" altLang="en-US" dirty="0"/>
          </a:p>
        </p:txBody>
      </p:sp>
    </p:spTree>
    <p:extLst>
      <p:ext uri="{BB962C8B-B14F-4D97-AF65-F5344CB8AC3E}">
        <p14:creationId xmlns:p14="http://schemas.microsoft.com/office/powerpoint/2010/main" val="4136059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条件测试表达式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4027" y="1651000"/>
            <a:ext cx="7065771" cy="4260850"/>
          </a:xfrm>
        </p:spPr>
      </p:pic>
    </p:spTree>
    <p:extLst>
      <p:ext uri="{BB962C8B-B14F-4D97-AF65-F5344CB8AC3E}">
        <p14:creationId xmlns:p14="http://schemas.microsoft.com/office/powerpoint/2010/main" val="1594783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循环与分支表达式</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对代码块的操作是构造和组织</a:t>
            </a:r>
            <a:r>
              <a:rPr lang="en-US" altLang="zh-CN" dirty="0"/>
              <a:t>shell</a:t>
            </a:r>
            <a:r>
              <a:rPr lang="zh-CN" altLang="en-US" dirty="0"/>
              <a:t>脚本的关键，循环和分支结构为脚本编程提供了操作代码块的工具</a:t>
            </a:r>
            <a:r>
              <a:rPr lang="zh-CN" altLang="en-US" dirty="0" smtClean="0"/>
              <a:t>。</a:t>
            </a:r>
            <a:endParaRPr lang="en-US" altLang="zh-CN" dirty="0" smtClean="0"/>
          </a:p>
          <a:p>
            <a:r>
              <a:rPr lang="zh-CN" altLang="en-US" dirty="0" smtClean="0"/>
              <a:t>循环</a:t>
            </a:r>
            <a:endParaRPr lang="en-US" altLang="zh-CN" dirty="0" smtClean="0"/>
          </a:p>
          <a:p>
            <a:pPr marL="0" indent="0">
              <a:buNone/>
            </a:pPr>
            <a:r>
              <a:rPr lang="zh-CN" altLang="en-US" dirty="0" smtClean="0"/>
              <a:t>只要循环控制条件为</a:t>
            </a:r>
            <a:r>
              <a:rPr lang="en-US" altLang="zh-CN" dirty="0" smtClean="0"/>
              <a:t>true</a:t>
            </a:r>
            <a:r>
              <a:rPr lang="zh-CN" altLang="en-US" dirty="0" smtClean="0"/>
              <a:t>（真），迭代（重复 ）命令列表的代码块。</a:t>
            </a:r>
            <a:endParaRPr lang="en-US" altLang="zh-CN" dirty="0" smtClean="0"/>
          </a:p>
          <a:p>
            <a:pPr>
              <a:buFont typeface="Wingdings" panose="05000000000000000000" pitchFamily="2" charset="2"/>
              <a:buChar char="Ø"/>
            </a:pPr>
            <a:r>
              <a:rPr lang="en-US" altLang="zh-CN" dirty="0" smtClean="0"/>
              <a:t>for </a:t>
            </a:r>
            <a:r>
              <a:rPr lang="zh-CN" altLang="en-US" dirty="0" smtClean="0"/>
              <a:t>循环</a:t>
            </a:r>
            <a:endParaRPr lang="en-US" altLang="zh-CN" dirty="0" smtClean="0"/>
          </a:p>
          <a:p>
            <a:pPr>
              <a:buFont typeface="Wingdings" panose="05000000000000000000" pitchFamily="2" charset="2"/>
              <a:buChar char="Ø"/>
            </a:pPr>
            <a:r>
              <a:rPr lang="en-US" altLang="zh-CN" dirty="0" smtClean="0"/>
              <a:t>while </a:t>
            </a:r>
            <a:r>
              <a:rPr lang="zh-CN" altLang="en-US" dirty="0" smtClean="0"/>
              <a:t>循环</a:t>
            </a:r>
            <a:endParaRPr lang="en-US" altLang="zh-CN" dirty="0" smtClean="0"/>
          </a:p>
          <a:p>
            <a:pPr>
              <a:buFont typeface="Wingdings" panose="05000000000000000000" pitchFamily="2" charset="2"/>
              <a:buChar char="Ø"/>
            </a:pPr>
            <a:r>
              <a:rPr lang="en-US" altLang="zh-CN" dirty="0" smtClean="0"/>
              <a:t>until </a:t>
            </a:r>
            <a:r>
              <a:rPr lang="zh-CN" altLang="en-US" dirty="0" smtClean="0"/>
              <a:t>循环</a:t>
            </a:r>
            <a:endParaRPr lang="en-US" altLang="zh-CN" dirty="0" smtClean="0"/>
          </a:p>
          <a:p>
            <a:pPr>
              <a:buFont typeface="Wingdings" panose="05000000000000000000" pitchFamily="2" charset="2"/>
              <a:buChar char="Ø"/>
            </a:pPr>
            <a:r>
              <a:rPr lang="zh-CN" altLang="en-US" dirty="0" smtClean="0"/>
              <a:t>嵌套循环与循环控制</a:t>
            </a:r>
            <a:endParaRPr lang="en-US" altLang="zh-CN" dirty="0"/>
          </a:p>
          <a:p>
            <a:r>
              <a:rPr lang="zh-CN" altLang="en-US" dirty="0" smtClean="0"/>
              <a:t>测试与分支</a:t>
            </a:r>
            <a:endParaRPr lang="en-US" altLang="zh-CN" dirty="0" smtClean="0"/>
          </a:p>
          <a:p>
            <a:pPr marL="0" indent="0">
              <a:buNone/>
            </a:pPr>
            <a:r>
              <a:rPr lang="en-US" altLang="zh-CN" dirty="0"/>
              <a:t>case</a:t>
            </a:r>
            <a:r>
              <a:rPr lang="zh-CN" altLang="en-US" dirty="0"/>
              <a:t>和</a:t>
            </a:r>
            <a:r>
              <a:rPr lang="en-US" altLang="zh-CN" dirty="0"/>
              <a:t>select</a:t>
            </a:r>
            <a:r>
              <a:rPr lang="zh-CN" altLang="en-US" dirty="0"/>
              <a:t>结构在技术上说并不是</a:t>
            </a:r>
            <a:r>
              <a:rPr lang="zh-CN" altLang="en-US" dirty="0" smtClean="0"/>
              <a:t>循环</a:t>
            </a:r>
            <a:r>
              <a:rPr lang="zh-CN" altLang="en-US" dirty="0"/>
              <a:t>，</a:t>
            </a:r>
            <a:r>
              <a:rPr lang="zh-CN" altLang="en-US" dirty="0" smtClean="0"/>
              <a:t>因为</a:t>
            </a:r>
            <a:r>
              <a:rPr lang="zh-CN" altLang="en-US" dirty="0"/>
              <a:t>它们并不对可执行代码块进行</a:t>
            </a:r>
            <a:r>
              <a:rPr lang="zh-CN" altLang="en-US" dirty="0" smtClean="0"/>
              <a:t>迭代</a:t>
            </a:r>
            <a:r>
              <a:rPr lang="zh-CN" altLang="en-US" dirty="0"/>
              <a:t>。</a:t>
            </a:r>
            <a:r>
              <a:rPr lang="zh-CN" altLang="en-US" dirty="0" smtClean="0"/>
              <a:t>但是</a:t>
            </a:r>
            <a:r>
              <a:rPr lang="zh-CN" altLang="en-US" dirty="0"/>
              <a:t>和循环相似的</a:t>
            </a:r>
            <a:r>
              <a:rPr lang="zh-CN" altLang="en-US" dirty="0" smtClean="0"/>
              <a:t>是</a:t>
            </a:r>
            <a:r>
              <a:rPr lang="zh-CN" altLang="en-US" dirty="0"/>
              <a:t>，</a:t>
            </a:r>
            <a:r>
              <a:rPr lang="zh-CN" altLang="en-US" dirty="0" smtClean="0"/>
              <a:t>它们</a:t>
            </a:r>
            <a:r>
              <a:rPr lang="zh-CN" altLang="en-US" dirty="0"/>
              <a:t>也依靠在代码块顶部或底部的条件判断来决定程序的</a:t>
            </a:r>
            <a:r>
              <a:rPr lang="zh-CN" altLang="en-US" dirty="0" smtClean="0"/>
              <a:t>分支。</a:t>
            </a:r>
            <a:endParaRPr lang="en-US" altLang="zh-CN" dirty="0" smtClean="0"/>
          </a:p>
          <a:p>
            <a:pPr>
              <a:buFont typeface="Wingdings" panose="05000000000000000000" pitchFamily="2" charset="2"/>
              <a:buChar char="Ø"/>
            </a:pPr>
            <a:r>
              <a:rPr lang="en-US" altLang="zh-CN" dirty="0" smtClean="0"/>
              <a:t>case </a:t>
            </a:r>
            <a:r>
              <a:rPr lang="zh-CN" altLang="en-US" dirty="0" smtClean="0"/>
              <a:t>语句</a:t>
            </a:r>
            <a:endParaRPr lang="en-US" altLang="zh-CN" dirty="0" smtClean="0"/>
          </a:p>
          <a:p>
            <a:pPr>
              <a:buFont typeface="Wingdings" panose="05000000000000000000" pitchFamily="2" charset="2"/>
              <a:buChar char="Ø"/>
            </a:pPr>
            <a:r>
              <a:rPr lang="en-US" altLang="zh-CN" dirty="0" smtClean="0"/>
              <a:t>select </a:t>
            </a:r>
            <a:r>
              <a:rPr lang="zh-CN" altLang="en-US" dirty="0" smtClean="0"/>
              <a:t>语句</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1701822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en-US" dirty="0"/>
          </a:p>
        </p:txBody>
      </p:sp>
      <p:sp>
        <p:nvSpPr>
          <p:cNvPr id="3" name="内容占位符 2"/>
          <p:cNvSpPr>
            <a:spLocks noGrp="1"/>
          </p:cNvSpPr>
          <p:nvPr>
            <p:ph idx="1"/>
          </p:nvPr>
        </p:nvSpPr>
        <p:spPr/>
        <p:txBody>
          <a:bodyPr>
            <a:normAutofit/>
          </a:bodyPr>
          <a:lstStyle/>
          <a:p>
            <a:pPr marL="0" indent="0">
              <a:buNone/>
            </a:pPr>
            <a:r>
              <a:rPr lang="en-US" dirty="0" smtClean="0"/>
              <a:t>for </a:t>
            </a:r>
            <a:r>
              <a:rPr lang="en-US" dirty="0" err="1"/>
              <a:t>arg</a:t>
            </a:r>
            <a:r>
              <a:rPr lang="en-US" dirty="0"/>
              <a:t> in [list</a:t>
            </a:r>
            <a:r>
              <a:rPr lang="en-US" dirty="0" smtClean="0"/>
              <a:t>]</a:t>
            </a:r>
          </a:p>
          <a:p>
            <a:pPr marL="0" indent="0">
              <a:buNone/>
            </a:pPr>
            <a:r>
              <a:rPr lang="zh-CN" altLang="en-US" dirty="0" smtClean="0"/>
              <a:t>这是一个基本的循环结构，与</a:t>
            </a:r>
            <a:r>
              <a:rPr lang="en-US" altLang="zh-CN" dirty="0" smtClean="0"/>
              <a:t>C</a:t>
            </a:r>
            <a:r>
              <a:rPr lang="zh-CN" altLang="en-US" dirty="0" smtClean="0"/>
              <a:t>语言中的循环结构有很大的不同。</a:t>
            </a:r>
            <a:endParaRPr lang="en-US" altLang="zh-CN" dirty="0" smtClean="0"/>
          </a:p>
          <a:p>
            <a:pPr marL="0" indent="0">
              <a:buNone/>
            </a:pPr>
            <a:r>
              <a:rPr lang="en-US" dirty="0" smtClean="0"/>
              <a:t>for </a:t>
            </a:r>
            <a:r>
              <a:rPr lang="en-US" dirty="0" err="1"/>
              <a:t>arg</a:t>
            </a:r>
            <a:r>
              <a:rPr lang="en-US" dirty="0"/>
              <a:t> in [list]</a:t>
            </a:r>
          </a:p>
          <a:p>
            <a:pPr marL="0" indent="0">
              <a:buNone/>
            </a:pPr>
            <a:r>
              <a:rPr lang="en-US" dirty="0" smtClean="0"/>
              <a:t>do </a:t>
            </a:r>
            <a:endParaRPr lang="en-US" dirty="0"/>
          </a:p>
          <a:p>
            <a:pPr marL="0" indent="0">
              <a:buNone/>
            </a:pPr>
            <a:r>
              <a:rPr lang="en-US" dirty="0"/>
              <a:t> </a:t>
            </a:r>
            <a:r>
              <a:rPr lang="en-US" dirty="0" smtClean="0"/>
              <a:t>	command(s</a:t>
            </a:r>
            <a:r>
              <a:rPr lang="en-US" dirty="0"/>
              <a:t>)... </a:t>
            </a:r>
          </a:p>
          <a:p>
            <a:pPr marL="0" indent="0">
              <a:buNone/>
            </a:pPr>
            <a:r>
              <a:rPr lang="en-US" dirty="0" smtClean="0"/>
              <a:t>done</a:t>
            </a:r>
          </a:p>
          <a:p>
            <a:pPr marL="0" indent="0">
              <a:buNone/>
            </a:pPr>
            <a:r>
              <a:rPr lang="zh-CN" altLang="en-US" dirty="0" smtClean="0"/>
              <a:t>在循环的每次执行中，</a:t>
            </a:r>
            <a:r>
              <a:rPr lang="en-US" altLang="zh-CN" dirty="0" err="1" smtClean="0"/>
              <a:t>arg</a:t>
            </a:r>
            <a:r>
              <a:rPr lang="zh-CN" altLang="en-US" dirty="0" smtClean="0"/>
              <a:t>将顺序的访问</a:t>
            </a:r>
            <a:r>
              <a:rPr lang="en-US" altLang="zh-CN" dirty="0" smtClean="0"/>
              <a:t>list</a:t>
            </a:r>
            <a:r>
              <a:rPr lang="zh-CN" altLang="en-US" dirty="0" smtClean="0"/>
              <a:t>中列出的变量。</a:t>
            </a:r>
            <a:r>
              <a:rPr lang="en-US" altLang="zh-CN" dirty="0" smtClean="0"/>
              <a:t>e.g. for-loop.sh</a:t>
            </a:r>
          </a:p>
          <a:p>
            <a:pPr marL="0" indent="0">
              <a:buNone/>
            </a:pPr>
            <a:r>
              <a:rPr lang="en-US" dirty="0" smtClean="0"/>
              <a:t>list </a:t>
            </a:r>
            <a:r>
              <a:rPr lang="zh-CN" altLang="en-US" dirty="0" smtClean="0"/>
              <a:t>中的参数允许包含通配符。如果</a:t>
            </a:r>
            <a:r>
              <a:rPr lang="en-US" altLang="zh-CN" dirty="0" smtClean="0"/>
              <a:t>do</a:t>
            </a:r>
            <a:r>
              <a:rPr lang="zh-CN" altLang="en-US" dirty="0" smtClean="0"/>
              <a:t>和</a:t>
            </a:r>
            <a:r>
              <a:rPr lang="en-US" altLang="zh-CN" dirty="0" smtClean="0"/>
              <a:t>for</a:t>
            </a:r>
            <a:r>
              <a:rPr lang="zh-CN" altLang="en-US" dirty="0" smtClean="0"/>
              <a:t>在同一行，则需要在</a:t>
            </a:r>
            <a:r>
              <a:rPr lang="en-US" altLang="zh-CN" dirty="0" smtClean="0"/>
              <a:t>list</a:t>
            </a:r>
            <a:r>
              <a:rPr lang="zh-CN" altLang="en-US" dirty="0" smtClean="0"/>
              <a:t>后面添加一个</a:t>
            </a:r>
            <a:r>
              <a:rPr lang="en-US" altLang="zh-CN" dirty="0" smtClean="0"/>
              <a:t>;</a:t>
            </a:r>
            <a:r>
              <a:rPr lang="zh-CN" altLang="en-US" dirty="0" smtClean="0"/>
              <a:t>号</a:t>
            </a:r>
            <a:endParaRPr lang="en-US" altLang="zh-CN" dirty="0" smtClean="0"/>
          </a:p>
          <a:p>
            <a:pPr marL="0" indent="0">
              <a:buNone/>
            </a:pPr>
            <a:r>
              <a:rPr lang="en-US" dirty="0" smtClean="0"/>
              <a:t>for </a:t>
            </a:r>
            <a:r>
              <a:rPr lang="en-US" dirty="0" err="1" smtClean="0"/>
              <a:t>arg</a:t>
            </a:r>
            <a:r>
              <a:rPr lang="en-US" dirty="0" smtClean="0"/>
              <a:t> in [list] ; do</a:t>
            </a:r>
          </a:p>
        </p:txBody>
      </p:sp>
    </p:spTree>
    <p:extLst>
      <p:ext uri="{BB962C8B-B14F-4D97-AF65-F5344CB8AC3E}">
        <p14:creationId xmlns:p14="http://schemas.microsoft.com/office/powerpoint/2010/main" val="2324278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简单的</a:t>
            </a:r>
            <a:r>
              <a:rPr lang="en-US" altLang="zh-CN" dirty="0" smtClean="0"/>
              <a:t>for</a:t>
            </a:r>
            <a:r>
              <a:rPr lang="zh-CN" altLang="en-US" dirty="0" smtClean="0"/>
              <a:t>循环。</a:t>
            </a:r>
            <a:r>
              <a:rPr lang="en-US" altLang="zh-CN" dirty="0" smtClean="0"/>
              <a:t>e.g</a:t>
            </a:r>
            <a:r>
              <a:rPr lang="en-US" altLang="zh-CN" dirty="0"/>
              <a:t>. </a:t>
            </a:r>
            <a:r>
              <a:rPr lang="en-US" altLang="zh-CN" dirty="0" smtClean="0"/>
              <a:t>simple-for-loop.sh</a:t>
            </a:r>
          </a:p>
          <a:p>
            <a:r>
              <a:rPr lang="en-US" altLang="zh-CN" dirty="0" smtClean="0"/>
              <a:t>for</a:t>
            </a:r>
            <a:r>
              <a:rPr lang="zh-CN" altLang="en-US" dirty="0" smtClean="0"/>
              <a:t>循环中的</a:t>
            </a:r>
            <a:r>
              <a:rPr lang="en-US" altLang="zh-CN" dirty="0" smtClean="0"/>
              <a:t>[list]</a:t>
            </a:r>
            <a:r>
              <a:rPr lang="zh-CN" altLang="en-US" dirty="0" smtClean="0"/>
              <a:t>可以被参数化</a:t>
            </a:r>
            <a:r>
              <a:rPr lang="zh-CN" altLang="en-US" dirty="0"/>
              <a:t>。</a:t>
            </a:r>
            <a:r>
              <a:rPr lang="en-US" altLang="zh-CN" dirty="0" smtClean="0"/>
              <a:t>e.g. fileinfo.sh</a:t>
            </a:r>
          </a:p>
          <a:p>
            <a:r>
              <a:rPr lang="zh-CN" altLang="en-US" dirty="0" smtClean="0"/>
              <a:t>如果</a:t>
            </a:r>
            <a:r>
              <a:rPr lang="en-US" altLang="zh-CN" dirty="0" smtClean="0"/>
              <a:t>for</a:t>
            </a:r>
            <a:r>
              <a:rPr lang="zh-CN" altLang="en-US" dirty="0" smtClean="0"/>
              <a:t>循环中的</a:t>
            </a:r>
            <a:r>
              <a:rPr lang="en-US" altLang="zh-CN" dirty="0" smtClean="0"/>
              <a:t>[list]</a:t>
            </a:r>
            <a:r>
              <a:rPr lang="zh-CN" altLang="en-US" dirty="0" smtClean="0"/>
              <a:t>包含通配符（</a:t>
            </a:r>
            <a:r>
              <a:rPr lang="en-US" altLang="zh-CN" dirty="0" smtClean="0"/>
              <a:t>*</a:t>
            </a:r>
            <a:r>
              <a:rPr lang="zh-CN" altLang="en-US" dirty="0" smtClean="0"/>
              <a:t>或</a:t>
            </a:r>
            <a:r>
              <a:rPr lang="en-US" altLang="zh-CN" dirty="0" smtClean="0"/>
              <a:t>?</a:t>
            </a:r>
            <a:r>
              <a:rPr lang="zh-CN" altLang="en-US" dirty="0" smtClean="0"/>
              <a:t>），则使用文件名扩展进行通配（</a:t>
            </a:r>
            <a:r>
              <a:rPr lang="en-US" altLang="zh-CN" dirty="0" err="1" smtClean="0"/>
              <a:t>globbing</a:t>
            </a:r>
            <a:r>
              <a:rPr lang="zh-CN" altLang="en-US" dirty="0" smtClean="0"/>
              <a:t>）。</a:t>
            </a:r>
            <a:r>
              <a:rPr lang="en-US" altLang="zh-CN" dirty="0" smtClean="0"/>
              <a:t>e.g. glob-for-loop.sh</a:t>
            </a:r>
          </a:p>
          <a:p>
            <a:r>
              <a:rPr lang="zh-CN" altLang="en-US" dirty="0" smtClean="0"/>
              <a:t>如果省略了</a:t>
            </a:r>
            <a:r>
              <a:rPr lang="en-US" altLang="zh-CN" dirty="0" smtClean="0"/>
              <a:t>for</a:t>
            </a:r>
            <a:r>
              <a:rPr lang="zh-CN" altLang="en-US" dirty="0" smtClean="0"/>
              <a:t>循环中的 </a:t>
            </a:r>
            <a:r>
              <a:rPr lang="en-US" altLang="zh-CN" dirty="0" smtClean="0"/>
              <a:t>in [list] </a:t>
            </a:r>
            <a:r>
              <a:rPr lang="zh-CN" altLang="en-US" dirty="0" smtClean="0"/>
              <a:t>部分，循环将操作</a:t>
            </a:r>
            <a:r>
              <a:rPr lang="en-US" altLang="zh-CN" dirty="0" smtClean="0"/>
              <a:t>$@ —— </a:t>
            </a:r>
            <a:r>
              <a:rPr lang="zh-CN" altLang="en-US" dirty="0" smtClean="0"/>
              <a:t>从命令行传递给脚本的位置参数。</a:t>
            </a:r>
            <a:r>
              <a:rPr lang="en-US" altLang="zh-CN" dirty="0" smtClean="0"/>
              <a:t>e.g. param-for-loop.sh</a:t>
            </a:r>
          </a:p>
          <a:p>
            <a:r>
              <a:rPr lang="en-US" altLang="zh-CN" dirty="0" smtClean="0"/>
              <a:t>for</a:t>
            </a:r>
            <a:r>
              <a:rPr lang="zh-CN" altLang="en-US" dirty="0" smtClean="0"/>
              <a:t>循环中的</a:t>
            </a:r>
            <a:r>
              <a:rPr lang="en-US" altLang="zh-CN" dirty="0" smtClean="0"/>
              <a:t>[list]</a:t>
            </a:r>
            <a:r>
              <a:rPr lang="zh-CN" altLang="en-US" dirty="0" smtClean="0"/>
              <a:t>可由命令替换产生。</a:t>
            </a:r>
            <a:r>
              <a:rPr lang="en-US" altLang="zh-CN" dirty="0" smtClean="0"/>
              <a:t>e.g. userlist.sh</a:t>
            </a:r>
          </a:p>
          <a:p>
            <a:r>
              <a:rPr lang="en-US" altLang="zh-CN" dirty="0" smtClean="0"/>
              <a:t>C</a:t>
            </a:r>
            <a:r>
              <a:rPr lang="zh-CN" altLang="en-US" dirty="0" smtClean="0"/>
              <a:t>风格的</a:t>
            </a:r>
            <a:r>
              <a:rPr lang="en-US" altLang="zh-CN" dirty="0" smtClean="0"/>
              <a:t>for</a:t>
            </a:r>
            <a:r>
              <a:rPr lang="zh-CN" altLang="en-US" dirty="0" smtClean="0"/>
              <a:t>循环（需要双圆括号结构支持）。</a:t>
            </a:r>
            <a:r>
              <a:rPr lang="en-US" altLang="zh-CN" dirty="0" smtClean="0"/>
              <a:t>e.g. c-for-loop.sh</a:t>
            </a:r>
          </a:p>
        </p:txBody>
      </p:sp>
    </p:spTree>
    <p:extLst>
      <p:ext uri="{BB962C8B-B14F-4D97-AF65-F5344CB8AC3E}">
        <p14:creationId xmlns:p14="http://schemas.microsoft.com/office/powerpoint/2010/main" val="9704508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这种结构在循环的开头判断条件是否</a:t>
            </a:r>
            <a:r>
              <a:rPr lang="zh-CN" altLang="en-US" dirty="0" smtClean="0"/>
              <a:t>满足</a:t>
            </a:r>
            <a:r>
              <a:rPr lang="zh-CN" altLang="en-US" dirty="0"/>
              <a:t>，</a:t>
            </a:r>
            <a:r>
              <a:rPr lang="zh-CN" altLang="en-US" dirty="0" smtClean="0"/>
              <a:t>如果</a:t>
            </a:r>
            <a:r>
              <a:rPr lang="zh-CN" altLang="en-US" dirty="0"/>
              <a:t>条件一直</a:t>
            </a:r>
            <a:r>
              <a:rPr lang="zh-CN" altLang="en-US" dirty="0" smtClean="0"/>
              <a:t>满足（</a:t>
            </a:r>
            <a:r>
              <a:rPr lang="zh-CN" altLang="en-US" dirty="0"/>
              <a:t>返回</a:t>
            </a:r>
            <a:r>
              <a:rPr lang="en-US" altLang="zh-CN" dirty="0"/>
              <a:t>0</a:t>
            </a:r>
            <a:r>
              <a:rPr lang="zh-CN" altLang="en-US" dirty="0"/>
              <a:t>作为退出状态码</a:t>
            </a:r>
            <a:r>
              <a:rPr lang="zh-CN" altLang="en-US" dirty="0" smtClean="0"/>
              <a:t>），</a:t>
            </a:r>
            <a:r>
              <a:rPr lang="zh-CN" altLang="en-US" dirty="0"/>
              <a:t>则</a:t>
            </a:r>
            <a:r>
              <a:rPr lang="zh-CN" altLang="en-US" dirty="0" smtClean="0"/>
              <a:t>一直</a:t>
            </a:r>
            <a:r>
              <a:rPr lang="zh-CN" altLang="en-US" dirty="0"/>
              <a:t>循环下去 。</a:t>
            </a:r>
            <a:r>
              <a:rPr lang="en-US" altLang="zh-CN" dirty="0" smtClean="0"/>
              <a:t> </a:t>
            </a:r>
            <a:r>
              <a:rPr lang="zh-CN" altLang="en-US" dirty="0"/>
              <a:t>与</a:t>
            </a:r>
            <a:r>
              <a:rPr lang="en-US" altLang="zh-CN" dirty="0"/>
              <a:t>for</a:t>
            </a:r>
            <a:r>
              <a:rPr lang="zh-CN" altLang="en-US" dirty="0"/>
              <a:t>循环的区别</a:t>
            </a:r>
            <a:r>
              <a:rPr lang="zh-CN" altLang="en-US" dirty="0" smtClean="0"/>
              <a:t>是</a:t>
            </a:r>
            <a:r>
              <a:rPr lang="zh-CN" altLang="en-US" dirty="0"/>
              <a:t>，</a:t>
            </a:r>
            <a:r>
              <a:rPr lang="en-US" altLang="zh-CN" dirty="0" smtClean="0"/>
              <a:t>while</a:t>
            </a:r>
            <a:r>
              <a:rPr lang="zh-CN" altLang="en-US" dirty="0"/>
              <a:t>循环更适合在循环次数未知的情况</a:t>
            </a:r>
            <a:r>
              <a:rPr lang="zh-CN" altLang="en-US" dirty="0" smtClean="0"/>
              <a:t>下使用。</a:t>
            </a:r>
            <a:endParaRPr lang="en-US" altLang="zh-CN" dirty="0" smtClean="0"/>
          </a:p>
          <a:p>
            <a:pPr marL="0" indent="0">
              <a:buNone/>
            </a:pPr>
            <a:r>
              <a:rPr lang="en-US" altLang="zh-CN" dirty="0"/>
              <a:t>while [ condition ]</a:t>
            </a:r>
          </a:p>
          <a:p>
            <a:pPr marL="0" indent="0">
              <a:buNone/>
            </a:pPr>
            <a:r>
              <a:rPr lang="en-US" altLang="zh-CN" dirty="0" smtClean="0"/>
              <a:t>do </a:t>
            </a:r>
            <a:endParaRPr lang="en-US" altLang="zh-CN" dirty="0"/>
          </a:p>
          <a:p>
            <a:pPr marL="0" indent="0">
              <a:buNone/>
            </a:pPr>
            <a:r>
              <a:rPr lang="en-US" altLang="zh-CN" dirty="0"/>
              <a:t> </a:t>
            </a:r>
            <a:r>
              <a:rPr lang="en-US" altLang="zh-CN" dirty="0" smtClean="0"/>
              <a:t>	command(s</a:t>
            </a:r>
            <a:r>
              <a:rPr lang="en-US" altLang="zh-CN" dirty="0"/>
              <a:t>)... </a:t>
            </a:r>
          </a:p>
          <a:p>
            <a:pPr marL="0" indent="0">
              <a:buNone/>
            </a:pPr>
            <a:r>
              <a:rPr lang="en-US" altLang="zh-CN" dirty="0" smtClean="0"/>
              <a:t>done</a:t>
            </a:r>
          </a:p>
          <a:p>
            <a:pPr marL="0" indent="0">
              <a:buNone/>
            </a:pPr>
            <a:r>
              <a:rPr lang="en-US" altLang="zh-CN" dirty="0" smtClean="0"/>
              <a:t>while</a:t>
            </a:r>
            <a:r>
              <a:rPr lang="zh-CN" altLang="en-US" dirty="0" smtClean="0"/>
              <a:t>循环中的中括号结构与</a:t>
            </a:r>
            <a:r>
              <a:rPr lang="en-US" altLang="zh-CN" dirty="0" smtClean="0"/>
              <a:t>if/then</a:t>
            </a:r>
            <a:r>
              <a:rPr lang="zh-CN" altLang="en-US" dirty="0" smtClean="0"/>
              <a:t>测试结构的中括号一样，实际上，</a:t>
            </a:r>
            <a:r>
              <a:rPr lang="en-US" altLang="zh-CN" dirty="0" smtClean="0"/>
              <a:t>while</a:t>
            </a:r>
            <a:r>
              <a:rPr lang="zh-CN" altLang="en-US" dirty="0" smtClean="0"/>
              <a:t>循环还可以使用更加灵活的双中括号结构（</a:t>
            </a:r>
            <a:r>
              <a:rPr lang="en-US" altLang="zh-CN" dirty="0" smtClean="0"/>
              <a:t>while [[ condition ]]</a:t>
            </a:r>
            <a:r>
              <a:rPr lang="zh-CN" altLang="en-US" dirty="0" smtClean="0"/>
              <a:t>）。</a:t>
            </a:r>
            <a:endParaRPr lang="en-US" altLang="zh-CN" dirty="0" smtClean="0"/>
          </a:p>
          <a:p>
            <a:pPr marL="0" indent="0">
              <a:buNone/>
            </a:pPr>
            <a:r>
              <a:rPr lang="zh-CN" altLang="en-US" dirty="0" smtClean="0"/>
              <a:t>与</a:t>
            </a:r>
            <a:r>
              <a:rPr lang="en-US" altLang="zh-CN" dirty="0" smtClean="0"/>
              <a:t>for</a:t>
            </a:r>
            <a:r>
              <a:rPr lang="zh-CN" altLang="en-US" dirty="0" smtClean="0"/>
              <a:t>循环一样，如果把</a:t>
            </a:r>
            <a:r>
              <a:rPr lang="en-US" altLang="zh-CN" dirty="0" smtClean="0"/>
              <a:t>do</a:t>
            </a:r>
            <a:r>
              <a:rPr lang="zh-CN" altLang="en-US" dirty="0" smtClean="0"/>
              <a:t>和条件测试语句放置同一行，则需要</a:t>
            </a:r>
            <a:r>
              <a:rPr lang="en-US" altLang="zh-CN" dirty="0" smtClean="0"/>
              <a:t>;</a:t>
            </a:r>
            <a:r>
              <a:rPr lang="zh-CN" altLang="en-US" dirty="0" smtClean="0"/>
              <a:t>号隔开：</a:t>
            </a:r>
            <a:endParaRPr lang="en-US" altLang="zh-CN" dirty="0" smtClean="0"/>
          </a:p>
          <a:p>
            <a:pPr marL="0" indent="0">
              <a:buNone/>
            </a:pPr>
            <a:r>
              <a:rPr lang="en-US" altLang="zh-CN" dirty="0"/>
              <a:t>while [ condition ] ; </a:t>
            </a:r>
            <a:r>
              <a:rPr lang="en-US" altLang="zh-CN" dirty="0" smtClean="0"/>
              <a:t>do</a:t>
            </a:r>
          </a:p>
          <a:p>
            <a:pPr marL="0" indent="0">
              <a:buNone/>
            </a:pPr>
            <a:r>
              <a:rPr lang="zh-CN" altLang="en-US" dirty="0" smtClean="0"/>
              <a:t>注：</a:t>
            </a:r>
            <a:r>
              <a:rPr lang="en-US" altLang="zh-CN" dirty="0" smtClean="0"/>
              <a:t>while</a:t>
            </a:r>
            <a:r>
              <a:rPr lang="zh-CN" altLang="en-US" dirty="0" smtClean="0"/>
              <a:t>循环中的测试中括号并非必需的。</a:t>
            </a:r>
            <a:endParaRPr lang="en-US" altLang="zh-CN" dirty="0" smtClean="0"/>
          </a:p>
          <a:p>
            <a:r>
              <a:rPr lang="zh-CN" altLang="en-US" dirty="0"/>
              <a:t>简单的</a:t>
            </a:r>
            <a:r>
              <a:rPr lang="en-US" altLang="zh-CN" dirty="0"/>
              <a:t>while</a:t>
            </a:r>
            <a:r>
              <a:rPr lang="zh-CN" altLang="en-US" dirty="0"/>
              <a:t>循环。</a:t>
            </a:r>
            <a:r>
              <a:rPr lang="en-US" altLang="zh-CN" dirty="0"/>
              <a:t>e.g. </a:t>
            </a:r>
            <a:r>
              <a:rPr lang="en-US" altLang="zh-CN" dirty="0" smtClean="0"/>
              <a:t>simple-while-loop.sh, simple-while-loop2.sh</a:t>
            </a:r>
            <a:endParaRPr lang="en-US" altLang="zh-CN" dirty="0"/>
          </a:p>
          <a:p>
            <a:r>
              <a:rPr lang="en-US" altLang="zh-CN" dirty="0"/>
              <a:t>C</a:t>
            </a:r>
            <a:r>
              <a:rPr lang="zh-CN" altLang="en-US" dirty="0"/>
              <a:t>风格的</a:t>
            </a:r>
            <a:r>
              <a:rPr lang="en-US" altLang="zh-CN" dirty="0"/>
              <a:t>while</a:t>
            </a:r>
            <a:r>
              <a:rPr lang="zh-CN" altLang="en-US" dirty="0"/>
              <a:t>循环。</a:t>
            </a:r>
            <a:r>
              <a:rPr lang="en-US" altLang="zh-CN" dirty="0"/>
              <a:t>e.g. </a:t>
            </a:r>
            <a:r>
              <a:rPr lang="en-US" altLang="zh-CN" dirty="0" smtClean="0"/>
              <a:t>c-while-loop.sh</a:t>
            </a:r>
            <a:endParaRPr lang="zh-CN" altLang="en-US" dirty="0"/>
          </a:p>
        </p:txBody>
      </p:sp>
    </p:spTree>
    <p:extLst>
      <p:ext uri="{BB962C8B-B14F-4D97-AF65-F5344CB8AC3E}">
        <p14:creationId xmlns:p14="http://schemas.microsoft.com/office/powerpoint/2010/main" val="30464488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until</a:t>
            </a:r>
            <a:r>
              <a:rPr lang="zh-CN" altLang="en-US" dirty="0" smtClean="0"/>
              <a:t>循环</a:t>
            </a:r>
            <a:endParaRPr lang="zh-CN" altLang="en-US" dirty="0"/>
          </a:p>
        </p:txBody>
      </p:sp>
      <p:sp>
        <p:nvSpPr>
          <p:cNvPr id="3" name="内容占位符 2"/>
          <p:cNvSpPr>
            <a:spLocks noGrp="1"/>
          </p:cNvSpPr>
          <p:nvPr>
            <p:ph idx="1"/>
          </p:nvPr>
        </p:nvSpPr>
        <p:spPr/>
        <p:txBody>
          <a:bodyPr/>
          <a:lstStyle/>
          <a:p>
            <a:pPr marL="0" indent="0">
              <a:buNone/>
            </a:pPr>
            <a:r>
              <a:rPr lang="zh-CN" altLang="en-US" dirty="0"/>
              <a:t>这个结构在循环的顶部判断</a:t>
            </a:r>
            <a:r>
              <a:rPr lang="zh-CN" altLang="en-US" dirty="0" smtClean="0"/>
              <a:t>条件，如果</a:t>
            </a:r>
            <a:r>
              <a:rPr lang="zh-CN" altLang="en-US" dirty="0"/>
              <a:t>条件一直为</a:t>
            </a:r>
            <a:r>
              <a:rPr lang="en-US" altLang="zh-CN" dirty="0" smtClean="0"/>
              <a:t>false</a:t>
            </a:r>
            <a:r>
              <a:rPr lang="zh-CN" altLang="en-US" dirty="0"/>
              <a:t>（与</a:t>
            </a:r>
            <a:r>
              <a:rPr lang="en-US" altLang="zh-CN" dirty="0"/>
              <a:t>while</a:t>
            </a:r>
            <a:r>
              <a:rPr lang="zh-CN" altLang="en-US" dirty="0"/>
              <a:t>循环相反）</a:t>
            </a:r>
            <a:r>
              <a:rPr lang="zh-CN" altLang="en-US" dirty="0" smtClean="0"/>
              <a:t>，</a:t>
            </a:r>
            <a:r>
              <a:rPr lang="zh-CN" altLang="en-US" dirty="0"/>
              <a:t>则</a:t>
            </a:r>
            <a:r>
              <a:rPr lang="zh-CN" altLang="en-US" dirty="0" smtClean="0"/>
              <a:t>一直</a:t>
            </a:r>
            <a:r>
              <a:rPr lang="zh-CN" altLang="en-US" dirty="0"/>
              <a:t>循环</a:t>
            </a:r>
            <a:r>
              <a:rPr lang="zh-CN" altLang="en-US" dirty="0" smtClean="0"/>
              <a:t>下去。</a:t>
            </a:r>
            <a:endParaRPr lang="en-US" altLang="zh-CN" dirty="0" smtClean="0"/>
          </a:p>
          <a:p>
            <a:pPr marL="0" indent="0">
              <a:buNone/>
            </a:pPr>
            <a:r>
              <a:rPr lang="en-US" altLang="zh-CN" dirty="0"/>
              <a:t>until [ condition-is-true ]</a:t>
            </a:r>
          </a:p>
          <a:p>
            <a:pPr marL="0" indent="0">
              <a:buNone/>
            </a:pPr>
            <a:r>
              <a:rPr lang="en-US" altLang="zh-CN" dirty="0"/>
              <a:t>do </a:t>
            </a:r>
          </a:p>
          <a:p>
            <a:pPr marL="0" indent="0">
              <a:buNone/>
            </a:pPr>
            <a:r>
              <a:rPr lang="en-US" altLang="zh-CN" dirty="0" smtClean="0"/>
              <a:t>	command(s</a:t>
            </a:r>
            <a:r>
              <a:rPr lang="en-US" altLang="zh-CN" dirty="0"/>
              <a:t>)... </a:t>
            </a:r>
          </a:p>
          <a:p>
            <a:pPr marL="0" indent="0">
              <a:buNone/>
            </a:pPr>
            <a:r>
              <a:rPr lang="en-US" altLang="zh-CN" dirty="0" smtClean="0"/>
              <a:t>done</a:t>
            </a:r>
          </a:p>
          <a:p>
            <a:pPr marL="0" indent="0">
              <a:buNone/>
            </a:pPr>
            <a:r>
              <a:rPr lang="zh-CN" altLang="en-US" dirty="0" smtClean="0"/>
              <a:t>注：</a:t>
            </a:r>
            <a:r>
              <a:rPr lang="en-US" altLang="zh-CN" dirty="0" smtClean="0"/>
              <a:t>until</a:t>
            </a:r>
            <a:r>
              <a:rPr lang="zh-CN" altLang="en-US" dirty="0"/>
              <a:t>循环的条件判断在循环的</a:t>
            </a:r>
            <a:r>
              <a:rPr lang="zh-CN" altLang="en-US" dirty="0" smtClean="0"/>
              <a:t>顶部</a:t>
            </a:r>
            <a:r>
              <a:rPr lang="zh-CN" altLang="en-US" dirty="0"/>
              <a:t>，</a:t>
            </a:r>
            <a:r>
              <a:rPr lang="zh-CN" altLang="en-US" dirty="0" smtClean="0"/>
              <a:t>这</a:t>
            </a:r>
            <a:r>
              <a:rPr lang="zh-CN" altLang="en-US" dirty="0"/>
              <a:t>与某些编程语言是不同</a:t>
            </a:r>
            <a:r>
              <a:rPr lang="zh-CN" altLang="en-US" dirty="0" smtClean="0"/>
              <a:t>的。</a:t>
            </a:r>
            <a:endParaRPr lang="en-US" altLang="zh-CN" dirty="0" smtClean="0"/>
          </a:p>
          <a:p>
            <a:pPr marL="0" indent="0">
              <a:buNone/>
            </a:pPr>
            <a:r>
              <a:rPr lang="zh-CN" altLang="en-US" dirty="0"/>
              <a:t>与</a:t>
            </a:r>
            <a:r>
              <a:rPr lang="en-US" altLang="zh-CN" dirty="0"/>
              <a:t>for</a:t>
            </a:r>
            <a:r>
              <a:rPr lang="zh-CN" altLang="en-US" dirty="0"/>
              <a:t>循环一样，如果把</a:t>
            </a:r>
            <a:r>
              <a:rPr lang="en-US" altLang="zh-CN" dirty="0"/>
              <a:t>do</a:t>
            </a:r>
            <a:r>
              <a:rPr lang="zh-CN" altLang="en-US" dirty="0"/>
              <a:t>和条件测试语句放置同一行，则需要</a:t>
            </a:r>
            <a:r>
              <a:rPr lang="en-US" altLang="zh-CN" dirty="0"/>
              <a:t>;</a:t>
            </a:r>
            <a:r>
              <a:rPr lang="zh-CN" altLang="en-US" dirty="0"/>
              <a:t>号隔开：</a:t>
            </a:r>
            <a:endParaRPr lang="en-US" altLang="zh-CN" dirty="0"/>
          </a:p>
          <a:p>
            <a:pPr marL="0" indent="0">
              <a:buNone/>
            </a:pPr>
            <a:r>
              <a:rPr lang="en-US" altLang="zh-CN" dirty="0"/>
              <a:t>until [ </a:t>
            </a:r>
            <a:r>
              <a:rPr lang="en-US" altLang="zh-CN" dirty="0" smtClean="0"/>
              <a:t>condition-is-true </a:t>
            </a:r>
            <a:r>
              <a:rPr lang="en-US" altLang="zh-CN" dirty="0"/>
              <a:t>] ; </a:t>
            </a:r>
            <a:r>
              <a:rPr lang="en-US" altLang="zh-CN" dirty="0" smtClean="0"/>
              <a:t>do</a:t>
            </a:r>
          </a:p>
          <a:p>
            <a:pPr marL="0" indent="0">
              <a:buNone/>
            </a:pPr>
            <a:r>
              <a:rPr lang="en-US" altLang="zh-CN" dirty="0" smtClean="0"/>
              <a:t>e.g. until-loop.sh</a:t>
            </a:r>
            <a:endParaRPr lang="zh-CN" altLang="en-US" dirty="0"/>
          </a:p>
        </p:txBody>
      </p:sp>
    </p:spTree>
    <p:extLst>
      <p:ext uri="{BB962C8B-B14F-4D97-AF65-F5344CB8AC3E}">
        <p14:creationId xmlns:p14="http://schemas.microsoft.com/office/powerpoint/2010/main" val="21885948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嵌套循环与循环控制</a:t>
            </a:r>
            <a:endParaRPr lang="zh-CN" altLang="en-US" dirty="0"/>
          </a:p>
        </p:txBody>
      </p:sp>
      <p:sp>
        <p:nvSpPr>
          <p:cNvPr id="3" name="内容占位符 2"/>
          <p:cNvSpPr>
            <a:spLocks noGrp="1"/>
          </p:cNvSpPr>
          <p:nvPr>
            <p:ph idx="1"/>
          </p:nvPr>
        </p:nvSpPr>
        <p:spPr/>
        <p:txBody>
          <a:bodyPr>
            <a:normAutofit/>
          </a:bodyPr>
          <a:lstStyle/>
          <a:p>
            <a:r>
              <a:rPr lang="zh-CN" altLang="en-US" dirty="0" smtClean="0"/>
              <a:t>嵌套循环</a:t>
            </a:r>
            <a:endParaRPr lang="en-US" altLang="zh-CN" dirty="0" smtClean="0"/>
          </a:p>
          <a:p>
            <a:pPr marL="0" indent="0">
              <a:buNone/>
            </a:pPr>
            <a:r>
              <a:rPr lang="zh-CN" altLang="en-US" dirty="0"/>
              <a:t>嵌套循环就是在一个循环中还有一个</a:t>
            </a:r>
            <a:r>
              <a:rPr lang="zh-CN" altLang="en-US" dirty="0" smtClean="0"/>
              <a:t>循环</a:t>
            </a:r>
            <a:r>
              <a:rPr lang="zh-CN" altLang="en-US" dirty="0"/>
              <a:t>，</a:t>
            </a:r>
            <a:r>
              <a:rPr lang="zh-CN" altLang="en-US" dirty="0" smtClean="0"/>
              <a:t>内部</a:t>
            </a:r>
            <a:r>
              <a:rPr lang="zh-CN" altLang="en-US" dirty="0"/>
              <a:t>循环在外部循环体</a:t>
            </a:r>
            <a:r>
              <a:rPr lang="zh-CN" altLang="en-US" dirty="0" smtClean="0"/>
              <a:t>中。外部</a:t>
            </a:r>
            <a:r>
              <a:rPr lang="zh-CN" altLang="en-US" dirty="0"/>
              <a:t>循环的每次执行</a:t>
            </a:r>
            <a:r>
              <a:rPr lang="zh-CN" altLang="en-US" dirty="0" smtClean="0"/>
              <a:t>过程都会</a:t>
            </a:r>
            <a:r>
              <a:rPr lang="zh-CN" altLang="en-US" dirty="0"/>
              <a:t>触发内部</a:t>
            </a:r>
            <a:r>
              <a:rPr lang="zh-CN" altLang="en-US" dirty="0" smtClean="0"/>
              <a:t>循环</a:t>
            </a:r>
            <a:r>
              <a:rPr lang="zh-CN" altLang="en-US" dirty="0"/>
              <a:t>，</a:t>
            </a:r>
            <a:r>
              <a:rPr lang="zh-CN" altLang="en-US" dirty="0" smtClean="0"/>
              <a:t>直到外部循环</a:t>
            </a:r>
            <a:r>
              <a:rPr lang="zh-CN" altLang="en-US" dirty="0"/>
              <a:t>执行</a:t>
            </a:r>
            <a:r>
              <a:rPr lang="zh-CN" altLang="en-US" dirty="0" smtClean="0"/>
              <a:t>结束</a:t>
            </a:r>
            <a:r>
              <a:rPr lang="zh-CN" altLang="en-US" dirty="0"/>
              <a:t>。</a:t>
            </a:r>
            <a:r>
              <a:rPr lang="zh-CN" altLang="en-US" dirty="0" smtClean="0"/>
              <a:t>外部</a:t>
            </a:r>
            <a:r>
              <a:rPr lang="zh-CN" altLang="en-US" dirty="0"/>
              <a:t>循环执行了多少</a:t>
            </a:r>
            <a:r>
              <a:rPr lang="zh-CN" altLang="en-US" dirty="0" smtClean="0"/>
              <a:t>次</a:t>
            </a:r>
            <a:r>
              <a:rPr lang="zh-CN" altLang="en-US" dirty="0"/>
              <a:t>，</a:t>
            </a:r>
            <a:r>
              <a:rPr lang="zh-CN" altLang="en-US" dirty="0" smtClean="0"/>
              <a:t>内部</a:t>
            </a:r>
            <a:r>
              <a:rPr lang="zh-CN" altLang="en-US" dirty="0"/>
              <a:t>循环就完成多少</a:t>
            </a:r>
            <a:r>
              <a:rPr lang="zh-CN" altLang="en-US" dirty="0" smtClean="0"/>
              <a:t>次</a:t>
            </a:r>
            <a:r>
              <a:rPr lang="zh-CN" altLang="en-US" dirty="0"/>
              <a:t>。</a:t>
            </a:r>
            <a:r>
              <a:rPr lang="zh-CN" altLang="en-US" dirty="0" smtClean="0"/>
              <a:t>当然</a:t>
            </a:r>
            <a:r>
              <a:rPr lang="zh-CN" altLang="en-US" dirty="0"/>
              <a:t>，</a:t>
            </a:r>
            <a:r>
              <a:rPr lang="zh-CN" altLang="en-US" dirty="0" smtClean="0"/>
              <a:t>无论</a:t>
            </a:r>
            <a:r>
              <a:rPr lang="zh-CN" altLang="en-US" dirty="0"/>
              <a:t>是内部循环还是外部循环的</a:t>
            </a:r>
            <a:r>
              <a:rPr lang="en-US" altLang="zh-CN" dirty="0"/>
              <a:t>break</a:t>
            </a:r>
            <a:r>
              <a:rPr lang="zh-CN" altLang="en-US" dirty="0"/>
              <a:t>语句都会打断处理</a:t>
            </a:r>
            <a:r>
              <a:rPr lang="zh-CN" altLang="en-US" dirty="0" smtClean="0"/>
              <a:t>过程。</a:t>
            </a:r>
            <a:endParaRPr lang="en-US" altLang="zh-CN" dirty="0" smtClean="0"/>
          </a:p>
          <a:p>
            <a:pPr marL="0" indent="0">
              <a:buNone/>
            </a:pPr>
            <a:r>
              <a:rPr lang="en-US" altLang="zh-CN" dirty="0" smtClean="0"/>
              <a:t>e.g. nested-loop.sh</a:t>
            </a:r>
          </a:p>
        </p:txBody>
      </p:sp>
    </p:spTree>
    <p:extLst>
      <p:ext uri="{BB962C8B-B14F-4D97-AF65-F5344CB8AC3E}">
        <p14:creationId xmlns:p14="http://schemas.microsoft.com/office/powerpoint/2010/main" val="20037189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嵌套循环与循环控制</a:t>
            </a:r>
          </a:p>
        </p:txBody>
      </p:sp>
      <p:sp>
        <p:nvSpPr>
          <p:cNvPr id="3" name="内容占位符 2"/>
          <p:cNvSpPr>
            <a:spLocks noGrp="1"/>
          </p:cNvSpPr>
          <p:nvPr>
            <p:ph idx="1"/>
          </p:nvPr>
        </p:nvSpPr>
        <p:spPr/>
        <p:txBody>
          <a:bodyPr/>
          <a:lstStyle/>
          <a:p>
            <a:r>
              <a:rPr lang="zh-CN" altLang="en-US" dirty="0"/>
              <a:t>循环控制</a:t>
            </a:r>
            <a:endParaRPr lang="en-US" altLang="zh-CN" dirty="0"/>
          </a:p>
          <a:p>
            <a:pPr marL="0" indent="0">
              <a:buNone/>
            </a:pPr>
            <a:r>
              <a:rPr lang="en-US" altLang="zh-CN" dirty="0"/>
              <a:t>break</a:t>
            </a:r>
            <a:r>
              <a:rPr lang="zh-CN" altLang="en-US" dirty="0"/>
              <a:t>和</a:t>
            </a:r>
            <a:r>
              <a:rPr lang="en-US" altLang="zh-CN" dirty="0"/>
              <a:t>continue</a:t>
            </a:r>
            <a:r>
              <a:rPr lang="zh-CN" altLang="en-US" dirty="0"/>
              <a:t>这两个循环控制命令 </a:t>
            </a:r>
            <a:r>
              <a:rPr lang="en-US" altLang="zh-CN" dirty="0"/>
              <a:t>[1] </a:t>
            </a:r>
            <a:r>
              <a:rPr lang="zh-CN" altLang="en-US" dirty="0"/>
              <a:t>与其他语言的类似语句的行为是相同的。</a:t>
            </a:r>
            <a:r>
              <a:rPr lang="en-US" altLang="zh-CN" dirty="0"/>
              <a:t>break</a:t>
            </a:r>
            <a:r>
              <a:rPr lang="zh-CN" altLang="en-US" dirty="0"/>
              <a:t>命令终止循环（跳出循环），而</a:t>
            </a:r>
            <a:r>
              <a:rPr lang="en-US" altLang="zh-CN" dirty="0"/>
              <a:t>continue</a:t>
            </a:r>
            <a:r>
              <a:rPr lang="zh-CN" altLang="en-US" dirty="0"/>
              <a:t>命令跳到循环的下一次迭代，</a:t>
            </a:r>
            <a:r>
              <a:rPr lang="zh-CN" altLang="en-US" dirty="0" smtClean="0"/>
              <a:t>忽略</a:t>
            </a:r>
            <a:r>
              <a:rPr lang="zh-CN" altLang="en-US" dirty="0"/>
              <a:t>当前</a:t>
            </a:r>
            <a:r>
              <a:rPr lang="zh-CN" altLang="en-US" dirty="0" smtClean="0"/>
              <a:t>迭代</a:t>
            </a:r>
            <a:r>
              <a:rPr lang="zh-CN" altLang="en-US" dirty="0"/>
              <a:t>剩余的代码</a:t>
            </a:r>
            <a:r>
              <a:rPr lang="zh-CN" altLang="en-US" dirty="0" smtClean="0"/>
              <a:t>。</a:t>
            </a:r>
            <a:r>
              <a:rPr lang="en-US" altLang="zh-CN" dirty="0" smtClean="0"/>
              <a:t>e.g</a:t>
            </a:r>
            <a:r>
              <a:rPr lang="en-US" altLang="zh-CN" dirty="0"/>
              <a:t>. loop-control.sh</a:t>
            </a:r>
          </a:p>
          <a:p>
            <a:pPr marL="0" indent="0">
              <a:buNone/>
            </a:pPr>
            <a:r>
              <a:rPr lang="en-US" altLang="zh-CN" dirty="0"/>
              <a:t>[1] </a:t>
            </a:r>
            <a:r>
              <a:rPr lang="zh-CN" altLang="en-US" dirty="0"/>
              <a:t>这两个命令是</a:t>
            </a:r>
            <a:r>
              <a:rPr lang="en-US" altLang="zh-CN" dirty="0"/>
              <a:t>shell</a:t>
            </a:r>
            <a:r>
              <a:rPr lang="zh-CN" altLang="en-US" dirty="0"/>
              <a:t>的内建命令，而不象其他的循环命令那样，比如</a:t>
            </a:r>
            <a:r>
              <a:rPr lang="en-US" altLang="zh-CN" dirty="0"/>
              <a:t>while</a:t>
            </a:r>
            <a:r>
              <a:rPr lang="zh-CN" altLang="en-US" dirty="0"/>
              <a:t>和</a:t>
            </a:r>
            <a:r>
              <a:rPr lang="en-US" altLang="zh-CN" dirty="0"/>
              <a:t>case</a:t>
            </a:r>
            <a:r>
              <a:rPr lang="zh-CN" altLang="en-US" dirty="0"/>
              <a:t>，是关键字</a:t>
            </a:r>
            <a:r>
              <a:rPr lang="zh-CN" altLang="en-US" dirty="0" smtClean="0"/>
              <a:t>。</a:t>
            </a:r>
            <a:endParaRPr lang="en-US" altLang="zh-CN" dirty="0" smtClean="0"/>
          </a:p>
          <a:p>
            <a:pPr marL="0" indent="0">
              <a:buNone/>
            </a:pPr>
            <a:r>
              <a:rPr lang="en-US" altLang="zh-CN" dirty="0"/>
              <a:t>break</a:t>
            </a:r>
            <a:r>
              <a:rPr lang="zh-CN" altLang="en-US" dirty="0"/>
              <a:t>命令可以带一个</a:t>
            </a:r>
            <a:r>
              <a:rPr lang="zh-CN" altLang="en-US" dirty="0" smtClean="0"/>
              <a:t>参数</a:t>
            </a:r>
            <a:r>
              <a:rPr lang="zh-CN" altLang="en-US" dirty="0"/>
              <a:t>。</a:t>
            </a:r>
            <a:r>
              <a:rPr lang="zh-CN" altLang="en-US" dirty="0" smtClean="0"/>
              <a:t>一</a:t>
            </a:r>
            <a:r>
              <a:rPr lang="zh-CN" altLang="en-US" dirty="0"/>
              <a:t>个不带参数的</a:t>
            </a:r>
            <a:r>
              <a:rPr lang="en-US" altLang="zh-CN" dirty="0"/>
              <a:t>break</a:t>
            </a:r>
            <a:r>
              <a:rPr lang="zh-CN" altLang="en-US" dirty="0"/>
              <a:t>命令</a:t>
            </a:r>
            <a:r>
              <a:rPr lang="zh-CN" altLang="en-US" dirty="0" smtClean="0"/>
              <a:t>只退出</a:t>
            </a:r>
            <a:r>
              <a:rPr lang="zh-CN" altLang="en-US" dirty="0"/>
              <a:t>最</a:t>
            </a:r>
            <a:r>
              <a:rPr lang="zh-CN" altLang="en-US" dirty="0" smtClean="0"/>
              <a:t>内层循环</a:t>
            </a:r>
            <a:r>
              <a:rPr lang="zh-CN" altLang="en-US" dirty="0"/>
              <a:t>，</a:t>
            </a:r>
            <a:r>
              <a:rPr lang="zh-CN" altLang="en-US" dirty="0" smtClean="0"/>
              <a:t>而</a:t>
            </a:r>
            <a:r>
              <a:rPr lang="en-US" altLang="zh-CN" dirty="0"/>
              <a:t>break N</a:t>
            </a:r>
            <a:r>
              <a:rPr lang="zh-CN" altLang="en-US" dirty="0"/>
              <a:t>可以退出</a:t>
            </a:r>
            <a:r>
              <a:rPr lang="en-US" altLang="zh-CN" dirty="0"/>
              <a:t>N</a:t>
            </a:r>
            <a:r>
              <a:rPr lang="zh-CN" altLang="en-US" dirty="0"/>
              <a:t>层</a:t>
            </a:r>
            <a:r>
              <a:rPr lang="zh-CN" altLang="en-US" dirty="0" smtClean="0"/>
              <a:t>循环。</a:t>
            </a:r>
            <a:r>
              <a:rPr lang="en-US" altLang="zh-CN" dirty="0" smtClean="0"/>
              <a:t>e.g. break-levels.sh</a:t>
            </a:r>
          </a:p>
          <a:p>
            <a:pPr marL="0" indent="0">
              <a:buNone/>
            </a:pPr>
            <a:r>
              <a:rPr lang="en-US" altLang="zh-CN" dirty="0"/>
              <a:t>continue</a:t>
            </a:r>
            <a:r>
              <a:rPr lang="zh-CN" altLang="en-US" dirty="0"/>
              <a:t>命令也可以象</a:t>
            </a:r>
            <a:r>
              <a:rPr lang="en-US" altLang="zh-CN" dirty="0"/>
              <a:t>break</a:t>
            </a:r>
            <a:r>
              <a:rPr lang="zh-CN" altLang="en-US" dirty="0"/>
              <a:t>命令一样带一个</a:t>
            </a:r>
            <a:r>
              <a:rPr lang="zh-CN" altLang="en-US" dirty="0" smtClean="0"/>
              <a:t>参数。一</a:t>
            </a:r>
            <a:r>
              <a:rPr lang="zh-CN" altLang="en-US" dirty="0"/>
              <a:t>个不带参数的</a:t>
            </a:r>
            <a:r>
              <a:rPr lang="en-US" altLang="zh-CN" dirty="0"/>
              <a:t>continue</a:t>
            </a:r>
            <a:r>
              <a:rPr lang="zh-CN" altLang="en-US" dirty="0"/>
              <a:t>命令</a:t>
            </a:r>
            <a:r>
              <a:rPr lang="zh-CN" altLang="en-US" dirty="0" smtClean="0"/>
              <a:t>只忽略所在层循环当前迭代剩余的代码，并开始下一次迭代，</a:t>
            </a:r>
            <a:r>
              <a:rPr lang="en-US" altLang="zh-CN" dirty="0" smtClean="0"/>
              <a:t> </a:t>
            </a:r>
            <a:r>
              <a:rPr lang="zh-CN" altLang="en-US" dirty="0"/>
              <a:t>而</a:t>
            </a:r>
            <a:r>
              <a:rPr lang="en-US" altLang="zh-CN" dirty="0"/>
              <a:t>continue </a:t>
            </a:r>
            <a:r>
              <a:rPr lang="en-US" altLang="zh-CN" dirty="0" smtClean="0"/>
              <a:t>N</a:t>
            </a:r>
            <a:r>
              <a:rPr lang="zh-CN" altLang="en-US" dirty="0" smtClean="0"/>
              <a:t>终止所在层循环剩余的迭代，并开始其上第</a:t>
            </a:r>
            <a:r>
              <a:rPr lang="en-US" altLang="zh-CN" dirty="0" smtClean="0"/>
              <a:t>N</a:t>
            </a:r>
            <a:r>
              <a:rPr lang="zh-CN" altLang="en-US" dirty="0" smtClean="0"/>
              <a:t>层循环的下一次迭代。</a:t>
            </a:r>
            <a:r>
              <a:rPr lang="en-US" altLang="zh-CN" dirty="0" smtClean="0"/>
              <a:t>e.g. continue-levels.sh</a:t>
            </a:r>
            <a:endParaRPr lang="zh-CN" altLang="en-US" dirty="0"/>
          </a:p>
          <a:p>
            <a:endParaRPr lang="zh-CN" altLang="en-US" dirty="0"/>
          </a:p>
        </p:txBody>
      </p:sp>
    </p:spTree>
    <p:extLst>
      <p:ext uri="{BB962C8B-B14F-4D97-AF65-F5344CB8AC3E}">
        <p14:creationId xmlns:p14="http://schemas.microsoft.com/office/powerpoint/2010/main" val="8285059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语句</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在代码块中控制程序流（分支）</a:t>
            </a:r>
            <a:endParaRPr lang="en-US" altLang="zh-CN" dirty="0" smtClean="0"/>
          </a:p>
          <a:p>
            <a:pPr marL="0" indent="0">
              <a:buNone/>
            </a:pPr>
            <a:r>
              <a:rPr lang="en-US" altLang="zh-CN" dirty="0"/>
              <a:t>case (in) / </a:t>
            </a:r>
            <a:r>
              <a:rPr lang="en-US" altLang="zh-CN" dirty="0" err="1" smtClean="0"/>
              <a:t>esac</a:t>
            </a:r>
            <a:endParaRPr lang="en-US" altLang="zh-CN" dirty="0" smtClean="0"/>
          </a:p>
          <a:p>
            <a:pPr marL="0" indent="0">
              <a:buNone/>
            </a:pPr>
            <a:r>
              <a:rPr lang="en-US" altLang="zh-CN" dirty="0"/>
              <a:t>	</a:t>
            </a:r>
            <a:r>
              <a:rPr lang="zh-CN" altLang="en-US" dirty="0"/>
              <a:t>在</a:t>
            </a:r>
            <a:r>
              <a:rPr lang="en-US" altLang="zh-CN" dirty="0"/>
              <a:t>shell</a:t>
            </a:r>
            <a:r>
              <a:rPr lang="zh-CN" altLang="en-US" dirty="0"/>
              <a:t>中的</a:t>
            </a:r>
            <a:r>
              <a:rPr lang="en-US" altLang="zh-CN" dirty="0"/>
              <a:t>case</a:t>
            </a:r>
            <a:r>
              <a:rPr lang="zh-CN" altLang="en-US" dirty="0"/>
              <a:t>结构与</a:t>
            </a:r>
            <a:r>
              <a:rPr lang="en-US" altLang="zh-CN" dirty="0"/>
              <a:t>C/C++</a:t>
            </a:r>
            <a:r>
              <a:rPr lang="zh-CN" altLang="en-US" dirty="0"/>
              <a:t>中的</a:t>
            </a:r>
            <a:r>
              <a:rPr lang="en-US" altLang="zh-CN" dirty="0"/>
              <a:t>switch</a:t>
            </a:r>
            <a:r>
              <a:rPr lang="zh-CN" altLang="en-US" dirty="0" smtClean="0"/>
              <a:t>结构类似，它</a:t>
            </a:r>
            <a:r>
              <a:rPr lang="zh-CN" altLang="en-US" dirty="0"/>
              <a:t>允许通过判断来</a:t>
            </a:r>
            <a:r>
              <a:rPr lang="zh-CN" altLang="en-US" dirty="0" smtClean="0"/>
              <a:t>选择多个代码</a:t>
            </a:r>
            <a:r>
              <a:rPr lang="zh-CN" altLang="en-US" dirty="0"/>
              <a:t>块</a:t>
            </a:r>
            <a:r>
              <a:rPr lang="zh-CN" altLang="en-US" dirty="0" smtClean="0"/>
              <a:t>中的一个。它相当于多</a:t>
            </a:r>
            <a:r>
              <a:rPr lang="zh-CN" altLang="en-US" dirty="0"/>
              <a:t>个</a:t>
            </a:r>
            <a:r>
              <a:rPr lang="en-US" altLang="zh-CN" dirty="0"/>
              <a:t>if/then/else</a:t>
            </a:r>
            <a:r>
              <a:rPr lang="zh-CN" altLang="en-US" dirty="0" smtClean="0"/>
              <a:t>语句的简化结构，是一个创建菜单的合适工具。</a:t>
            </a:r>
            <a:endParaRPr lang="en-US" altLang="zh-CN" dirty="0" smtClean="0"/>
          </a:p>
          <a:p>
            <a:pPr marL="0" indent="0">
              <a:buNone/>
            </a:pPr>
            <a:r>
              <a:rPr lang="en-US" altLang="zh-CN" dirty="0"/>
              <a:t>case "$variable" in </a:t>
            </a:r>
          </a:p>
          <a:p>
            <a:pPr marL="0" indent="0">
              <a:buNone/>
            </a:pPr>
            <a:r>
              <a:rPr lang="en-US" altLang="zh-CN" dirty="0"/>
              <a:t> "$condition1" ) </a:t>
            </a:r>
          </a:p>
          <a:p>
            <a:pPr marL="0" indent="0">
              <a:buNone/>
            </a:pPr>
            <a:r>
              <a:rPr lang="en-US" altLang="zh-CN" dirty="0"/>
              <a:t> command... </a:t>
            </a:r>
          </a:p>
          <a:p>
            <a:pPr marL="0" indent="0">
              <a:buNone/>
            </a:pPr>
            <a:r>
              <a:rPr lang="en-US" altLang="zh-CN" dirty="0"/>
              <a:t> ;; </a:t>
            </a:r>
          </a:p>
          <a:p>
            <a:pPr marL="0" indent="0">
              <a:buNone/>
            </a:pPr>
            <a:r>
              <a:rPr lang="en-US" altLang="zh-CN" dirty="0"/>
              <a:t> "$condition2" ) </a:t>
            </a:r>
          </a:p>
          <a:p>
            <a:pPr marL="0" indent="0">
              <a:buNone/>
            </a:pPr>
            <a:r>
              <a:rPr lang="en-US" altLang="zh-CN" dirty="0"/>
              <a:t> command... </a:t>
            </a:r>
          </a:p>
          <a:p>
            <a:pPr marL="0" indent="0">
              <a:buNone/>
            </a:pPr>
            <a:r>
              <a:rPr lang="en-US" altLang="zh-CN" dirty="0"/>
              <a:t> ;; </a:t>
            </a:r>
          </a:p>
          <a:p>
            <a:pPr marL="0" indent="0">
              <a:buNone/>
            </a:pPr>
            <a:r>
              <a:rPr lang="en-US" altLang="zh-CN" dirty="0" err="1"/>
              <a:t>esac</a:t>
            </a:r>
            <a:endParaRPr lang="zh-CN" altLang="en-US" dirty="0"/>
          </a:p>
        </p:txBody>
      </p:sp>
    </p:spTree>
    <p:extLst>
      <p:ext uri="{BB962C8B-B14F-4D97-AF65-F5344CB8AC3E}">
        <p14:creationId xmlns:p14="http://schemas.microsoft.com/office/powerpoint/2010/main" val="29017094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r>
              <a:rPr lang="zh-CN" altLang="en-US" dirty="0"/>
              <a:t>语句</a:t>
            </a:r>
          </a:p>
        </p:txBody>
      </p:sp>
      <p:sp>
        <p:nvSpPr>
          <p:cNvPr id="3" name="内容占位符 2"/>
          <p:cNvSpPr>
            <a:spLocks noGrp="1"/>
          </p:cNvSpPr>
          <p:nvPr>
            <p:ph idx="1"/>
          </p:nvPr>
        </p:nvSpPr>
        <p:spPr/>
        <p:txBody>
          <a:bodyPr/>
          <a:lstStyle/>
          <a:p>
            <a:r>
              <a:rPr lang="zh-CN" altLang="en-US" dirty="0"/>
              <a:t>对</a:t>
            </a:r>
            <a:r>
              <a:rPr lang="zh-CN" altLang="en-US" dirty="0" smtClean="0"/>
              <a:t>变量引用（</a:t>
            </a:r>
            <a:r>
              <a:rPr lang="en-US" altLang="zh-CN" dirty="0" smtClean="0"/>
              <a:t>quoting</a:t>
            </a:r>
            <a:r>
              <a:rPr lang="zh-CN" altLang="en-US" dirty="0" smtClean="0"/>
              <a:t>）并不是强制的，因为</a:t>
            </a:r>
            <a:r>
              <a:rPr lang="zh-CN" altLang="en-US" dirty="0"/>
              <a:t>不会发生单词</a:t>
            </a:r>
            <a:r>
              <a:rPr lang="zh-CN" altLang="en-US" dirty="0" smtClean="0"/>
              <a:t>分割。</a:t>
            </a:r>
            <a:endParaRPr lang="en-US" altLang="zh-CN" dirty="0" smtClean="0"/>
          </a:p>
          <a:p>
            <a:r>
              <a:rPr lang="zh-CN" altLang="en-US" dirty="0"/>
              <a:t>每句测试</a:t>
            </a:r>
            <a:r>
              <a:rPr lang="zh-CN" altLang="en-US" dirty="0" smtClean="0"/>
              <a:t>行</a:t>
            </a:r>
            <a:r>
              <a:rPr lang="zh-CN" altLang="en-US" dirty="0"/>
              <a:t>，</a:t>
            </a:r>
            <a:r>
              <a:rPr lang="zh-CN" altLang="en-US" dirty="0" smtClean="0"/>
              <a:t>都</a:t>
            </a:r>
            <a:r>
              <a:rPr lang="zh-CN" altLang="en-US" dirty="0"/>
              <a:t>以右小括号</a:t>
            </a:r>
            <a:r>
              <a:rPr lang="en-US" altLang="zh-CN" dirty="0"/>
              <a:t>)</a:t>
            </a:r>
            <a:r>
              <a:rPr lang="zh-CN" altLang="en-US" dirty="0"/>
              <a:t>来</a:t>
            </a:r>
            <a:r>
              <a:rPr lang="zh-CN" altLang="en-US" dirty="0" smtClean="0"/>
              <a:t>结尾。</a:t>
            </a:r>
            <a:endParaRPr lang="en-US" altLang="zh-CN" dirty="0" smtClean="0"/>
          </a:p>
          <a:p>
            <a:r>
              <a:rPr lang="zh-CN" altLang="en-US" dirty="0"/>
              <a:t>每个条件判断语句块都以一对分号结尾 </a:t>
            </a:r>
            <a:r>
              <a:rPr lang="en-US" altLang="zh-CN" dirty="0" smtClean="0"/>
              <a:t>;;</a:t>
            </a:r>
            <a:r>
              <a:rPr lang="zh-CN" altLang="en-US" dirty="0" smtClean="0"/>
              <a:t>。</a:t>
            </a:r>
            <a:endParaRPr lang="en-US" altLang="zh-CN" dirty="0" smtClean="0"/>
          </a:p>
          <a:p>
            <a:r>
              <a:rPr lang="en-US" altLang="zh-CN" dirty="0"/>
              <a:t>case</a:t>
            </a:r>
            <a:r>
              <a:rPr lang="zh-CN" altLang="en-US" dirty="0"/>
              <a:t>块以</a:t>
            </a:r>
            <a:r>
              <a:rPr lang="en-US" altLang="zh-CN" dirty="0" err="1"/>
              <a:t>esac</a:t>
            </a:r>
            <a:r>
              <a:rPr lang="en-US" altLang="zh-CN" dirty="0"/>
              <a:t> </a:t>
            </a:r>
            <a:r>
              <a:rPr lang="zh-CN" altLang="en-US" dirty="0" smtClean="0"/>
              <a:t>（</a:t>
            </a:r>
            <a:r>
              <a:rPr lang="en-US" altLang="zh-CN" dirty="0"/>
              <a:t>case</a:t>
            </a:r>
            <a:r>
              <a:rPr lang="zh-CN" altLang="en-US" dirty="0"/>
              <a:t>的反向拼写</a:t>
            </a:r>
            <a:r>
              <a:rPr lang="zh-CN" altLang="en-US" dirty="0" smtClean="0"/>
              <a:t>）结尾。</a:t>
            </a:r>
            <a:endParaRPr lang="en-US" altLang="zh-CN" dirty="0" smtClean="0"/>
          </a:p>
          <a:p>
            <a:pPr marL="0" indent="0">
              <a:buNone/>
            </a:pPr>
            <a:r>
              <a:rPr lang="zh-CN" altLang="en-US" dirty="0" smtClean="0"/>
              <a:t>使用</a:t>
            </a:r>
            <a:r>
              <a:rPr lang="en-US" altLang="zh-CN" dirty="0" smtClean="0"/>
              <a:t>case</a:t>
            </a:r>
            <a:r>
              <a:rPr lang="zh-CN" altLang="en-US" dirty="0" smtClean="0"/>
              <a:t>语句：</a:t>
            </a:r>
            <a:endParaRPr lang="en-US" altLang="zh-CN" dirty="0" smtClean="0"/>
          </a:p>
          <a:p>
            <a:pPr>
              <a:buFont typeface="Wingdings" panose="05000000000000000000" pitchFamily="2" charset="2"/>
              <a:buChar char="Ø"/>
            </a:pPr>
            <a:r>
              <a:rPr lang="zh-CN" altLang="en-US" dirty="0" smtClean="0"/>
              <a:t>创建菜单。</a:t>
            </a:r>
            <a:r>
              <a:rPr lang="en-US" altLang="zh-CN" dirty="0" smtClean="0"/>
              <a:t>e.g. addr-book.sh</a:t>
            </a:r>
          </a:p>
          <a:p>
            <a:pPr>
              <a:buFont typeface="Wingdings" panose="05000000000000000000" pitchFamily="2" charset="2"/>
              <a:buChar char="Ø"/>
            </a:pPr>
            <a:r>
              <a:rPr lang="zh-CN" altLang="en-US" dirty="0" smtClean="0"/>
              <a:t>处理命令行参数。</a:t>
            </a:r>
            <a:r>
              <a:rPr lang="en-US" altLang="zh-CN" dirty="0" smtClean="0"/>
              <a:t>e.g. cmdline-param.sh</a:t>
            </a:r>
          </a:p>
          <a:p>
            <a:pPr>
              <a:buFont typeface="Wingdings" panose="05000000000000000000" pitchFamily="2" charset="2"/>
              <a:buChar char="Ø"/>
            </a:pPr>
            <a:r>
              <a:rPr lang="zh-CN" altLang="en-US" dirty="0" smtClean="0"/>
              <a:t>使用命令替换产生</a:t>
            </a:r>
            <a:r>
              <a:rPr lang="en-US" altLang="zh-CN" dirty="0" smtClean="0"/>
              <a:t>case</a:t>
            </a:r>
            <a:r>
              <a:rPr lang="zh-CN" altLang="en-US" dirty="0" smtClean="0"/>
              <a:t>变量。</a:t>
            </a:r>
            <a:r>
              <a:rPr lang="en-US" altLang="zh-CN" dirty="0" smtClean="0"/>
              <a:t>e.g. case-cmd.sh</a:t>
            </a:r>
            <a:endParaRPr lang="zh-CN" altLang="en-US" dirty="0"/>
          </a:p>
        </p:txBody>
      </p:sp>
    </p:spTree>
    <p:extLst>
      <p:ext uri="{BB962C8B-B14F-4D97-AF65-F5344CB8AC3E}">
        <p14:creationId xmlns:p14="http://schemas.microsoft.com/office/powerpoint/2010/main" val="222391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不宜使用</a:t>
            </a:r>
            <a:r>
              <a:rPr lang="en-US" altLang="zh-CN" dirty="0" smtClean="0"/>
              <a:t>Shell</a:t>
            </a:r>
            <a:r>
              <a:rPr lang="zh-CN" altLang="en-US" dirty="0" smtClean="0"/>
              <a:t>脚本的场景</a:t>
            </a:r>
            <a:endParaRPr lang="zh-CN" altLang="en-US" dirty="0"/>
          </a:p>
        </p:txBody>
      </p:sp>
      <p:sp>
        <p:nvSpPr>
          <p:cNvPr id="3" name="内容占位符 2"/>
          <p:cNvSpPr>
            <a:spLocks noGrp="1"/>
          </p:cNvSpPr>
          <p:nvPr>
            <p:ph idx="1"/>
          </p:nvPr>
        </p:nvSpPr>
        <p:spPr/>
        <p:txBody>
          <a:bodyPr/>
          <a:lstStyle/>
          <a:p>
            <a:r>
              <a:rPr lang="zh-CN" altLang="en-US" dirty="0" smtClean="0"/>
              <a:t>资源密集型的任务，尤其在需要考虑效率时（比如排序、哈希、递归等）</a:t>
            </a:r>
            <a:endParaRPr lang="en-US" altLang="zh-CN" dirty="0" smtClean="0"/>
          </a:p>
          <a:p>
            <a:r>
              <a:rPr lang="zh-CN" altLang="en-US" dirty="0" smtClean="0"/>
              <a:t>繁复的数学操作，尤其是浮点运算，任意精度计算或者复数运算等（一般使用</a:t>
            </a:r>
            <a:r>
              <a:rPr lang="en-US" altLang="zh-CN" dirty="0" smtClean="0"/>
              <a:t>C++</a:t>
            </a:r>
            <a:r>
              <a:rPr lang="zh-CN" altLang="en-US" dirty="0" smtClean="0"/>
              <a:t>或</a:t>
            </a:r>
            <a:r>
              <a:rPr lang="en-US" altLang="zh-CN" dirty="0" smtClean="0"/>
              <a:t>FORTRAN</a:t>
            </a:r>
            <a:r>
              <a:rPr lang="zh-CN" altLang="en-US" dirty="0" smtClean="0"/>
              <a:t>来处理）</a:t>
            </a:r>
            <a:endParaRPr lang="en-US" altLang="zh-CN" dirty="0" smtClean="0"/>
          </a:p>
          <a:p>
            <a:r>
              <a:rPr lang="zh-CN" altLang="en-US" dirty="0" smtClean="0"/>
              <a:t>需要跨平台可移植性支持的任务（使用</a:t>
            </a:r>
            <a:r>
              <a:rPr lang="en-US" altLang="zh-CN" dirty="0" smtClean="0"/>
              <a:t>C</a:t>
            </a:r>
            <a:r>
              <a:rPr lang="zh-CN" altLang="en-US" dirty="0" smtClean="0"/>
              <a:t>或</a:t>
            </a:r>
            <a:r>
              <a:rPr lang="en-US" altLang="zh-CN" dirty="0" smtClean="0"/>
              <a:t>JAVA</a:t>
            </a:r>
            <a:r>
              <a:rPr lang="zh-CN" altLang="en-US" dirty="0" smtClean="0"/>
              <a:t>等）</a:t>
            </a:r>
            <a:endParaRPr lang="en-US" altLang="zh-CN" dirty="0" smtClean="0"/>
          </a:p>
          <a:p>
            <a:r>
              <a:rPr lang="zh-CN" altLang="en-US" dirty="0" smtClean="0"/>
              <a:t>影响系统全局的关键性任务</a:t>
            </a:r>
            <a:endParaRPr lang="en-US" altLang="zh-CN" dirty="0" smtClean="0"/>
          </a:p>
          <a:p>
            <a:r>
              <a:rPr lang="zh-CN" altLang="en-US" dirty="0" smtClean="0"/>
              <a:t>需要原生支持多维数组、链表、树等数据结构的编程</a:t>
            </a:r>
            <a:endParaRPr lang="en-US" altLang="zh-CN" dirty="0" smtClean="0"/>
          </a:p>
          <a:p>
            <a:r>
              <a:rPr lang="zh-CN" altLang="en-US" dirty="0" smtClean="0"/>
              <a:t>需要产生或操作图形用户界面的编程</a:t>
            </a:r>
            <a:endParaRPr lang="en-US" altLang="zh-CN" dirty="0" smtClean="0"/>
          </a:p>
          <a:p>
            <a:r>
              <a:rPr lang="zh-CN" altLang="en-US" dirty="0"/>
              <a:t>需要直接访问系统硬件和</a:t>
            </a:r>
            <a:r>
              <a:rPr lang="zh-CN" altLang="en-US" dirty="0" smtClean="0"/>
              <a:t>外围设备的编程</a:t>
            </a:r>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5310379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语句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select</a:t>
            </a:r>
            <a:r>
              <a:rPr lang="zh-CN" altLang="en-US" dirty="0" smtClean="0"/>
              <a:t>结构是建立菜单的另一种工具。</a:t>
            </a:r>
            <a:endParaRPr lang="en-US" altLang="zh-CN" dirty="0" smtClean="0"/>
          </a:p>
          <a:p>
            <a:pPr marL="0" indent="0">
              <a:buNone/>
            </a:pPr>
            <a:r>
              <a:rPr lang="en-US" altLang="zh-CN" dirty="0"/>
              <a:t>select variable [in list]</a:t>
            </a:r>
          </a:p>
          <a:p>
            <a:pPr marL="0" indent="0">
              <a:buNone/>
            </a:pPr>
            <a:r>
              <a:rPr lang="en-US" altLang="zh-CN" dirty="0"/>
              <a:t>do </a:t>
            </a:r>
          </a:p>
          <a:p>
            <a:pPr marL="0" indent="0">
              <a:buNone/>
            </a:pPr>
            <a:r>
              <a:rPr lang="en-US" altLang="zh-CN" dirty="0" smtClean="0"/>
              <a:t>	command</a:t>
            </a:r>
            <a:r>
              <a:rPr lang="en-US" altLang="zh-CN" dirty="0"/>
              <a:t>... </a:t>
            </a:r>
          </a:p>
          <a:p>
            <a:pPr marL="0" indent="0">
              <a:buNone/>
            </a:pPr>
            <a:r>
              <a:rPr lang="en-US" altLang="zh-CN" dirty="0" smtClean="0"/>
              <a:t>	break </a:t>
            </a:r>
            <a:endParaRPr lang="en-US" altLang="zh-CN" dirty="0"/>
          </a:p>
          <a:p>
            <a:pPr marL="0" indent="0">
              <a:buNone/>
            </a:pPr>
            <a:r>
              <a:rPr lang="en-US" altLang="zh-CN" dirty="0" smtClean="0"/>
              <a:t>done</a:t>
            </a:r>
          </a:p>
          <a:p>
            <a:pPr marL="0" indent="0">
              <a:buNone/>
            </a:pPr>
            <a:r>
              <a:rPr lang="zh-CN" altLang="en-US" dirty="0" smtClean="0"/>
              <a:t>这提示用户选择</a:t>
            </a:r>
            <a:r>
              <a:rPr lang="en-US" altLang="zh-CN" dirty="0" smtClean="0"/>
              <a:t>variable</a:t>
            </a:r>
            <a:r>
              <a:rPr lang="zh-CN" altLang="en-US" dirty="0" smtClean="0"/>
              <a:t>列表中的一个选项，注：</a:t>
            </a:r>
            <a:r>
              <a:rPr lang="en-US" altLang="zh-CN" dirty="0" smtClean="0"/>
              <a:t>select</a:t>
            </a:r>
            <a:r>
              <a:rPr lang="zh-CN" altLang="en-US" dirty="0" smtClean="0"/>
              <a:t>使用</a:t>
            </a:r>
            <a:r>
              <a:rPr lang="en-US" altLang="zh-CN" dirty="0" smtClean="0"/>
              <a:t>$PS3</a:t>
            </a:r>
            <a:r>
              <a:rPr lang="zh-CN" altLang="en-US" dirty="0" smtClean="0"/>
              <a:t>提示符，默认为（</a:t>
            </a:r>
            <a:r>
              <a:rPr lang="en-US" altLang="zh-CN" dirty="0" smtClean="0"/>
              <a:t>#?</a:t>
            </a:r>
            <a:r>
              <a:rPr lang="zh-CN" altLang="en-US" dirty="0" smtClean="0"/>
              <a:t>），当然，这可以修改。</a:t>
            </a:r>
            <a:r>
              <a:rPr lang="en-US" altLang="zh-CN" dirty="0" smtClean="0"/>
              <a:t>e.g. select.sh</a:t>
            </a:r>
          </a:p>
          <a:p>
            <a:pPr marL="0" indent="0">
              <a:buNone/>
            </a:pPr>
            <a:r>
              <a:rPr lang="zh-CN" altLang="en-US" dirty="0" smtClean="0"/>
              <a:t>如果省略了</a:t>
            </a:r>
            <a:r>
              <a:rPr lang="en-US" altLang="zh-CN" dirty="0" smtClean="0"/>
              <a:t>in list</a:t>
            </a:r>
            <a:r>
              <a:rPr lang="zh-CN" altLang="en-US" dirty="0" smtClean="0"/>
              <a:t>列表，</a:t>
            </a:r>
            <a:r>
              <a:rPr lang="en-US" altLang="zh-CN" dirty="0" smtClean="0"/>
              <a:t>select</a:t>
            </a:r>
            <a:r>
              <a:rPr lang="zh-CN" altLang="en-US" dirty="0" smtClean="0"/>
              <a:t>将使用传递给包含有</a:t>
            </a:r>
            <a:r>
              <a:rPr lang="en-US" altLang="zh-CN" dirty="0" smtClean="0"/>
              <a:t>select</a:t>
            </a:r>
            <a:r>
              <a:rPr lang="zh-CN" altLang="en-US" dirty="0" smtClean="0"/>
              <a:t>结构的脚本或函数的命令行参数列表（</a:t>
            </a:r>
            <a:r>
              <a:rPr lang="en-US" altLang="zh-CN" dirty="0" smtClean="0"/>
              <a:t>$@</a:t>
            </a:r>
            <a:r>
              <a:rPr lang="zh-CN" altLang="en-US" dirty="0" smtClean="0"/>
              <a:t>）。</a:t>
            </a:r>
            <a:endParaRPr lang="en-US" altLang="zh-CN" dirty="0" smtClean="0"/>
          </a:p>
          <a:p>
            <a:pPr marL="0" indent="0">
              <a:buNone/>
            </a:pPr>
            <a:r>
              <a:rPr lang="en-US" altLang="zh-CN" dirty="0" smtClean="0"/>
              <a:t>e.g. select-1.sh</a:t>
            </a:r>
          </a:p>
        </p:txBody>
      </p:sp>
    </p:spTree>
    <p:extLst>
      <p:ext uri="{BB962C8B-B14F-4D97-AF65-F5344CB8AC3E}">
        <p14:creationId xmlns:p14="http://schemas.microsoft.com/office/powerpoint/2010/main" val="1533844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内建命令</a:t>
            </a:r>
            <a:endParaRPr lang="zh-CN" altLang="en-US" dirty="0"/>
          </a:p>
        </p:txBody>
      </p:sp>
      <p:sp>
        <p:nvSpPr>
          <p:cNvPr id="3" name="内容占位符 2"/>
          <p:cNvSpPr>
            <a:spLocks noGrp="1"/>
          </p:cNvSpPr>
          <p:nvPr>
            <p:ph idx="1"/>
          </p:nvPr>
        </p:nvSpPr>
        <p:spPr/>
        <p:txBody>
          <a:bodyPr/>
          <a:lstStyle/>
          <a:p>
            <a:pPr marL="0" indent="0">
              <a:buNone/>
            </a:pPr>
            <a:r>
              <a:rPr lang="zh-CN" altLang="en-US" dirty="0"/>
              <a:t>内建命令指的就是包含在</a:t>
            </a:r>
            <a:r>
              <a:rPr lang="en-US" altLang="zh-CN" dirty="0"/>
              <a:t>Bash</a:t>
            </a:r>
            <a:r>
              <a:rPr lang="zh-CN" altLang="en-US" dirty="0"/>
              <a:t>工具包中的</a:t>
            </a:r>
            <a:r>
              <a:rPr lang="zh-CN" altLang="en-US" dirty="0" smtClean="0"/>
              <a:t>命令</a:t>
            </a:r>
            <a:r>
              <a:rPr lang="zh-CN" altLang="en-US" dirty="0"/>
              <a:t>，</a:t>
            </a:r>
            <a:r>
              <a:rPr lang="zh-CN" altLang="en-US" dirty="0" smtClean="0"/>
              <a:t>从</a:t>
            </a:r>
            <a:r>
              <a:rPr lang="zh-CN" altLang="en-US" dirty="0"/>
              <a:t>字面意思上看就是</a:t>
            </a:r>
            <a:r>
              <a:rPr lang="en-US" altLang="zh-CN" dirty="0"/>
              <a:t>built </a:t>
            </a:r>
            <a:r>
              <a:rPr lang="en-US" altLang="zh-CN" dirty="0" smtClean="0"/>
              <a:t>in</a:t>
            </a:r>
            <a:r>
              <a:rPr lang="zh-CN" altLang="en-US" dirty="0"/>
              <a:t>。</a:t>
            </a:r>
            <a:r>
              <a:rPr lang="zh-CN" altLang="en-US" dirty="0" smtClean="0"/>
              <a:t>这</a:t>
            </a:r>
            <a:r>
              <a:rPr lang="zh-CN" altLang="en-US" dirty="0"/>
              <a:t>主要是考虑到执行效率的问题 </a:t>
            </a:r>
            <a:r>
              <a:rPr lang="en-US" altLang="zh-CN" dirty="0" smtClean="0"/>
              <a:t>-- </a:t>
            </a:r>
            <a:r>
              <a:rPr lang="zh-CN" altLang="en-US" dirty="0" smtClean="0"/>
              <a:t>内</a:t>
            </a:r>
            <a:r>
              <a:rPr lang="zh-CN" altLang="en-US" dirty="0"/>
              <a:t>建命令将比外部命令执行的更</a:t>
            </a:r>
            <a:r>
              <a:rPr lang="zh-CN" altLang="en-US" dirty="0" smtClean="0"/>
              <a:t>快</a:t>
            </a:r>
            <a:r>
              <a:rPr lang="zh-CN" altLang="en-US" dirty="0"/>
              <a:t>，</a:t>
            </a:r>
            <a:r>
              <a:rPr lang="zh-CN" altLang="en-US" dirty="0" smtClean="0"/>
              <a:t>一部分</a:t>
            </a:r>
            <a:r>
              <a:rPr lang="zh-CN" altLang="en-US" dirty="0"/>
              <a:t>原因是因为外部命令通常都需要</a:t>
            </a:r>
            <a:r>
              <a:rPr lang="en-US" altLang="zh-CN" dirty="0"/>
              <a:t>fork</a:t>
            </a:r>
            <a:r>
              <a:rPr lang="zh-CN" altLang="en-US" dirty="0"/>
              <a:t>出一个单独的进程来执行 </a:t>
            </a:r>
            <a:r>
              <a:rPr lang="en-US" altLang="zh-CN" dirty="0"/>
              <a:t>-- </a:t>
            </a:r>
            <a:r>
              <a:rPr lang="zh-CN" altLang="en-US" dirty="0"/>
              <a:t>另一部分原因是特定的内建命令需要直接访问</a:t>
            </a:r>
            <a:r>
              <a:rPr lang="en-US" altLang="zh-CN" dirty="0"/>
              <a:t>shell</a:t>
            </a:r>
            <a:r>
              <a:rPr lang="zh-CN" altLang="en-US" dirty="0"/>
              <a:t>的内核</a:t>
            </a:r>
            <a:r>
              <a:rPr lang="zh-CN" altLang="en-US" dirty="0" smtClean="0"/>
              <a:t>部分。</a:t>
            </a:r>
            <a:endParaRPr lang="en-US" altLang="zh-CN" dirty="0" smtClean="0"/>
          </a:p>
          <a:p>
            <a:r>
              <a:rPr lang="en-US" altLang="zh-CN" dirty="0" smtClean="0"/>
              <a:t>I/O</a:t>
            </a:r>
            <a:r>
              <a:rPr lang="zh-CN" altLang="en-US" dirty="0" smtClean="0"/>
              <a:t>命令</a:t>
            </a:r>
            <a:endParaRPr lang="en-US" altLang="zh-CN" dirty="0" smtClean="0"/>
          </a:p>
          <a:p>
            <a:r>
              <a:rPr lang="zh-CN" altLang="en-US" dirty="0" smtClean="0"/>
              <a:t>文件系统命令</a:t>
            </a:r>
            <a:endParaRPr lang="en-US" altLang="zh-CN" dirty="0" smtClean="0"/>
          </a:p>
          <a:p>
            <a:r>
              <a:rPr lang="zh-CN" altLang="en-US" dirty="0" smtClean="0"/>
              <a:t>变量操作命令</a:t>
            </a:r>
            <a:endParaRPr lang="en-US" altLang="zh-CN" dirty="0" smtClean="0"/>
          </a:p>
          <a:p>
            <a:r>
              <a:rPr lang="zh-CN" altLang="en-US" dirty="0" smtClean="0"/>
              <a:t>脚本行为命令</a:t>
            </a:r>
            <a:endParaRPr lang="en-US" altLang="zh-CN" dirty="0" smtClean="0"/>
          </a:p>
          <a:p>
            <a:r>
              <a:rPr lang="zh-CN" altLang="en-US" dirty="0" smtClean="0"/>
              <a:t>其他命令</a:t>
            </a:r>
            <a:endParaRPr lang="zh-CN" altLang="en-US" dirty="0"/>
          </a:p>
        </p:txBody>
      </p:sp>
    </p:spTree>
    <p:extLst>
      <p:ext uri="{BB962C8B-B14F-4D97-AF65-F5344CB8AC3E}">
        <p14:creationId xmlns:p14="http://schemas.microsoft.com/office/powerpoint/2010/main" val="233931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smtClean="0"/>
              <a:t>echo </a:t>
            </a:r>
            <a:r>
              <a:rPr lang="zh-CN" altLang="en-US" dirty="0" smtClean="0"/>
              <a:t>打印</a:t>
            </a:r>
            <a:r>
              <a:rPr lang="en-US" altLang="zh-CN" dirty="0"/>
              <a:t>(</a:t>
            </a:r>
            <a:r>
              <a:rPr lang="zh-CN" altLang="en-US" dirty="0"/>
              <a:t>到 </a:t>
            </a:r>
            <a:r>
              <a:rPr lang="en-US" altLang="zh-CN" dirty="0" err="1"/>
              <a:t>stdout</a:t>
            </a:r>
            <a:r>
              <a:rPr lang="en-US" altLang="zh-CN" dirty="0"/>
              <a:t>)</a:t>
            </a:r>
            <a:r>
              <a:rPr lang="zh-CN" altLang="en-US" dirty="0"/>
              <a:t>一个表达式或者</a:t>
            </a:r>
            <a:r>
              <a:rPr lang="zh-CN" altLang="en-US" dirty="0" smtClean="0"/>
              <a:t>变量。</a:t>
            </a:r>
            <a:endParaRPr lang="en-US" altLang="zh-CN" dirty="0" smtClean="0"/>
          </a:p>
          <a:p>
            <a:pPr marL="0" indent="0">
              <a:buNone/>
            </a:pPr>
            <a:r>
              <a:rPr lang="en-US" altLang="zh-CN" dirty="0"/>
              <a:t>echo</a:t>
            </a:r>
            <a:r>
              <a:rPr lang="zh-CN" altLang="en-US" dirty="0"/>
              <a:t>命令</a:t>
            </a:r>
            <a:r>
              <a:rPr lang="zh-CN" altLang="en-US" dirty="0" smtClean="0"/>
              <a:t>需要 </a:t>
            </a:r>
            <a:r>
              <a:rPr lang="en-US" altLang="zh-CN" dirty="0" smtClean="0"/>
              <a:t>-e </a:t>
            </a:r>
            <a:r>
              <a:rPr lang="zh-CN" altLang="en-US" dirty="0" smtClean="0"/>
              <a:t>参数</a:t>
            </a:r>
            <a:r>
              <a:rPr lang="zh-CN" altLang="en-US" dirty="0"/>
              <a:t>来打印</a:t>
            </a:r>
            <a:r>
              <a:rPr lang="zh-CN" altLang="en-US" dirty="0" smtClean="0"/>
              <a:t>转义字符。</a:t>
            </a:r>
            <a:endParaRPr lang="en-US" altLang="zh-CN" dirty="0" smtClean="0"/>
          </a:p>
          <a:p>
            <a:pPr marL="0" indent="0">
              <a:buNone/>
            </a:pPr>
            <a:r>
              <a:rPr lang="zh-CN" altLang="en-US" dirty="0"/>
              <a:t>通常情况</a:t>
            </a:r>
            <a:r>
              <a:rPr lang="zh-CN" altLang="en-US" dirty="0" smtClean="0"/>
              <a:t>下</a:t>
            </a:r>
            <a:r>
              <a:rPr lang="zh-CN" altLang="en-US" dirty="0"/>
              <a:t>，</a:t>
            </a:r>
            <a:r>
              <a:rPr lang="zh-CN" altLang="en-US" dirty="0" smtClean="0"/>
              <a:t>每个</a:t>
            </a:r>
            <a:r>
              <a:rPr lang="en-US" altLang="zh-CN" dirty="0"/>
              <a:t>echo</a:t>
            </a:r>
            <a:r>
              <a:rPr lang="zh-CN" altLang="en-US" dirty="0"/>
              <a:t>命令都会在终端</a:t>
            </a:r>
            <a:r>
              <a:rPr lang="zh-CN" altLang="en-US" dirty="0" smtClean="0"/>
              <a:t>上打印一个新行</a:t>
            </a:r>
            <a:r>
              <a:rPr lang="zh-CN" altLang="en-US" dirty="0"/>
              <a:t>，</a:t>
            </a:r>
            <a:r>
              <a:rPr lang="zh-CN" altLang="en-US" dirty="0" smtClean="0"/>
              <a:t>但是 </a:t>
            </a:r>
            <a:r>
              <a:rPr lang="en-US" altLang="zh-CN" dirty="0" smtClean="0"/>
              <a:t>-n </a:t>
            </a:r>
            <a:r>
              <a:rPr lang="zh-CN" altLang="en-US" dirty="0" smtClean="0"/>
              <a:t>参数</a:t>
            </a:r>
            <a:r>
              <a:rPr lang="zh-CN" altLang="en-US" dirty="0"/>
              <a:t>会</a:t>
            </a:r>
            <a:r>
              <a:rPr lang="zh-CN" altLang="en-US" dirty="0" smtClean="0"/>
              <a:t>阻止</a:t>
            </a:r>
            <a:r>
              <a:rPr lang="zh-CN" altLang="en-US" dirty="0"/>
              <a:t>这</a:t>
            </a:r>
            <a:r>
              <a:rPr lang="zh-CN" altLang="en-US" dirty="0" smtClean="0"/>
              <a:t>一行为。</a:t>
            </a:r>
            <a:endParaRPr lang="en-US" altLang="zh-CN" dirty="0" smtClean="0"/>
          </a:p>
          <a:p>
            <a:pPr marL="0" indent="0">
              <a:buNone/>
            </a:pPr>
            <a:r>
              <a:rPr lang="zh-CN" altLang="en-US" dirty="0" smtClean="0"/>
              <a:t>可以将</a:t>
            </a:r>
            <a:r>
              <a:rPr lang="en-US" altLang="zh-CN" dirty="0" smtClean="0"/>
              <a:t>echo</a:t>
            </a:r>
            <a:r>
              <a:rPr lang="zh-CN" altLang="en-US" dirty="0" smtClean="0"/>
              <a:t>命令的输出通过</a:t>
            </a:r>
            <a:r>
              <a:rPr lang="zh-CN" altLang="en-US" dirty="0"/>
              <a:t>管道传递到一系列命令中</a:t>
            </a:r>
            <a:r>
              <a:rPr lang="zh-CN" altLang="en-US" dirty="0" smtClean="0"/>
              <a:t>去。</a:t>
            </a:r>
            <a:endParaRPr lang="en-US" altLang="zh-CN" dirty="0" smtClean="0"/>
          </a:p>
          <a:p>
            <a:pPr marL="0" indent="0">
              <a:buNone/>
            </a:pPr>
            <a:r>
              <a:rPr lang="en-US" altLang="zh-CN" dirty="0"/>
              <a:t>echo `command</a:t>
            </a:r>
            <a:r>
              <a:rPr lang="en-US" altLang="zh-CN" dirty="0" smtClean="0"/>
              <a:t>` </a:t>
            </a:r>
            <a:r>
              <a:rPr lang="zh-CN" altLang="en-US" dirty="0" smtClean="0"/>
              <a:t>将删除</a:t>
            </a:r>
            <a:r>
              <a:rPr lang="en-US" altLang="zh-CN" dirty="0" smtClean="0"/>
              <a:t>command</a:t>
            </a:r>
            <a:r>
              <a:rPr lang="zh-CN" altLang="en-US" dirty="0"/>
              <a:t>所产生</a:t>
            </a:r>
            <a:r>
              <a:rPr lang="zh-CN" altLang="en-US" dirty="0" smtClean="0"/>
              <a:t>的输出中所有的换行符。（注：使用</a:t>
            </a:r>
            <a:r>
              <a:rPr lang="en-US" altLang="zh-CN" dirty="0" smtClean="0"/>
              <a:t>”</a:t>
            </a:r>
            <a:r>
              <a:rPr lang="zh-CN" altLang="en-US" dirty="0" smtClean="0"/>
              <a:t>号将</a:t>
            </a:r>
            <a:r>
              <a:rPr lang="en-US" altLang="zh-CN" dirty="0"/>
              <a:t>`</a:t>
            </a:r>
            <a:r>
              <a:rPr lang="en-US" altLang="zh-CN" dirty="0" smtClean="0"/>
              <a:t>command`</a:t>
            </a:r>
            <a:r>
              <a:rPr lang="zh-CN" altLang="en-US" dirty="0" smtClean="0"/>
              <a:t>的输出引用起来，可保留输出中的换行符）</a:t>
            </a:r>
            <a:endParaRPr lang="en-US" altLang="zh-CN" dirty="0" smtClean="0"/>
          </a:p>
          <a:p>
            <a:pPr marL="0" indent="0">
              <a:buNone/>
            </a:pPr>
            <a:r>
              <a:rPr lang="en-US" altLang="zh-CN" dirty="0" smtClean="0"/>
              <a:t>e.g. echo.sh</a:t>
            </a:r>
          </a:p>
          <a:p>
            <a:r>
              <a:rPr lang="en-US" altLang="zh-CN" dirty="0" err="1" smtClean="0"/>
              <a:t>printf</a:t>
            </a:r>
            <a:r>
              <a:rPr lang="en-US" altLang="zh-CN" dirty="0" smtClean="0"/>
              <a:t> </a:t>
            </a:r>
            <a:r>
              <a:rPr lang="zh-CN" altLang="en-US" dirty="0" smtClean="0"/>
              <a:t>格式化输出，</a:t>
            </a:r>
            <a:r>
              <a:rPr lang="en-US" altLang="zh-CN" dirty="0" smtClean="0"/>
              <a:t>echo</a:t>
            </a:r>
            <a:r>
              <a:rPr lang="zh-CN" altLang="en-US" dirty="0"/>
              <a:t>命令的增强版。它是</a:t>
            </a:r>
            <a:r>
              <a:rPr lang="en-US" altLang="zh-CN" dirty="0"/>
              <a:t>C</a:t>
            </a:r>
            <a:r>
              <a:rPr lang="zh-CN" altLang="en-US" dirty="0"/>
              <a:t>语言</a:t>
            </a:r>
            <a:r>
              <a:rPr lang="en-US" altLang="zh-CN" dirty="0" err="1"/>
              <a:t>printf</a:t>
            </a:r>
            <a:r>
              <a:rPr lang="en-US" altLang="zh-CN" dirty="0"/>
              <a:t>()</a:t>
            </a:r>
            <a:r>
              <a:rPr lang="zh-CN" altLang="en-US" dirty="0"/>
              <a:t>库函数的一个有限的</a:t>
            </a:r>
            <a:r>
              <a:rPr lang="zh-CN" altLang="en-US" dirty="0" smtClean="0"/>
              <a:t>变形</a:t>
            </a:r>
            <a:r>
              <a:rPr lang="zh-CN" altLang="en-US" dirty="0"/>
              <a:t>，</a:t>
            </a:r>
            <a:r>
              <a:rPr lang="zh-CN" altLang="en-US" dirty="0" smtClean="0"/>
              <a:t>并且</a:t>
            </a:r>
            <a:r>
              <a:rPr lang="zh-CN" altLang="en-US" dirty="0"/>
              <a:t>在语法上有些</a:t>
            </a:r>
            <a:r>
              <a:rPr lang="zh-CN" altLang="en-US" dirty="0" smtClean="0"/>
              <a:t>不同。</a:t>
            </a:r>
            <a:endParaRPr lang="en-US" altLang="zh-CN" dirty="0" smtClean="0"/>
          </a:p>
          <a:p>
            <a:pPr marL="0" indent="0">
              <a:buNone/>
            </a:pPr>
            <a:r>
              <a:rPr lang="en-US" altLang="zh-CN" dirty="0" err="1"/>
              <a:t>printf</a:t>
            </a:r>
            <a:r>
              <a:rPr lang="en-US" altLang="zh-CN" dirty="0"/>
              <a:t> format-string... </a:t>
            </a:r>
            <a:r>
              <a:rPr lang="en-US" altLang="zh-CN" dirty="0" smtClean="0"/>
              <a:t> parameter...</a:t>
            </a:r>
          </a:p>
          <a:p>
            <a:pPr marL="0" indent="0">
              <a:buNone/>
            </a:pPr>
            <a:r>
              <a:rPr lang="en-US" altLang="zh-CN" dirty="0" smtClean="0"/>
              <a:t>e.g. printf.sh</a:t>
            </a:r>
            <a:endParaRPr lang="zh-CN" altLang="en-US" dirty="0"/>
          </a:p>
        </p:txBody>
      </p:sp>
    </p:spTree>
    <p:extLst>
      <p:ext uri="{BB962C8B-B14F-4D97-AF65-F5344CB8AC3E}">
        <p14:creationId xmlns:p14="http://schemas.microsoft.com/office/powerpoint/2010/main" val="598291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a:t>
            </a:r>
            <a:r>
              <a:rPr lang="zh-CN" altLang="en-US" dirty="0" smtClean="0"/>
              <a:t>命令</a:t>
            </a:r>
            <a:endParaRPr lang="en-US" dirty="0"/>
          </a:p>
        </p:txBody>
      </p:sp>
      <p:sp>
        <p:nvSpPr>
          <p:cNvPr id="3" name="内容占位符 2"/>
          <p:cNvSpPr>
            <a:spLocks noGrp="1"/>
          </p:cNvSpPr>
          <p:nvPr>
            <p:ph idx="1"/>
          </p:nvPr>
        </p:nvSpPr>
        <p:spPr/>
        <p:txBody>
          <a:bodyPr/>
          <a:lstStyle/>
          <a:p>
            <a:r>
              <a:rPr lang="en-US" dirty="0" smtClean="0"/>
              <a:t>read </a:t>
            </a:r>
            <a:r>
              <a:rPr lang="zh-CN" altLang="en-US" dirty="0" smtClean="0"/>
              <a:t>从标准输入中读取一个变量的值，也就是，以交互方式从键盘读取输入。使用 </a:t>
            </a:r>
            <a:r>
              <a:rPr lang="en-US" altLang="zh-CN" dirty="0" smtClean="0"/>
              <a:t>-a </a:t>
            </a:r>
            <a:r>
              <a:rPr lang="zh-CN" altLang="en-US" dirty="0" smtClean="0"/>
              <a:t>参数可以读取数组变量。</a:t>
            </a:r>
            <a:endParaRPr lang="en-US" altLang="zh-CN" dirty="0" smtClean="0"/>
          </a:p>
          <a:p>
            <a:pPr>
              <a:buFont typeface="Wingdings" panose="05000000000000000000" pitchFamily="2" charset="2"/>
              <a:buChar char="Ø"/>
            </a:pPr>
            <a:r>
              <a:rPr lang="zh-CN" altLang="en-US" dirty="0" smtClean="0"/>
              <a:t>使用</a:t>
            </a:r>
            <a:r>
              <a:rPr lang="en-US" altLang="zh-CN" dirty="0" smtClean="0"/>
              <a:t>read</a:t>
            </a:r>
            <a:r>
              <a:rPr lang="zh-CN" altLang="en-US" dirty="0" smtClean="0"/>
              <a:t>为变量赋值。</a:t>
            </a:r>
            <a:r>
              <a:rPr lang="en-US" altLang="zh-CN" dirty="0" smtClean="0"/>
              <a:t>e.g</a:t>
            </a:r>
            <a:r>
              <a:rPr lang="en-US" altLang="zh-CN" dirty="0"/>
              <a:t>. </a:t>
            </a:r>
            <a:r>
              <a:rPr lang="en-US" altLang="zh-CN" dirty="0" smtClean="0"/>
              <a:t>var_assign_by_read.sh</a:t>
            </a:r>
          </a:p>
          <a:p>
            <a:pPr>
              <a:buFont typeface="Wingdings" panose="05000000000000000000" pitchFamily="2" charset="2"/>
              <a:buChar char="Ø"/>
            </a:pPr>
            <a:r>
              <a:rPr lang="zh-CN" altLang="en-US" dirty="0" smtClean="0"/>
              <a:t>不</a:t>
            </a:r>
            <a:r>
              <a:rPr lang="zh-CN" altLang="en-US" dirty="0"/>
              <a:t>带变量参数的</a:t>
            </a:r>
            <a:r>
              <a:rPr lang="en-US" altLang="zh-CN" dirty="0"/>
              <a:t>read</a:t>
            </a:r>
            <a:r>
              <a:rPr lang="zh-CN" altLang="en-US" dirty="0" smtClean="0"/>
              <a:t>命令</a:t>
            </a:r>
            <a:r>
              <a:rPr lang="zh-CN" altLang="en-US" dirty="0"/>
              <a:t>，</a:t>
            </a:r>
            <a:r>
              <a:rPr lang="zh-CN" altLang="en-US" dirty="0" smtClean="0"/>
              <a:t>将输入赋值给专用</a:t>
            </a:r>
            <a:r>
              <a:rPr lang="zh-CN" altLang="en-US" dirty="0"/>
              <a:t>变量</a:t>
            </a:r>
            <a:r>
              <a:rPr lang="en-US" altLang="zh-CN" dirty="0"/>
              <a:t>$</a:t>
            </a:r>
            <a:r>
              <a:rPr lang="en-US" altLang="zh-CN" dirty="0" smtClean="0"/>
              <a:t>REPLY</a:t>
            </a:r>
            <a:r>
              <a:rPr lang="zh-CN" altLang="en-US" dirty="0" smtClean="0"/>
              <a:t>。</a:t>
            </a:r>
            <a:r>
              <a:rPr lang="en-US" altLang="zh-CN" dirty="0" smtClean="0"/>
              <a:t>e.g. reply.sh</a:t>
            </a:r>
          </a:p>
          <a:p>
            <a:pPr>
              <a:buFont typeface="Wingdings" panose="05000000000000000000" pitchFamily="2" charset="2"/>
              <a:buChar char="Ø"/>
            </a:pPr>
            <a:r>
              <a:rPr lang="zh-CN" altLang="en-US" dirty="0" smtClean="0"/>
              <a:t>打印输入提示符，在</a:t>
            </a:r>
            <a:r>
              <a:rPr lang="zh-CN" altLang="en-US" dirty="0"/>
              <a:t>不输入</a:t>
            </a:r>
            <a:r>
              <a:rPr lang="en-US" altLang="zh-CN" dirty="0"/>
              <a:t>ENTER</a:t>
            </a:r>
            <a:r>
              <a:rPr lang="zh-CN" altLang="en-US" dirty="0"/>
              <a:t>的情况</a:t>
            </a:r>
            <a:r>
              <a:rPr lang="zh-CN" altLang="en-US" dirty="0" smtClean="0"/>
              <a:t>下读取按键内容。</a:t>
            </a:r>
            <a:r>
              <a:rPr lang="en-US" altLang="zh-CN" dirty="0" smtClean="0"/>
              <a:t>e.g. read-ops.sh</a:t>
            </a:r>
          </a:p>
          <a:p>
            <a:pPr>
              <a:buFont typeface="Wingdings" panose="05000000000000000000" pitchFamily="2" charset="2"/>
              <a:buChar char="Ø"/>
            </a:pPr>
            <a:r>
              <a:rPr lang="zh-CN" altLang="en-US" dirty="0" smtClean="0"/>
              <a:t>对于</a:t>
            </a:r>
            <a:r>
              <a:rPr lang="en-US" altLang="zh-CN" dirty="0" smtClean="0"/>
              <a:t>read</a:t>
            </a:r>
            <a:r>
              <a:rPr lang="zh-CN" altLang="en-US" dirty="0"/>
              <a:t>命令</a:t>
            </a:r>
            <a:r>
              <a:rPr lang="zh-CN" altLang="en-US" dirty="0" smtClean="0"/>
              <a:t>来说，</a:t>
            </a:r>
            <a:r>
              <a:rPr lang="en-US" altLang="zh-CN" dirty="0" smtClean="0"/>
              <a:t>-</a:t>
            </a:r>
            <a:r>
              <a:rPr lang="en-US" altLang="zh-CN" dirty="0"/>
              <a:t>n</a:t>
            </a:r>
            <a:r>
              <a:rPr lang="zh-CN" altLang="en-US" dirty="0"/>
              <a:t>选项不会检测</a:t>
            </a:r>
            <a:r>
              <a:rPr lang="en-US" altLang="zh-CN" dirty="0" smtClean="0"/>
              <a:t>ENTER</a:t>
            </a:r>
            <a:r>
              <a:rPr lang="zh-CN" altLang="en-US" dirty="0" smtClean="0"/>
              <a:t>（</a:t>
            </a:r>
            <a:r>
              <a:rPr lang="zh-CN" altLang="en-US" dirty="0"/>
              <a:t>换行</a:t>
            </a:r>
            <a:r>
              <a:rPr lang="zh-CN" altLang="en-US" dirty="0" smtClean="0"/>
              <a:t>）键。</a:t>
            </a:r>
            <a:r>
              <a:rPr lang="en-US" altLang="zh-CN" dirty="0" smtClean="0"/>
              <a:t>e.g. read-ops.sh</a:t>
            </a:r>
          </a:p>
          <a:p>
            <a:pPr>
              <a:buFont typeface="Wingdings" panose="05000000000000000000" pitchFamily="2" charset="2"/>
              <a:buChar char="Ø"/>
            </a:pPr>
            <a:r>
              <a:rPr lang="en-US" altLang="zh-CN" dirty="0"/>
              <a:t>read</a:t>
            </a:r>
            <a:r>
              <a:rPr lang="zh-CN" altLang="en-US" dirty="0"/>
              <a:t>命令也可以从</a:t>
            </a:r>
            <a:r>
              <a:rPr lang="zh-CN" altLang="en-US" dirty="0" smtClean="0"/>
              <a:t>重定向到标准输入的</a:t>
            </a:r>
            <a:r>
              <a:rPr lang="zh-CN" altLang="en-US" dirty="0"/>
              <a:t>文件</a:t>
            </a:r>
            <a:r>
              <a:rPr lang="zh-CN" altLang="en-US" dirty="0" smtClean="0"/>
              <a:t>中“读取”变量</a:t>
            </a:r>
            <a:r>
              <a:rPr lang="zh-CN" altLang="en-US" dirty="0"/>
              <a:t>的</a:t>
            </a:r>
            <a:r>
              <a:rPr lang="zh-CN" altLang="en-US" dirty="0" smtClean="0"/>
              <a:t>值</a:t>
            </a:r>
            <a:r>
              <a:rPr lang="zh-CN" altLang="en-US" dirty="0"/>
              <a:t>。</a:t>
            </a:r>
            <a:r>
              <a:rPr lang="zh-CN" altLang="en-US" dirty="0" smtClean="0"/>
              <a:t>如果</a:t>
            </a:r>
            <a:r>
              <a:rPr lang="zh-CN" altLang="en-US" dirty="0"/>
              <a:t>文件中的内容超过</a:t>
            </a:r>
            <a:r>
              <a:rPr lang="zh-CN" altLang="en-US" dirty="0" smtClean="0"/>
              <a:t>一行，</a:t>
            </a:r>
            <a:r>
              <a:rPr lang="zh-CN" altLang="en-US" dirty="0"/>
              <a:t>则</a:t>
            </a:r>
            <a:r>
              <a:rPr lang="zh-CN" altLang="en-US" dirty="0" smtClean="0"/>
              <a:t>只有</a:t>
            </a:r>
            <a:r>
              <a:rPr lang="zh-CN" altLang="en-US" dirty="0"/>
              <a:t>第</a:t>
            </a:r>
            <a:r>
              <a:rPr lang="zh-CN" altLang="en-US" dirty="0" smtClean="0"/>
              <a:t>一行内容被</a:t>
            </a:r>
            <a:r>
              <a:rPr lang="zh-CN" altLang="en-US" dirty="0"/>
              <a:t>分配到这个变量</a:t>
            </a:r>
            <a:r>
              <a:rPr lang="zh-CN" altLang="en-US" dirty="0" smtClean="0"/>
              <a:t>中</a:t>
            </a:r>
            <a:r>
              <a:rPr lang="zh-CN" altLang="en-US" dirty="0"/>
              <a:t>。</a:t>
            </a:r>
            <a:r>
              <a:rPr lang="zh-CN" altLang="en-US" dirty="0" smtClean="0"/>
              <a:t>如果</a:t>
            </a:r>
            <a:r>
              <a:rPr lang="en-US" altLang="zh-CN" dirty="0"/>
              <a:t>read</a:t>
            </a:r>
            <a:r>
              <a:rPr lang="zh-CN" altLang="en-US" dirty="0"/>
              <a:t>命令的参数个数超过一</a:t>
            </a:r>
            <a:r>
              <a:rPr lang="zh-CN" altLang="en-US" dirty="0" smtClean="0"/>
              <a:t>个，</a:t>
            </a:r>
            <a:r>
              <a:rPr lang="zh-CN" altLang="en-US" dirty="0"/>
              <a:t>则</a:t>
            </a:r>
            <a:r>
              <a:rPr lang="zh-CN" altLang="en-US" dirty="0" smtClean="0"/>
              <a:t>每个变量将分配一个空格分隔的字符串。小心使用！</a:t>
            </a:r>
            <a:r>
              <a:rPr lang="en-US" altLang="zh-CN" dirty="0" smtClean="0"/>
              <a:t>e.g. read-file.sh</a:t>
            </a:r>
            <a:endParaRPr lang="en-US" dirty="0"/>
          </a:p>
        </p:txBody>
      </p:sp>
    </p:spTree>
    <p:extLst>
      <p:ext uri="{BB962C8B-B14F-4D97-AF65-F5344CB8AC3E}">
        <p14:creationId xmlns:p14="http://schemas.microsoft.com/office/powerpoint/2010/main" val="3775336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文件系统命令</a:t>
            </a:r>
            <a:endParaRPr lang="en-US" dirty="0"/>
          </a:p>
        </p:txBody>
      </p:sp>
      <p:sp>
        <p:nvSpPr>
          <p:cNvPr id="3" name="内容占位符 2"/>
          <p:cNvSpPr>
            <a:spLocks noGrp="1"/>
          </p:cNvSpPr>
          <p:nvPr>
            <p:ph idx="1"/>
          </p:nvPr>
        </p:nvSpPr>
        <p:spPr/>
        <p:txBody>
          <a:bodyPr>
            <a:normAutofit fontScale="85000" lnSpcReduction="10000"/>
          </a:bodyPr>
          <a:lstStyle/>
          <a:p>
            <a:r>
              <a:rPr lang="en-US" altLang="zh-CN" dirty="0" smtClean="0"/>
              <a:t>cd </a:t>
            </a:r>
            <a:r>
              <a:rPr lang="zh-CN" altLang="en-US" dirty="0" smtClean="0"/>
              <a:t>修改目录命令。在脚本中用的最多的时候就是当命令需要在指定目录下运行时，需要用它来修改当前工作目录。</a:t>
            </a:r>
            <a:endParaRPr lang="en-US" altLang="zh-CN" dirty="0" smtClean="0"/>
          </a:p>
          <a:p>
            <a:r>
              <a:rPr lang="en-US" dirty="0" err="1" smtClean="0"/>
              <a:t>pwd</a:t>
            </a:r>
            <a:r>
              <a:rPr lang="en-US" dirty="0" smtClean="0"/>
              <a:t> </a:t>
            </a:r>
            <a:r>
              <a:rPr lang="zh-CN" altLang="en-US" dirty="0" smtClean="0"/>
              <a:t>打印工作目录。这将给出用户（或脚本）当前的工作目录，使用这个命令效果与读取內建变量</a:t>
            </a:r>
            <a:r>
              <a:rPr lang="en-US" altLang="zh-CN" dirty="0" smtClean="0"/>
              <a:t>$PWD</a:t>
            </a:r>
            <a:r>
              <a:rPr lang="zh-CN" altLang="en-US" dirty="0" smtClean="0"/>
              <a:t>的值等同。</a:t>
            </a:r>
            <a:endParaRPr lang="en-US" altLang="zh-CN" dirty="0" smtClean="0"/>
          </a:p>
          <a:p>
            <a:r>
              <a:rPr lang="en-US" dirty="0" err="1"/>
              <a:t>pushd</a:t>
            </a:r>
            <a:r>
              <a:rPr lang="en-US" dirty="0"/>
              <a:t>, </a:t>
            </a:r>
            <a:r>
              <a:rPr lang="en-US" dirty="0" err="1"/>
              <a:t>popd</a:t>
            </a:r>
            <a:r>
              <a:rPr lang="en-US" dirty="0"/>
              <a:t>, </a:t>
            </a:r>
            <a:r>
              <a:rPr lang="en-US" dirty="0" smtClean="0"/>
              <a:t>dirs.</a:t>
            </a:r>
          </a:p>
          <a:p>
            <a:pPr marL="0" indent="0">
              <a:buNone/>
            </a:pPr>
            <a:r>
              <a:rPr lang="zh-CN" altLang="en-US" dirty="0" smtClean="0"/>
              <a:t>这个命令集是一个书签化工作目录的机制，一种在目录中有序的向前</a:t>
            </a:r>
            <a:r>
              <a:rPr lang="zh-CN" altLang="en-US" dirty="0"/>
              <a:t>或向后</a:t>
            </a:r>
            <a:r>
              <a:rPr lang="zh-CN" altLang="en-US" dirty="0" smtClean="0"/>
              <a:t>移动的方式。一个后进先出的栈用于跟踪目录列表，可使用选项对目录栈进行不同的操作。</a:t>
            </a:r>
            <a:endParaRPr lang="en-US" altLang="zh-CN" dirty="0" smtClean="0"/>
          </a:p>
          <a:p>
            <a:pPr marL="0" indent="0">
              <a:buNone/>
            </a:pPr>
            <a:r>
              <a:rPr lang="en-US" dirty="0" err="1"/>
              <a:t>pushd</a:t>
            </a:r>
            <a:r>
              <a:rPr lang="en-US" dirty="0"/>
              <a:t> </a:t>
            </a:r>
            <a:r>
              <a:rPr lang="en-US" dirty="0" err="1" smtClean="0"/>
              <a:t>dir</a:t>
            </a:r>
            <a:r>
              <a:rPr lang="en-US" dirty="0" smtClean="0"/>
              <a:t>-name </a:t>
            </a:r>
            <a:r>
              <a:rPr lang="zh-CN" altLang="en-US" dirty="0" smtClean="0"/>
              <a:t>把</a:t>
            </a:r>
            <a:r>
              <a:rPr lang="zh-CN" altLang="en-US" dirty="0"/>
              <a:t>路径</a:t>
            </a:r>
            <a:r>
              <a:rPr lang="en-US" dirty="0" err="1"/>
              <a:t>dir</a:t>
            </a:r>
            <a:r>
              <a:rPr lang="en-US" dirty="0"/>
              <a:t>-name</a:t>
            </a:r>
            <a:r>
              <a:rPr lang="zh-CN" altLang="en-US" dirty="0"/>
              <a:t>压入目录</a:t>
            </a:r>
            <a:r>
              <a:rPr lang="zh-CN" altLang="en-US" dirty="0" smtClean="0"/>
              <a:t>栈（栈顶），同时</a:t>
            </a:r>
            <a:r>
              <a:rPr lang="zh-CN" altLang="en-US" dirty="0"/>
              <a:t>修改</a:t>
            </a:r>
            <a:r>
              <a:rPr lang="zh-CN" altLang="en-US" dirty="0" smtClean="0"/>
              <a:t>当前工作目录为</a:t>
            </a:r>
            <a:r>
              <a:rPr lang="en-US" dirty="0" err="1" smtClean="0"/>
              <a:t>dir</a:t>
            </a:r>
            <a:r>
              <a:rPr lang="en-US" dirty="0" smtClean="0"/>
              <a:t>-name</a:t>
            </a:r>
            <a:r>
              <a:rPr lang="zh-CN" altLang="en-US" dirty="0" smtClean="0"/>
              <a:t>。</a:t>
            </a:r>
            <a:endParaRPr lang="en-US" altLang="zh-CN" dirty="0" smtClean="0"/>
          </a:p>
          <a:p>
            <a:pPr marL="0" indent="0">
              <a:buNone/>
            </a:pPr>
            <a:r>
              <a:rPr lang="en-US" altLang="zh-CN" dirty="0" err="1" smtClean="0"/>
              <a:t>popd</a:t>
            </a:r>
            <a:r>
              <a:rPr lang="en-US" altLang="zh-CN" dirty="0" smtClean="0"/>
              <a:t> </a:t>
            </a:r>
            <a:r>
              <a:rPr lang="zh-CN" altLang="en-US" dirty="0" smtClean="0"/>
              <a:t>移除（弹出）目录栈最顶端的目录路径名，同时修改当前工作目录为当前目录栈最顶端的目录。</a:t>
            </a:r>
            <a:endParaRPr lang="en-US" altLang="zh-CN" dirty="0" smtClean="0"/>
          </a:p>
          <a:p>
            <a:pPr marL="0" indent="0">
              <a:buNone/>
            </a:pPr>
            <a:r>
              <a:rPr lang="zh-CN" altLang="en-US" dirty="0" smtClean="0"/>
              <a:t>注：无论目录栈如何变化，当前工作目录都是目录栈中最顶端的目录。</a:t>
            </a:r>
            <a:endParaRPr lang="en-US" altLang="zh-CN" dirty="0" smtClean="0"/>
          </a:p>
          <a:p>
            <a:pPr marL="0" indent="0">
              <a:buNone/>
            </a:pPr>
            <a:r>
              <a:rPr lang="en-US" dirty="0" err="1" smtClean="0"/>
              <a:t>dirs</a:t>
            </a:r>
            <a:r>
              <a:rPr lang="en-US" dirty="0" smtClean="0"/>
              <a:t> </a:t>
            </a:r>
            <a:r>
              <a:rPr lang="zh-CN" altLang="en-US" dirty="0" smtClean="0"/>
              <a:t>列出目录栈中的内容（对比</a:t>
            </a:r>
            <a:r>
              <a:rPr lang="en-US" altLang="zh-CN" dirty="0" smtClean="0"/>
              <a:t>$DIRSTACK</a:t>
            </a:r>
            <a:r>
              <a:rPr lang="zh-CN" altLang="en-US" dirty="0" smtClean="0"/>
              <a:t>变量内容），成功执行的</a:t>
            </a:r>
            <a:r>
              <a:rPr lang="en-US" altLang="zh-CN" dirty="0" err="1" smtClean="0"/>
              <a:t>pushd</a:t>
            </a:r>
            <a:r>
              <a:rPr lang="zh-CN" altLang="en-US" dirty="0" smtClean="0"/>
              <a:t>或者</a:t>
            </a:r>
            <a:r>
              <a:rPr lang="en-US" altLang="zh-CN" dirty="0" err="1" smtClean="0"/>
              <a:t>popd</a:t>
            </a:r>
            <a:r>
              <a:rPr lang="zh-CN" altLang="en-US" dirty="0" smtClean="0"/>
              <a:t>都将自动调用</a:t>
            </a:r>
            <a:r>
              <a:rPr lang="en-US" altLang="zh-CN" dirty="0" err="1" smtClean="0"/>
              <a:t>dirs</a:t>
            </a:r>
            <a:r>
              <a:rPr lang="zh-CN" altLang="en-US" dirty="0" smtClean="0"/>
              <a:t>。</a:t>
            </a:r>
            <a:endParaRPr lang="en-US" altLang="zh-CN" dirty="0" smtClean="0"/>
          </a:p>
          <a:p>
            <a:pPr marL="0" indent="0">
              <a:buNone/>
            </a:pPr>
            <a:r>
              <a:rPr lang="zh-CN" altLang="en-US" dirty="0" smtClean="0"/>
              <a:t>对于那些需要灵活改变当前工作目录但避免对目录名称变化进行硬编码的脚本来说，使用这些命令再好不过了。注意隐式的（內建）</a:t>
            </a:r>
            <a:r>
              <a:rPr lang="en-US" altLang="zh-CN" dirty="0" smtClean="0"/>
              <a:t>$DIRSTACK</a:t>
            </a:r>
            <a:r>
              <a:rPr lang="zh-CN" altLang="en-US" dirty="0" smtClean="0"/>
              <a:t>数组变量，这个变量可以在脚本中访问，并且保存了目录栈的内容。</a:t>
            </a:r>
            <a:r>
              <a:rPr lang="en-US" altLang="zh-CN" dirty="0" smtClean="0"/>
              <a:t>e.g. dirstack.sh</a:t>
            </a:r>
            <a:endParaRPr lang="en-US" dirty="0"/>
          </a:p>
        </p:txBody>
      </p:sp>
    </p:spTree>
    <p:extLst>
      <p:ext uri="{BB962C8B-B14F-4D97-AF65-F5344CB8AC3E}">
        <p14:creationId xmlns:p14="http://schemas.microsoft.com/office/powerpoint/2010/main" val="4103286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en-US" dirty="0"/>
          </a:p>
        </p:txBody>
      </p:sp>
      <p:sp>
        <p:nvSpPr>
          <p:cNvPr id="3" name="内容占位符 2"/>
          <p:cNvSpPr>
            <a:spLocks noGrp="1"/>
          </p:cNvSpPr>
          <p:nvPr>
            <p:ph idx="1"/>
          </p:nvPr>
        </p:nvSpPr>
        <p:spPr/>
        <p:txBody>
          <a:bodyPr>
            <a:normAutofit fontScale="92500" lnSpcReduction="10000"/>
          </a:bodyPr>
          <a:lstStyle/>
          <a:p>
            <a:r>
              <a:rPr lang="en-US" dirty="0" smtClean="0"/>
              <a:t>let </a:t>
            </a:r>
            <a:r>
              <a:rPr lang="zh-CN" altLang="en-US" dirty="0" smtClean="0"/>
              <a:t>执行变量的算术操作。在很多方面，它的功能就像简版的</a:t>
            </a:r>
            <a:r>
              <a:rPr lang="en-US" altLang="zh-CN" dirty="0" err="1" smtClean="0"/>
              <a:t>expr</a:t>
            </a:r>
            <a:r>
              <a:rPr lang="zh-CN" altLang="en-US" dirty="0" smtClean="0"/>
              <a:t>命令。</a:t>
            </a:r>
            <a:r>
              <a:rPr lang="en-US" altLang="zh-CN" dirty="0" smtClean="0"/>
              <a:t>e.g. let.sh</a:t>
            </a:r>
          </a:p>
          <a:p>
            <a:r>
              <a:rPr lang="en-US" dirty="0" err="1" smtClean="0"/>
              <a:t>eval</a:t>
            </a:r>
            <a:endParaRPr lang="en-US" dirty="0"/>
          </a:p>
          <a:p>
            <a:pPr marL="0" indent="0">
              <a:buNone/>
            </a:pPr>
            <a:r>
              <a:rPr lang="en-US" dirty="0" err="1"/>
              <a:t>eval</a:t>
            </a:r>
            <a:r>
              <a:rPr lang="en-US" dirty="0"/>
              <a:t> arg1 [arg2] ... [</a:t>
            </a:r>
            <a:r>
              <a:rPr lang="en-US" dirty="0" err="1"/>
              <a:t>argN</a:t>
            </a:r>
            <a:r>
              <a:rPr lang="en-US" dirty="0" smtClean="0"/>
              <a:t>]</a:t>
            </a:r>
          </a:p>
          <a:p>
            <a:pPr marL="0" indent="0">
              <a:buNone/>
            </a:pPr>
            <a:r>
              <a:rPr lang="zh-CN" altLang="en-US" dirty="0" smtClean="0"/>
              <a:t>将参数组合成一个表达式或表达式列表，然后对它们求值（</a:t>
            </a:r>
            <a:r>
              <a:rPr lang="en-US" altLang="zh-CN" dirty="0" smtClean="0"/>
              <a:t>evaluate</a:t>
            </a:r>
            <a:r>
              <a:rPr lang="zh-CN" altLang="en-US" dirty="0" smtClean="0"/>
              <a:t>）。表达式中的所有变量都将被扩展，最终的结果是将一个字符串转换成一个命令。</a:t>
            </a:r>
            <a:endParaRPr lang="en-US" altLang="zh-CN" dirty="0" smtClean="0"/>
          </a:p>
          <a:p>
            <a:pPr marL="0" indent="0">
              <a:buNone/>
            </a:pPr>
            <a:r>
              <a:rPr lang="en-US" dirty="0" err="1" smtClean="0"/>
              <a:t>eval</a:t>
            </a:r>
            <a:r>
              <a:rPr lang="zh-CN" altLang="en-US" dirty="0" smtClean="0"/>
              <a:t>命令常用于从命令行或在脚本中生成代码。</a:t>
            </a:r>
            <a:endParaRPr lang="en-US" altLang="zh-CN" dirty="0" smtClean="0"/>
          </a:p>
          <a:p>
            <a:pPr marL="0" indent="0">
              <a:buNone/>
            </a:pPr>
            <a:r>
              <a:rPr lang="zh-CN" altLang="en-US" dirty="0"/>
              <a:t>每一</a:t>
            </a:r>
            <a:r>
              <a:rPr lang="zh-CN" altLang="en-US" dirty="0" smtClean="0"/>
              <a:t>次调用</a:t>
            </a:r>
            <a:r>
              <a:rPr lang="en-US" altLang="zh-CN" dirty="0" err="1" smtClean="0"/>
              <a:t>eval</a:t>
            </a:r>
            <a:r>
              <a:rPr lang="zh-CN" altLang="en-US" dirty="0" smtClean="0"/>
              <a:t>将强制重新计算它的参数。</a:t>
            </a:r>
            <a:r>
              <a:rPr lang="en-US" altLang="zh-CN" dirty="0" smtClean="0"/>
              <a:t>e.g. eval.sh</a:t>
            </a:r>
          </a:p>
          <a:p>
            <a:r>
              <a:rPr lang="en-US" altLang="zh-CN" dirty="0" smtClean="0"/>
              <a:t>set </a:t>
            </a:r>
            <a:r>
              <a:rPr lang="zh-CN" altLang="en-US" dirty="0" smtClean="0"/>
              <a:t>命令用来修改脚本内部变量或选项，它的一个作用是触发选项标志位来决定脚本的行为；另</a:t>
            </a:r>
            <a:r>
              <a:rPr lang="zh-CN" altLang="en-US" dirty="0"/>
              <a:t>一个作用是以一个命令的</a:t>
            </a:r>
            <a:r>
              <a:rPr lang="zh-CN" altLang="en-US" dirty="0" smtClean="0"/>
              <a:t>结果（</a:t>
            </a:r>
            <a:r>
              <a:rPr lang="en-US" altLang="zh-CN" dirty="0"/>
              <a:t>set `command</a:t>
            </a:r>
            <a:r>
              <a:rPr lang="en-US" altLang="zh-CN" dirty="0" smtClean="0"/>
              <a:t>`</a:t>
            </a:r>
            <a:r>
              <a:rPr lang="zh-CN" altLang="en-US" dirty="0" smtClean="0"/>
              <a:t>）来</a:t>
            </a:r>
            <a:r>
              <a:rPr lang="zh-CN" altLang="en-US" dirty="0"/>
              <a:t>重新设置脚本的</a:t>
            </a:r>
            <a:r>
              <a:rPr lang="zh-CN" altLang="en-US" dirty="0" smtClean="0"/>
              <a:t>位置参数，脚本将解析命令输出中的字段（以空格分隔）。</a:t>
            </a:r>
            <a:r>
              <a:rPr lang="en-US" altLang="zh-CN" dirty="0" smtClean="0"/>
              <a:t>e.g. set-test.sh</a:t>
            </a:r>
          </a:p>
          <a:p>
            <a:pPr marL="0" indent="0">
              <a:buNone/>
            </a:pPr>
            <a:r>
              <a:rPr lang="zh-CN" altLang="en-US" dirty="0"/>
              <a:t>不使用任何选项或</a:t>
            </a:r>
            <a:r>
              <a:rPr lang="zh-CN" altLang="en-US" dirty="0" smtClean="0"/>
              <a:t>参数调用</a:t>
            </a:r>
            <a:r>
              <a:rPr lang="en-US" altLang="zh-CN" dirty="0"/>
              <a:t>set</a:t>
            </a:r>
            <a:r>
              <a:rPr lang="zh-CN" altLang="en-US" dirty="0" smtClean="0"/>
              <a:t>命令，将</a:t>
            </a:r>
            <a:r>
              <a:rPr lang="zh-CN" altLang="en-US" dirty="0"/>
              <a:t>会列出所有的环境</a:t>
            </a:r>
            <a:r>
              <a:rPr lang="zh-CN" altLang="en-US" dirty="0" smtClean="0"/>
              <a:t>变量以及其他已初始化的变量。</a:t>
            </a:r>
            <a:endParaRPr lang="en-US" altLang="zh-CN" dirty="0" smtClean="0"/>
          </a:p>
          <a:p>
            <a:pPr marL="0" indent="0">
              <a:buNone/>
            </a:pPr>
            <a:r>
              <a:rPr lang="zh-CN" altLang="en-US" dirty="0" smtClean="0"/>
              <a:t>使用 </a:t>
            </a:r>
            <a:r>
              <a:rPr lang="en-US" altLang="zh-CN" dirty="0" smtClean="0"/>
              <a:t>- - </a:t>
            </a:r>
            <a:r>
              <a:rPr lang="zh-CN" altLang="en-US" dirty="0" smtClean="0"/>
              <a:t>选项调用</a:t>
            </a:r>
            <a:r>
              <a:rPr lang="en-US" altLang="zh-CN" dirty="0" smtClean="0"/>
              <a:t>set</a:t>
            </a:r>
            <a:r>
              <a:rPr lang="zh-CN" altLang="en-US" dirty="0" smtClean="0"/>
              <a:t>命令，则将位于 </a:t>
            </a:r>
            <a:r>
              <a:rPr lang="en-US" altLang="zh-CN" dirty="0" smtClean="0"/>
              <a:t>- - </a:t>
            </a:r>
            <a:r>
              <a:rPr lang="zh-CN" altLang="en-US" dirty="0" smtClean="0"/>
              <a:t>后面的变量内容分配给位置参数，如果 </a:t>
            </a:r>
            <a:r>
              <a:rPr lang="en-US" altLang="zh-CN" dirty="0" smtClean="0"/>
              <a:t>- - </a:t>
            </a:r>
            <a:r>
              <a:rPr lang="zh-CN" altLang="en-US" dirty="0" smtClean="0"/>
              <a:t>后面没有跟随变量，则取消位置参数的设置。</a:t>
            </a:r>
            <a:r>
              <a:rPr lang="en-US" altLang="zh-CN" dirty="0" smtClean="0"/>
              <a:t>e.g</a:t>
            </a:r>
            <a:r>
              <a:rPr lang="en-US" altLang="zh-CN" dirty="0"/>
              <a:t>. set-variable.sh</a:t>
            </a:r>
            <a:endParaRPr lang="en-US" dirty="0"/>
          </a:p>
        </p:txBody>
      </p:sp>
    </p:spTree>
    <p:extLst>
      <p:ext uri="{BB962C8B-B14F-4D97-AF65-F5344CB8AC3E}">
        <p14:creationId xmlns:p14="http://schemas.microsoft.com/office/powerpoint/2010/main" val="20199725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zh-CN" altLang="en-US" dirty="0"/>
          </a:p>
        </p:txBody>
      </p:sp>
      <p:sp>
        <p:nvSpPr>
          <p:cNvPr id="3" name="内容占位符 2"/>
          <p:cNvSpPr>
            <a:spLocks noGrp="1"/>
          </p:cNvSpPr>
          <p:nvPr>
            <p:ph idx="1"/>
          </p:nvPr>
        </p:nvSpPr>
        <p:spPr/>
        <p:txBody>
          <a:bodyPr/>
          <a:lstStyle/>
          <a:p>
            <a:r>
              <a:rPr lang="en-US" altLang="zh-CN" dirty="0" smtClean="0"/>
              <a:t>unset </a:t>
            </a:r>
            <a:r>
              <a:rPr lang="zh-CN" altLang="en-US" dirty="0" smtClean="0"/>
              <a:t>命令</a:t>
            </a:r>
            <a:r>
              <a:rPr lang="zh-CN" altLang="en-US" dirty="0"/>
              <a:t>用来删除一个</a:t>
            </a:r>
            <a:r>
              <a:rPr lang="en-US" altLang="zh-CN" dirty="0"/>
              <a:t>shell</a:t>
            </a:r>
            <a:r>
              <a:rPr lang="zh-CN" altLang="en-US" dirty="0" smtClean="0"/>
              <a:t>变量，等效于把</a:t>
            </a:r>
            <a:r>
              <a:rPr lang="zh-CN" altLang="en-US" dirty="0"/>
              <a:t>这个变量设为</a:t>
            </a:r>
            <a:r>
              <a:rPr lang="en-US" altLang="zh-CN" dirty="0" smtClean="0"/>
              <a:t>null</a:t>
            </a:r>
            <a:r>
              <a:rPr lang="zh-CN" altLang="en-US" dirty="0"/>
              <a:t>。</a:t>
            </a:r>
            <a:r>
              <a:rPr lang="zh-CN" altLang="en-US" dirty="0" smtClean="0"/>
              <a:t>注意</a:t>
            </a:r>
            <a:r>
              <a:rPr lang="zh-CN" altLang="en-US" dirty="0"/>
              <a:t>：</a:t>
            </a:r>
            <a:r>
              <a:rPr lang="zh-CN" altLang="en-US" dirty="0" smtClean="0"/>
              <a:t>这个</a:t>
            </a:r>
            <a:r>
              <a:rPr lang="zh-CN" altLang="en-US" dirty="0"/>
              <a:t>命令对位置参数</a:t>
            </a:r>
            <a:r>
              <a:rPr lang="zh-CN" altLang="en-US" dirty="0" smtClean="0"/>
              <a:t>无效。</a:t>
            </a:r>
            <a:r>
              <a:rPr lang="en-US" altLang="zh-CN" dirty="0" smtClean="0"/>
              <a:t>e.g. unset.sh</a:t>
            </a:r>
          </a:p>
          <a:p>
            <a:r>
              <a:rPr lang="en-US" altLang="zh-CN" dirty="0" smtClean="0"/>
              <a:t>export </a:t>
            </a:r>
            <a:r>
              <a:rPr lang="zh-CN" altLang="en-US" dirty="0" smtClean="0"/>
              <a:t>命令使得</a:t>
            </a:r>
            <a:r>
              <a:rPr lang="zh-CN" altLang="en-US" dirty="0"/>
              <a:t>被</a:t>
            </a:r>
            <a:r>
              <a:rPr lang="en-US" altLang="zh-CN" dirty="0"/>
              <a:t>export</a:t>
            </a:r>
            <a:r>
              <a:rPr lang="zh-CN" altLang="en-US" dirty="0"/>
              <a:t>的变量在所运行</a:t>
            </a:r>
            <a:r>
              <a:rPr lang="zh-CN" altLang="en-US" dirty="0" smtClean="0"/>
              <a:t>脚本或</a:t>
            </a:r>
            <a:r>
              <a:rPr lang="en-US" altLang="zh-CN" dirty="0" smtClean="0"/>
              <a:t>shell</a:t>
            </a:r>
            <a:r>
              <a:rPr lang="zh-CN" altLang="en-US" dirty="0" smtClean="0"/>
              <a:t>的</a:t>
            </a:r>
            <a:r>
              <a:rPr lang="zh-CN" altLang="en-US" dirty="0"/>
              <a:t>所有子进程中都</a:t>
            </a:r>
            <a:r>
              <a:rPr lang="zh-CN" altLang="en-US" dirty="0" smtClean="0"/>
              <a:t>可用。</a:t>
            </a:r>
            <a:endParaRPr lang="en-US" altLang="zh-CN" dirty="0" smtClean="0"/>
          </a:p>
          <a:p>
            <a:pPr marL="0" indent="0">
              <a:buNone/>
            </a:pPr>
            <a:r>
              <a:rPr lang="zh-CN" altLang="en-US" dirty="0" smtClean="0"/>
              <a:t>注：无法将</a:t>
            </a:r>
            <a:r>
              <a:rPr lang="zh-CN" altLang="en-US" dirty="0"/>
              <a:t>变量</a:t>
            </a:r>
            <a:r>
              <a:rPr lang="en-US" altLang="zh-CN" dirty="0"/>
              <a:t>export</a:t>
            </a:r>
            <a:r>
              <a:rPr lang="zh-CN" altLang="en-US" dirty="0"/>
              <a:t>到父</a:t>
            </a:r>
            <a:r>
              <a:rPr lang="zh-CN" altLang="en-US" dirty="0" smtClean="0"/>
              <a:t>进程，即调用</a:t>
            </a:r>
            <a:r>
              <a:rPr lang="zh-CN" altLang="en-US" dirty="0"/>
              <a:t>这个</a:t>
            </a:r>
            <a:r>
              <a:rPr lang="zh-CN" altLang="en-US" dirty="0" smtClean="0"/>
              <a:t>脚本或</a:t>
            </a:r>
            <a:r>
              <a:rPr lang="en-US" altLang="zh-CN" dirty="0" smtClean="0"/>
              <a:t>shell</a:t>
            </a:r>
            <a:r>
              <a:rPr lang="zh-CN" altLang="en-US" dirty="0" smtClean="0"/>
              <a:t>的进程。</a:t>
            </a:r>
            <a:endParaRPr lang="en-US" altLang="zh-CN" dirty="0" smtClean="0"/>
          </a:p>
          <a:p>
            <a:pPr marL="0" indent="0">
              <a:buNone/>
            </a:pPr>
            <a:r>
              <a:rPr lang="zh-CN" altLang="en-US" dirty="0" smtClean="0"/>
              <a:t>关于</a:t>
            </a:r>
            <a:r>
              <a:rPr lang="en-US" altLang="zh-CN" dirty="0"/>
              <a:t>export</a:t>
            </a:r>
            <a:r>
              <a:rPr lang="zh-CN" altLang="en-US" dirty="0"/>
              <a:t>命令的一个重要的用法就是使用在启动文件</a:t>
            </a:r>
            <a:r>
              <a:rPr lang="zh-CN" altLang="en-US" dirty="0" smtClean="0"/>
              <a:t>中，初始化环境变量，使其在后续的用户进程中可以访问。</a:t>
            </a:r>
            <a:endParaRPr lang="en-US" altLang="zh-CN" dirty="0" smtClean="0"/>
          </a:p>
          <a:p>
            <a:pPr marL="0" indent="0">
              <a:buNone/>
            </a:pPr>
            <a:r>
              <a:rPr lang="en-US" altLang="zh-CN" dirty="0" smtClean="0"/>
              <a:t>e.g. </a:t>
            </a:r>
            <a:r>
              <a:rPr lang="zh-CN" altLang="en-US" dirty="0" smtClean="0"/>
              <a:t>使用</a:t>
            </a:r>
            <a:r>
              <a:rPr lang="en-US" altLang="zh-CN" dirty="0"/>
              <a:t>export</a:t>
            </a:r>
            <a:r>
              <a:rPr lang="zh-CN" altLang="en-US" dirty="0"/>
              <a:t>命令来将一个变量传递到一个内嵌</a:t>
            </a:r>
            <a:r>
              <a:rPr lang="en-US" altLang="zh-CN" dirty="0" err="1"/>
              <a:t>awk</a:t>
            </a:r>
            <a:r>
              <a:rPr lang="zh-CN" altLang="en-US" dirty="0"/>
              <a:t>的脚本</a:t>
            </a:r>
            <a:r>
              <a:rPr lang="zh-CN" altLang="en-US" dirty="0" smtClean="0"/>
              <a:t>中（</a:t>
            </a:r>
            <a:r>
              <a:rPr lang="en-US" altLang="zh-CN" dirty="0" smtClean="0"/>
              <a:t>export.sh</a:t>
            </a:r>
            <a:r>
              <a:rPr lang="zh-CN" altLang="en-US" dirty="0" smtClean="0"/>
              <a:t>）。</a:t>
            </a:r>
            <a:endParaRPr lang="en-US" altLang="zh-CN" dirty="0" smtClean="0"/>
          </a:p>
          <a:p>
            <a:r>
              <a:rPr lang="en-US" altLang="zh-CN" dirty="0"/>
              <a:t>declare, </a:t>
            </a:r>
            <a:r>
              <a:rPr lang="en-US" altLang="zh-CN" dirty="0" smtClean="0"/>
              <a:t>typeset </a:t>
            </a:r>
            <a:r>
              <a:rPr lang="zh-CN" altLang="en-US" dirty="0" smtClean="0"/>
              <a:t>用来指定</a:t>
            </a:r>
            <a:r>
              <a:rPr lang="zh-CN" altLang="en-US" dirty="0"/>
              <a:t>或限制变量的</a:t>
            </a:r>
            <a:r>
              <a:rPr lang="zh-CN" altLang="en-US" dirty="0" smtClean="0"/>
              <a:t>属性。</a:t>
            </a:r>
            <a:endParaRPr lang="en-US" altLang="zh-CN" dirty="0" smtClean="0"/>
          </a:p>
          <a:p>
            <a:r>
              <a:rPr lang="en-US" altLang="zh-CN" dirty="0" err="1" smtClean="0"/>
              <a:t>readonly</a:t>
            </a:r>
            <a:r>
              <a:rPr lang="en-US" altLang="zh-CN" dirty="0" smtClean="0"/>
              <a:t> </a:t>
            </a:r>
            <a:r>
              <a:rPr lang="zh-CN" altLang="en-US" dirty="0" smtClean="0"/>
              <a:t>与 </a:t>
            </a:r>
            <a:r>
              <a:rPr lang="en-US" altLang="zh-CN" dirty="0" smtClean="0"/>
              <a:t>declare -r </a:t>
            </a:r>
            <a:r>
              <a:rPr lang="zh-CN" altLang="en-US" dirty="0" smtClean="0"/>
              <a:t>相同，设置变量为只读。修改只读变量将会产生一个错误信息，这是</a:t>
            </a:r>
            <a:r>
              <a:rPr lang="en-US" altLang="zh-CN" dirty="0" smtClean="0"/>
              <a:t>shell</a:t>
            </a:r>
            <a:r>
              <a:rPr lang="zh-CN" altLang="en-US" dirty="0" smtClean="0"/>
              <a:t>对</a:t>
            </a:r>
            <a:r>
              <a:rPr lang="en-US" altLang="zh-CN" dirty="0" smtClean="0"/>
              <a:t>C</a:t>
            </a:r>
            <a:r>
              <a:rPr lang="zh-CN" altLang="en-US" dirty="0" smtClean="0"/>
              <a:t>语言的</a:t>
            </a:r>
            <a:r>
              <a:rPr lang="en-US" altLang="zh-CN" dirty="0" err="1" smtClean="0"/>
              <a:t>const</a:t>
            </a:r>
            <a:r>
              <a:rPr lang="zh-CN" altLang="en-US" dirty="0" smtClean="0"/>
              <a:t>类型限定符的模拟。</a:t>
            </a:r>
            <a:endParaRPr lang="zh-CN" altLang="en-US" dirty="0"/>
          </a:p>
        </p:txBody>
      </p:sp>
    </p:spTree>
    <p:extLst>
      <p:ext uri="{BB962C8B-B14F-4D97-AF65-F5344CB8AC3E}">
        <p14:creationId xmlns:p14="http://schemas.microsoft.com/office/powerpoint/2010/main" val="9375763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变量操作命令</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getopts</a:t>
            </a:r>
            <a:endParaRPr lang="en-US" altLang="zh-CN" dirty="0" smtClean="0"/>
          </a:p>
          <a:p>
            <a:pPr marL="0" indent="0">
              <a:buNone/>
            </a:pPr>
            <a:r>
              <a:rPr lang="zh-CN" altLang="en-US" dirty="0" smtClean="0"/>
              <a:t>这个命令是解析传递给脚本的命令行参数的强大工具，它是</a:t>
            </a:r>
            <a:r>
              <a:rPr lang="en-US" altLang="zh-CN" dirty="0" smtClean="0"/>
              <a:t>bash</a:t>
            </a:r>
            <a:r>
              <a:rPr lang="zh-CN" altLang="en-US" dirty="0" smtClean="0"/>
              <a:t>模仿</a:t>
            </a:r>
            <a:r>
              <a:rPr lang="en-US" altLang="zh-CN" dirty="0" err="1" smtClean="0"/>
              <a:t>getopt</a:t>
            </a:r>
            <a:r>
              <a:rPr lang="zh-CN" altLang="en-US" dirty="0" smtClean="0"/>
              <a:t>外部命令和</a:t>
            </a:r>
            <a:r>
              <a:rPr lang="en-US" altLang="zh-CN" dirty="0" smtClean="0"/>
              <a:t>C</a:t>
            </a:r>
            <a:r>
              <a:rPr lang="zh-CN" altLang="en-US" dirty="0" smtClean="0"/>
              <a:t>程序员所熟悉的</a:t>
            </a:r>
            <a:r>
              <a:rPr lang="en-US" altLang="zh-CN" dirty="0" err="1" smtClean="0"/>
              <a:t>getopt</a:t>
            </a:r>
            <a:r>
              <a:rPr lang="zh-CN" altLang="en-US" dirty="0" smtClean="0"/>
              <a:t>库函数的功能。它允许传递和连接多个选项及其关联参数到脚本（例如</a:t>
            </a:r>
            <a:r>
              <a:rPr lang="en-US" altLang="zh-CN" dirty="0" err="1" smtClean="0"/>
              <a:t>scriptname</a:t>
            </a:r>
            <a:r>
              <a:rPr lang="en-US" altLang="zh-CN" dirty="0" smtClean="0"/>
              <a:t> -</a:t>
            </a:r>
            <a:r>
              <a:rPr lang="en-US" altLang="zh-CN" dirty="0" err="1" smtClean="0"/>
              <a:t>abc</a:t>
            </a:r>
            <a:r>
              <a:rPr lang="en-US" altLang="zh-CN" dirty="0" smtClean="0"/>
              <a:t> -e /</a:t>
            </a:r>
            <a:r>
              <a:rPr lang="en-US" altLang="zh-CN" dirty="0" err="1" smtClean="0"/>
              <a:t>usr</a:t>
            </a:r>
            <a:r>
              <a:rPr lang="en-US" altLang="zh-CN" dirty="0" smtClean="0"/>
              <a:t>/local</a:t>
            </a:r>
            <a:r>
              <a:rPr lang="zh-CN" altLang="en-US" dirty="0" smtClean="0"/>
              <a:t>）。</a:t>
            </a:r>
            <a:endParaRPr lang="en-US" altLang="zh-CN" dirty="0" smtClean="0"/>
          </a:p>
          <a:p>
            <a:pPr marL="0" indent="0">
              <a:buNone/>
            </a:pPr>
            <a:r>
              <a:rPr lang="en-US" altLang="zh-CN" dirty="0" err="1" smtClean="0"/>
              <a:t>getopts</a:t>
            </a:r>
            <a:r>
              <a:rPr lang="en-US" altLang="zh-CN" dirty="0" smtClean="0"/>
              <a:t> </a:t>
            </a:r>
            <a:r>
              <a:rPr lang="zh-CN" altLang="en-US" dirty="0" smtClean="0"/>
              <a:t>结构使用两个隐含变量：</a:t>
            </a:r>
            <a:r>
              <a:rPr lang="en-US" altLang="zh-CN" dirty="0"/>
              <a:t>$OPTIND </a:t>
            </a:r>
            <a:r>
              <a:rPr lang="zh-CN" altLang="en-US" dirty="0" smtClean="0"/>
              <a:t>参数指针（选项索引 </a:t>
            </a:r>
            <a:r>
              <a:rPr lang="en-US" altLang="zh-CN" dirty="0" err="1" smtClean="0"/>
              <a:t>OPTion</a:t>
            </a:r>
            <a:r>
              <a:rPr lang="en-US" altLang="zh-CN" dirty="0" smtClean="0"/>
              <a:t> </a:t>
            </a:r>
            <a:r>
              <a:rPr lang="en-US" altLang="zh-CN" dirty="0" err="1"/>
              <a:t>INDex</a:t>
            </a:r>
            <a:r>
              <a:rPr lang="zh-CN" altLang="en-US" dirty="0" smtClean="0"/>
              <a:t>）和</a:t>
            </a:r>
            <a:r>
              <a:rPr lang="en-US" altLang="zh-CN" dirty="0" smtClean="0"/>
              <a:t>$OPTARG</a:t>
            </a:r>
            <a:r>
              <a:rPr lang="zh-CN" altLang="en-US" dirty="0" smtClean="0"/>
              <a:t>（选项参数 </a:t>
            </a:r>
            <a:r>
              <a:rPr lang="en-US" altLang="zh-CN" dirty="0" err="1" smtClean="0"/>
              <a:t>OPTion</a:t>
            </a:r>
            <a:r>
              <a:rPr lang="en-US" altLang="zh-CN" dirty="0" smtClean="0"/>
              <a:t> </a:t>
            </a:r>
            <a:r>
              <a:rPr lang="en-US" altLang="zh-CN" dirty="0" err="1" smtClean="0"/>
              <a:t>ARGument</a:t>
            </a:r>
            <a:r>
              <a:rPr lang="zh-CN" altLang="en-US" dirty="0" smtClean="0"/>
              <a:t>）（可选的）选项附加</a:t>
            </a:r>
            <a:r>
              <a:rPr lang="zh-CN" altLang="en-US" dirty="0"/>
              <a:t>参数。在声明</a:t>
            </a:r>
            <a:r>
              <a:rPr lang="zh-CN" altLang="en-US" dirty="0" smtClean="0"/>
              <a:t>标签（</a:t>
            </a:r>
            <a:r>
              <a:rPr lang="en-US" altLang="zh-CN" dirty="0"/>
              <a:t>declaration tags </a:t>
            </a:r>
            <a:r>
              <a:rPr lang="zh-CN" altLang="en-US" dirty="0" smtClean="0"/>
              <a:t>）中，选项名跟随一个冒号表示该选项附带一个关联的参数。</a:t>
            </a:r>
            <a:endParaRPr lang="en-US" altLang="zh-CN" dirty="0" smtClean="0"/>
          </a:p>
          <a:p>
            <a:pPr marL="0" indent="0">
              <a:buNone/>
            </a:pPr>
            <a:r>
              <a:rPr lang="en-US" altLang="zh-CN" dirty="0" err="1" smtClean="0"/>
              <a:t>getopts</a:t>
            </a:r>
            <a:r>
              <a:rPr lang="en-US" altLang="zh-CN" dirty="0" smtClean="0"/>
              <a:t> </a:t>
            </a:r>
            <a:r>
              <a:rPr lang="zh-CN" altLang="en-US" dirty="0" smtClean="0"/>
              <a:t>结构通常组合在</a:t>
            </a:r>
            <a:r>
              <a:rPr lang="zh-CN" altLang="en-US" dirty="0"/>
              <a:t>一个</a:t>
            </a:r>
            <a:r>
              <a:rPr lang="en-US" altLang="zh-CN" dirty="0"/>
              <a:t>while</a:t>
            </a:r>
            <a:r>
              <a:rPr lang="zh-CN" altLang="en-US" dirty="0"/>
              <a:t>循环</a:t>
            </a:r>
            <a:r>
              <a:rPr lang="zh-CN" altLang="en-US" dirty="0" smtClean="0"/>
              <a:t>中，每次</a:t>
            </a:r>
            <a:r>
              <a:rPr lang="zh-CN" altLang="en-US" dirty="0"/>
              <a:t>处理一个选项和</a:t>
            </a:r>
            <a:r>
              <a:rPr lang="zh-CN" altLang="en-US" dirty="0" smtClean="0"/>
              <a:t>参数</a:t>
            </a:r>
            <a:r>
              <a:rPr lang="zh-CN" altLang="en-US" dirty="0"/>
              <a:t>，</a:t>
            </a:r>
            <a:r>
              <a:rPr lang="zh-CN" altLang="en-US" dirty="0" smtClean="0"/>
              <a:t>然后</a:t>
            </a:r>
            <a:r>
              <a:rPr lang="zh-CN" altLang="en-US" dirty="0"/>
              <a:t>增加隐含变量</a:t>
            </a:r>
            <a:r>
              <a:rPr lang="en-US" altLang="zh-CN" dirty="0"/>
              <a:t>$OPTIND</a:t>
            </a:r>
            <a:r>
              <a:rPr lang="zh-CN" altLang="en-US" dirty="0"/>
              <a:t>的</a:t>
            </a:r>
            <a:r>
              <a:rPr lang="zh-CN" altLang="en-US" dirty="0" smtClean="0"/>
              <a:t>值，指向下一个选项。</a:t>
            </a:r>
            <a:endParaRPr lang="en-US" altLang="zh-CN" dirty="0" smtClean="0"/>
          </a:p>
          <a:p>
            <a:pPr marL="0" indent="0">
              <a:buNone/>
            </a:pPr>
            <a:r>
              <a:rPr lang="en-US" altLang="zh-CN" dirty="0" err="1" smtClean="0"/>
              <a:t>getopts</a:t>
            </a:r>
            <a:r>
              <a:rPr lang="en-US" altLang="zh-CN" dirty="0" smtClean="0"/>
              <a:t> </a:t>
            </a:r>
            <a:r>
              <a:rPr lang="zh-CN" altLang="en-US" dirty="0" smtClean="0"/>
              <a:t>结构说明：</a:t>
            </a:r>
            <a:r>
              <a:rPr lang="en-US" altLang="zh-CN" dirty="0" smtClean="0"/>
              <a:t>e.g. getopts.sh, getopts-example.sh</a:t>
            </a:r>
          </a:p>
          <a:p>
            <a:pPr>
              <a:buAutoNum type="arabicPeriod"/>
            </a:pPr>
            <a:r>
              <a:rPr lang="zh-CN" altLang="en-US" dirty="0" smtClean="0"/>
              <a:t>从命令行</a:t>
            </a:r>
            <a:r>
              <a:rPr lang="zh-CN" altLang="en-US" dirty="0"/>
              <a:t>传递到脚本中的</a:t>
            </a:r>
            <a:r>
              <a:rPr lang="zh-CN" altLang="en-US" dirty="0" smtClean="0"/>
              <a:t>参数，前边</a:t>
            </a:r>
            <a:r>
              <a:rPr lang="zh-CN" altLang="en-US" dirty="0"/>
              <a:t>必须加上一</a:t>
            </a:r>
            <a:r>
              <a:rPr lang="zh-CN" altLang="en-US" dirty="0" smtClean="0"/>
              <a:t>个破折号（</a:t>
            </a:r>
            <a:r>
              <a:rPr lang="en-US" altLang="zh-CN" dirty="0" smtClean="0"/>
              <a:t>-</a:t>
            </a:r>
            <a:r>
              <a:rPr lang="zh-CN" altLang="en-US" dirty="0" smtClean="0"/>
              <a:t>）。</a:t>
            </a:r>
            <a:r>
              <a:rPr lang="en-US" altLang="zh-CN" dirty="0" smtClean="0"/>
              <a:t>- </a:t>
            </a:r>
            <a:r>
              <a:rPr lang="zh-CN" altLang="en-US" dirty="0" smtClean="0"/>
              <a:t>前缀使</a:t>
            </a:r>
            <a:r>
              <a:rPr lang="en-US" altLang="zh-CN" dirty="0" err="1" smtClean="0"/>
              <a:t>getopts</a:t>
            </a:r>
            <a:r>
              <a:rPr lang="zh-CN" altLang="en-US" dirty="0" smtClean="0"/>
              <a:t>命令解释命令参数为选项。实际上，</a:t>
            </a:r>
            <a:r>
              <a:rPr lang="en-US" altLang="zh-CN" dirty="0" err="1" smtClean="0"/>
              <a:t>getopts</a:t>
            </a:r>
            <a:r>
              <a:rPr lang="en-US" altLang="zh-CN" dirty="0" smtClean="0"/>
              <a:t> </a:t>
            </a:r>
            <a:r>
              <a:rPr lang="zh-CN" altLang="en-US" dirty="0" smtClean="0"/>
              <a:t>命令不会处理缺少 </a:t>
            </a:r>
            <a:r>
              <a:rPr lang="en-US" altLang="zh-CN" dirty="0" smtClean="0"/>
              <a:t>- </a:t>
            </a:r>
            <a:r>
              <a:rPr lang="zh-CN" altLang="en-US" dirty="0" smtClean="0"/>
              <a:t>前缀的参数</a:t>
            </a:r>
            <a:r>
              <a:rPr lang="zh-CN" altLang="en-US" dirty="0"/>
              <a:t>，</a:t>
            </a:r>
            <a:r>
              <a:rPr lang="zh-CN" altLang="en-US" dirty="0" smtClean="0"/>
              <a:t>在遇到第一个缺少 </a:t>
            </a:r>
            <a:r>
              <a:rPr lang="en-US" altLang="zh-CN" dirty="0" smtClean="0"/>
              <a:t>- </a:t>
            </a:r>
            <a:r>
              <a:rPr lang="zh-CN" altLang="en-US" dirty="0" smtClean="0"/>
              <a:t>前缀的参数时，终止选项处理过程。</a:t>
            </a:r>
            <a:endParaRPr lang="en-US" altLang="zh-CN" dirty="0" smtClean="0"/>
          </a:p>
          <a:p>
            <a:pPr>
              <a:buAutoNum type="arabicPeriod"/>
            </a:pPr>
            <a:r>
              <a:rPr lang="en-US" altLang="zh-CN" dirty="0" err="1" smtClean="0"/>
              <a:t>getopts</a:t>
            </a:r>
            <a:r>
              <a:rPr lang="en-US" altLang="zh-CN" dirty="0" smtClean="0"/>
              <a:t> </a:t>
            </a:r>
            <a:r>
              <a:rPr lang="zh-CN" altLang="en-US" dirty="0" smtClean="0"/>
              <a:t>模板与标准的</a:t>
            </a:r>
            <a:r>
              <a:rPr lang="en-US" altLang="zh-CN" dirty="0" smtClean="0"/>
              <a:t>while</a:t>
            </a:r>
            <a:r>
              <a:rPr lang="zh-CN" altLang="en-US" dirty="0" smtClean="0"/>
              <a:t>循环有些细微的不同，它缺少 </a:t>
            </a:r>
            <a:r>
              <a:rPr lang="en-US" altLang="zh-CN" dirty="0" smtClean="0"/>
              <a:t>[ ] </a:t>
            </a:r>
            <a:r>
              <a:rPr lang="zh-CN" altLang="en-US" dirty="0" smtClean="0"/>
              <a:t>条件判断。</a:t>
            </a:r>
            <a:endParaRPr lang="en-US" altLang="zh-CN" dirty="0" smtClean="0"/>
          </a:p>
          <a:p>
            <a:pPr>
              <a:buAutoNum type="arabicPeriod"/>
            </a:pPr>
            <a:r>
              <a:rPr lang="en-US" altLang="zh-CN" dirty="0" err="1" smtClean="0"/>
              <a:t>getopts</a:t>
            </a:r>
            <a:r>
              <a:rPr lang="en-US" altLang="zh-CN" dirty="0" smtClean="0"/>
              <a:t> </a:t>
            </a:r>
            <a:r>
              <a:rPr lang="zh-CN" altLang="en-US" dirty="0" smtClean="0"/>
              <a:t>结构将取代传统的</a:t>
            </a:r>
            <a:r>
              <a:rPr lang="en-US" altLang="zh-CN" dirty="0" err="1" smtClean="0"/>
              <a:t>getopt</a:t>
            </a:r>
            <a:r>
              <a:rPr lang="zh-CN" altLang="en-US" dirty="0" smtClean="0"/>
              <a:t>外部命令。</a:t>
            </a:r>
            <a:endParaRPr lang="en-US" altLang="zh-CN" dirty="0" smtClean="0"/>
          </a:p>
          <a:p>
            <a:pPr marL="0" indent="0">
              <a:buNone/>
            </a:pPr>
            <a:r>
              <a:rPr lang="en-US" altLang="zh-CN" dirty="0" smtClean="0">
                <a:hlinkClick r:id="rId2"/>
              </a:rPr>
              <a:t>http://stackoverflow.com/questions/16483119/example-of-how-to-use-getopts-in-bash</a:t>
            </a:r>
            <a:endParaRPr lang="en-US" altLang="zh-CN" dirty="0" smtClean="0"/>
          </a:p>
        </p:txBody>
      </p:sp>
    </p:spTree>
    <p:extLst>
      <p:ext uri="{BB962C8B-B14F-4D97-AF65-F5344CB8AC3E}">
        <p14:creationId xmlns:p14="http://schemas.microsoft.com/office/powerpoint/2010/main" val="9337438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脚本行为命令</a:t>
            </a:r>
            <a:endParaRPr lang="zh-CN" altLang="en-US" dirty="0"/>
          </a:p>
        </p:txBody>
      </p:sp>
      <p:sp>
        <p:nvSpPr>
          <p:cNvPr id="3" name="内容占位符 2"/>
          <p:cNvSpPr>
            <a:spLocks noGrp="1"/>
          </p:cNvSpPr>
          <p:nvPr>
            <p:ph idx="1"/>
          </p:nvPr>
        </p:nvSpPr>
        <p:spPr/>
        <p:txBody>
          <a:bodyPr/>
          <a:lstStyle/>
          <a:p>
            <a:r>
              <a:rPr lang="en-US" altLang="zh-CN" dirty="0" smtClean="0"/>
              <a:t>source, . (dot command)</a:t>
            </a:r>
          </a:p>
          <a:p>
            <a:pPr marL="0" indent="0">
              <a:buNone/>
            </a:pPr>
            <a:r>
              <a:rPr lang="zh-CN" altLang="en-US" dirty="0" smtClean="0"/>
              <a:t>在命令行中调用时，该命令将执行一个脚本；在脚本中，</a:t>
            </a:r>
            <a:r>
              <a:rPr lang="en-US" altLang="zh-CN" dirty="0" smtClean="0"/>
              <a:t>source file-name </a:t>
            </a:r>
            <a:r>
              <a:rPr lang="zh-CN" altLang="en-US" dirty="0" smtClean="0"/>
              <a:t>将会加载</a:t>
            </a:r>
            <a:r>
              <a:rPr lang="en-US" altLang="zh-CN" dirty="0" smtClean="0"/>
              <a:t>file-name</a:t>
            </a:r>
            <a:r>
              <a:rPr lang="zh-CN" altLang="en-US" dirty="0" smtClean="0"/>
              <a:t>文件。</a:t>
            </a:r>
            <a:r>
              <a:rPr lang="en-US" altLang="zh-CN" dirty="0" smtClean="0"/>
              <a:t>source</a:t>
            </a:r>
            <a:r>
              <a:rPr lang="zh-CN" altLang="en-US" dirty="0" smtClean="0"/>
              <a:t>（或 </a:t>
            </a:r>
            <a:r>
              <a:rPr lang="en-US" altLang="zh-CN" dirty="0" smtClean="0"/>
              <a:t>. </a:t>
            </a:r>
            <a:r>
              <a:rPr lang="zh-CN" altLang="en-US" dirty="0" smtClean="0"/>
              <a:t>命令）一个文件在脚本中导入代码，并附加到脚本中（等效于</a:t>
            </a:r>
            <a:r>
              <a:rPr lang="en-US" altLang="zh-CN" dirty="0" smtClean="0"/>
              <a:t>C</a:t>
            </a:r>
            <a:r>
              <a:rPr lang="zh-CN" altLang="en-US" dirty="0" smtClean="0"/>
              <a:t>程序中的</a:t>
            </a:r>
            <a:r>
              <a:rPr lang="en-US" altLang="zh-CN" dirty="0" smtClean="0"/>
              <a:t>#include</a:t>
            </a:r>
            <a:r>
              <a:rPr lang="zh-CN" altLang="en-US" dirty="0" smtClean="0"/>
              <a:t>指令）。最终结果如同在</a:t>
            </a:r>
            <a:r>
              <a:rPr lang="en-US" altLang="zh-CN" dirty="0" smtClean="0"/>
              <a:t>source</a:t>
            </a:r>
            <a:r>
              <a:rPr lang="zh-CN" altLang="en-US" dirty="0"/>
              <a:t>行位置插入相应文件的内容</a:t>
            </a:r>
            <a:r>
              <a:rPr lang="zh-CN" altLang="en-US" dirty="0" smtClean="0"/>
              <a:t>。这在</a:t>
            </a:r>
            <a:r>
              <a:rPr lang="zh-CN" altLang="en-US" dirty="0"/>
              <a:t>多个脚本需要引用相同的</a:t>
            </a:r>
            <a:r>
              <a:rPr lang="zh-CN" altLang="en-US" dirty="0" smtClean="0"/>
              <a:t>数据或者函数</a:t>
            </a:r>
            <a:r>
              <a:rPr lang="zh-CN" altLang="en-US" dirty="0"/>
              <a:t>库的情况</a:t>
            </a:r>
            <a:r>
              <a:rPr lang="zh-CN" altLang="en-US" dirty="0" smtClean="0"/>
              <a:t>下非常有用。</a:t>
            </a:r>
            <a:endParaRPr lang="en-US" altLang="zh-CN" dirty="0" smtClean="0"/>
          </a:p>
          <a:p>
            <a:r>
              <a:rPr lang="en-US" altLang="zh-CN" dirty="0" smtClean="0"/>
              <a:t>exit </a:t>
            </a:r>
            <a:r>
              <a:rPr lang="zh-CN" altLang="en-US" dirty="0" smtClean="0"/>
              <a:t>无条件终止一个脚本执行</a:t>
            </a:r>
            <a:endParaRPr lang="en-US" altLang="zh-CN" dirty="0" smtClean="0"/>
          </a:p>
          <a:p>
            <a:pPr marL="0" indent="0">
              <a:buNone/>
            </a:pPr>
            <a:r>
              <a:rPr lang="en-US" altLang="zh-CN" dirty="0" smtClean="0"/>
              <a:t>exit </a:t>
            </a:r>
            <a:r>
              <a:rPr lang="zh-CN" altLang="en-US" dirty="0" smtClean="0"/>
              <a:t>命令可带一个整型参数，作为脚本的退出状态码返回给</a:t>
            </a:r>
            <a:r>
              <a:rPr lang="en-US" altLang="zh-CN" dirty="0" smtClean="0"/>
              <a:t>shell</a:t>
            </a:r>
            <a:r>
              <a:rPr lang="zh-CN" altLang="en-US" dirty="0" smtClean="0"/>
              <a:t>。一种好的习惯是，以</a:t>
            </a:r>
            <a:r>
              <a:rPr lang="en-US" altLang="zh-CN" dirty="0" smtClean="0"/>
              <a:t>exit 0</a:t>
            </a:r>
            <a:r>
              <a:rPr lang="zh-CN" altLang="en-US" dirty="0" smtClean="0"/>
              <a:t>退出一个简单的脚本，以表明脚本成功执行。</a:t>
            </a:r>
            <a:endParaRPr lang="en-US" altLang="zh-CN" dirty="0" smtClean="0"/>
          </a:p>
          <a:p>
            <a:pPr marL="0" indent="0">
              <a:buNone/>
            </a:pPr>
            <a:r>
              <a:rPr lang="zh-CN" altLang="en-US" dirty="0"/>
              <a:t>如果不带参数调用</a:t>
            </a:r>
            <a:r>
              <a:rPr lang="en-US" altLang="zh-CN" dirty="0"/>
              <a:t>exit</a:t>
            </a:r>
            <a:r>
              <a:rPr lang="zh-CN" altLang="en-US" dirty="0" smtClean="0"/>
              <a:t>命令终止脚本，脚本的退出状态码将会是</a:t>
            </a:r>
            <a:r>
              <a:rPr lang="zh-CN" altLang="en-US" dirty="0"/>
              <a:t>脚本中最后一个</a:t>
            </a:r>
            <a:r>
              <a:rPr lang="zh-CN" altLang="en-US" dirty="0" smtClean="0"/>
              <a:t>命令执行的</a:t>
            </a:r>
            <a:r>
              <a:rPr lang="zh-CN" altLang="en-US" dirty="0"/>
              <a:t>退出状态</a:t>
            </a:r>
            <a:r>
              <a:rPr lang="zh-CN" altLang="en-US" dirty="0" smtClean="0"/>
              <a:t>码，等价</a:t>
            </a:r>
            <a:r>
              <a:rPr lang="zh-CN" altLang="en-US" dirty="0"/>
              <a:t>于</a:t>
            </a:r>
            <a:r>
              <a:rPr lang="en-US" altLang="zh-CN" dirty="0"/>
              <a:t>exit </a:t>
            </a:r>
            <a:r>
              <a:rPr lang="en-US" altLang="zh-CN" dirty="0" smtClean="0"/>
              <a:t>$?</a:t>
            </a:r>
            <a:r>
              <a:rPr lang="zh-CN" altLang="en-US" dirty="0" smtClean="0"/>
              <a:t>。</a:t>
            </a:r>
            <a:endParaRPr lang="en-US" altLang="zh-CN" dirty="0" smtClean="0"/>
          </a:p>
          <a:p>
            <a:pPr marL="0" indent="0">
              <a:buNone/>
            </a:pPr>
            <a:r>
              <a:rPr lang="en-US" altLang="zh-CN" dirty="0" smtClean="0"/>
              <a:t>exit </a:t>
            </a:r>
            <a:r>
              <a:rPr lang="zh-CN" altLang="en-US" dirty="0" smtClean="0"/>
              <a:t>命令也可以用来终止一个子</a:t>
            </a:r>
            <a:r>
              <a:rPr lang="en-US" altLang="zh-CN" dirty="0" smtClean="0"/>
              <a:t>shell</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103373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脚本行为命令</a:t>
            </a:r>
            <a:endParaRPr lang="zh-CN" altLang="en-US" dirty="0"/>
          </a:p>
        </p:txBody>
      </p:sp>
      <p:sp>
        <p:nvSpPr>
          <p:cNvPr id="3" name="内容占位符 2"/>
          <p:cNvSpPr>
            <a:spLocks noGrp="1"/>
          </p:cNvSpPr>
          <p:nvPr>
            <p:ph idx="1"/>
          </p:nvPr>
        </p:nvSpPr>
        <p:spPr/>
        <p:txBody>
          <a:bodyPr/>
          <a:lstStyle/>
          <a:p>
            <a:r>
              <a:rPr lang="en-US" altLang="zh-CN" dirty="0" smtClean="0"/>
              <a:t>exec </a:t>
            </a:r>
            <a:r>
              <a:rPr lang="zh-CN" altLang="en-US" dirty="0" smtClean="0"/>
              <a:t>内建命令使用指定的命令替换当前的进程。</a:t>
            </a:r>
            <a:endParaRPr lang="en-US" altLang="zh-CN" dirty="0" smtClean="0"/>
          </a:p>
          <a:p>
            <a:pPr marL="0" indent="0">
              <a:buNone/>
            </a:pPr>
            <a:r>
              <a:rPr lang="zh-CN" altLang="en-US" dirty="0" smtClean="0"/>
              <a:t>通常，当</a:t>
            </a:r>
            <a:r>
              <a:rPr lang="en-US" altLang="zh-CN" dirty="0" smtClean="0"/>
              <a:t>shell</a:t>
            </a:r>
            <a:r>
              <a:rPr lang="zh-CN" altLang="en-US" dirty="0" smtClean="0"/>
              <a:t>遇到一个命令，它将</a:t>
            </a:r>
            <a:r>
              <a:rPr lang="en-US" altLang="zh-CN" dirty="0" smtClean="0"/>
              <a:t>fork</a:t>
            </a:r>
            <a:r>
              <a:rPr lang="zh-CN" altLang="en-US" dirty="0" smtClean="0"/>
              <a:t>一个子进程来实际执行该命令。使用</a:t>
            </a:r>
            <a:r>
              <a:rPr lang="en-US" altLang="zh-CN" dirty="0" smtClean="0"/>
              <a:t>exec</a:t>
            </a:r>
            <a:r>
              <a:rPr lang="zh-CN" altLang="en-US" dirty="0" smtClean="0"/>
              <a:t>内建命令，</a:t>
            </a:r>
            <a:r>
              <a:rPr lang="en-US" altLang="zh-CN" dirty="0" smtClean="0"/>
              <a:t>shell</a:t>
            </a:r>
            <a:r>
              <a:rPr lang="zh-CN" altLang="en-US" dirty="0" smtClean="0"/>
              <a:t>就不会</a:t>
            </a:r>
            <a:r>
              <a:rPr lang="en-US" altLang="zh-CN" dirty="0" smtClean="0"/>
              <a:t>fork</a:t>
            </a:r>
            <a:r>
              <a:rPr lang="zh-CN" altLang="en-US" dirty="0" smtClean="0"/>
              <a:t>一个子进程，而是直接执行该命令，替换当前</a:t>
            </a:r>
            <a:r>
              <a:rPr lang="en-US" altLang="zh-CN" dirty="0" smtClean="0"/>
              <a:t>shell</a:t>
            </a:r>
            <a:r>
              <a:rPr lang="zh-CN" altLang="en-US" dirty="0" smtClean="0"/>
              <a:t>。在脚本中使用，</a:t>
            </a:r>
            <a:r>
              <a:rPr lang="en-US" altLang="zh-CN" dirty="0" smtClean="0"/>
              <a:t>exec</a:t>
            </a:r>
            <a:r>
              <a:rPr lang="zh-CN" altLang="en-US" dirty="0" smtClean="0"/>
              <a:t>所执行的命令结束时，也就强制终止脚本。</a:t>
            </a:r>
            <a:endParaRPr lang="en-US" altLang="zh-CN" dirty="0" smtClean="0"/>
          </a:p>
          <a:p>
            <a:pPr marL="0" indent="0">
              <a:buNone/>
            </a:pPr>
            <a:r>
              <a:rPr lang="en-US" altLang="zh-CN" dirty="0" smtClean="0"/>
              <a:t>e.g. exec.sh</a:t>
            </a:r>
          </a:p>
          <a:p>
            <a:pPr marL="0" indent="0">
              <a:buNone/>
            </a:pPr>
            <a:endParaRPr lang="zh-CN" altLang="en-US" dirty="0"/>
          </a:p>
        </p:txBody>
      </p:sp>
    </p:spTree>
    <p:extLst>
      <p:ext uri="{BB962C8B-B14F-4D97-AF65-F5344CB8AC3E}">
        <p14:creationId xmlns:p14="http://schemas.microsoft.com/office/powerpoint/2010/main" val="14106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a:t>
            </a:r>
            <a:r>
              <a:rPr lang="en-US" altLang="zh-CN" dirty="0"/>
              <a:t>shell</a:t>
            </a:r>
            <a:r>
              <a:rPr lang="zh-CN" altLang="en-US" dirty="0"/>
              <a:t>脚本其实就是将一堆系统命令列在一个文件中，它的最基本的用处就是，在你每次输入这些特定顺序的命令时可以少敲一些字。</a:t>
            </a:r>
            <a:endParaRPr lang="en-US" altLang="zh-CN" dirty="0"/>
          </a:p>
          <a:p>
            <a:pPr marL="0" indent="0">
              <a:buNone/>
            </a:pPr>
            <a:r>
              <a:rPr lang="en-US" altLang="zh-CN" dirty="0"/>
              <a:t>e.g. </a:t>
            </a:r>
            <a:r>
              <a:rPr lang="en-US" altLang="zh-CN" dirty="0" smtClean="0"/>
              <a:t>example.sh</a:t>
            </a:r>
            <a:endParaRPr lang="en-US" altLang="zh-CN" dirty="0"/>
          </a:p>
          <a:p>
            <a:r>
              <a:rPr lang="zh-CN" altLang="en-US" dirty="0" smtClean="0"/>
              <a:t>可执行</a:t>
            </a:r>
            <a:r>
              <a:rPr lang="en-US" altLang="zh-CN" dirty="0" smtClean="0"/>
              <a:t>shell</a:t>
            </a:r>
            <a:r>
              <a:rPr lang="zh-CN" altLang="en-US" dirty="0" smtClean="0"/>
              <a:t>脚本</a:t>
            </a:r>
            <a:endParaRPr lang="en-US" altLang="zh-CN" dirty="0" smtClean="0"/>
          </a:p>
          <a:p>
            <a:pPr marL="0" indent="0">
              <a:buNone/>
            </a:pPr>
            <a:r>
              <a:rPr lang="en-US" altLang="zh-CN" dirty="0"/>
              <a:t>$ </a:t>
            </a:r>
            <a:r>
              <a:rPr lang="en-US" altLang="zh-CN" dirty="0" err="1"/>
              <a:t>ls</a:t>
            </a:r>
            <a:r>
              <a:rPr lang="en-US" altLang="zh-CN" dirty="0"/>
              <a:t> -l example.sh</a:t>
            </a:r>
          </a:p>
          <a:p>
            <a:pPr marL="0" indent="0">
              <a:buNone/>
            </a:pPr>
            <a:r>
              <a:rPr lang="en-US" altLang="zh-CN" dirty="0"/>
              <a:t>-</a:t>
            </a:r>
            <a:r>
              <a:rPr lang="en-US" altLang="zh-CN" dirty="0" err="1"/>
              <a:t>rwxrwxr</a:t>
            </a:r>
            <a:r>
              <a:rPr lang="en-US" altLang="zh-CN" dirty="0"/>
              <a:t>-x 1 </a:t>
            </a:r>
            <a:r>
              <a:rPr lang="en-US" altLang="zh-CN" dirty="0" err="1"/>
              <a:t>jarson</a:t>
            </a:r>
            <a:r>
              <a:rPr lang="en-US" altLang="zh-CN" dirty="0"/>
              <a:t> </a:t>
            </a:r>
            <a:r>
              <a:rPr lang="en-US" altLang="zh-CN" dirty="0" err="1"/>
              <a:t>jarson</a:t>
            </a:r>
            <a:r>
              <a:rPr lang="en-US" altLang="zh-CN" dirty="0"/>
              <a:t> 180  8</a:t>
            </a:r>
            <a:r>
              <a:rPr lang="zh-CN" altLang="en-US" dirty="0"/>
              <a:t>月  </a:t>
            </a:r>
            <a:r>
              <a:rPr lang="en-US" altLang="zh-CN" dirty="0"/>
              <a:t>1 11:02 example.sh</a:t>
            </a:r>
          </a:p>
          <a:p>
            <a:pPr marL="0" indent="0">
              <a:buNone/>
            </a:pPr>
            <a:r>
              <a:rPr lang="zh-CN" altLang="en-US" dirty="0" smtClean="0"/>
              <a:t>一个</a:t>
            </a:r>
            <a:r>
              <a:rPr lang="en-US" altLang="zh-CN" dirty="0" smtClean="0"/>
              <a:t>shell</a:t>
            </a:r>
            <a:r>
              <a:rPr lang="zh-CN" altLang="en-US" dirty="0" smtClean="0"/>
              <a:t>脚本的直接运行，需要可执行文件权限。</a:t>
            </a:r>
            <a:endParaRPr lang="en-US" altLang="zh-CN" dirty="0" smtClean="0"/>
          </a:p>
        </p:txBody>
      </p:sp>
    </p:spTree>
    <p:extLst>
      <p:ext uri="{BB962C8B-B14F-4D97-AF65-F5344CB8AC3E}">
        <p14:creationId xmlns:p14="http://schemas.microsoft.com/office/powerpoint/2010/main" val="17976617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其他命令</a:t>
            </a:r>
            <a:endParaRPr lang="zh-CN" altLang="en-US" dirty="0"/>
          </a:p>
        </p:txBody>
      </p:sp>
      <p:sp>
        <p:nvSpPr>
          <p:cNvPr id="3" name="内容占位符 2"/>
          <p:cNvSpPr>
            <a:spLocks noGrp="1"/>
          </p:cNvSpPr>
          <p:nvPr>
            <p:ph idx="1"/>
          </p:nvPr>
        </p:nvSpPr>
        <p:spPr/>
        <p:txBody>
          <a:bodyPr/>
          <a:lstStyle/>
          <a:p>
            <a:r>
              <a:rPr lang="en-US" altLang="zh-CN" dirty="0" smtClean="0"/>
              <a:t>true</a:t>
            </a:r>
          </a:p>
          <a:p>
            <a:pPr marL="0" indent="0">
              <a:buNone/>
            </a:pPr>
            <a:r>
              <a:rPr lang="zh-CN" altLang="en-US" dirty="0" smtClean="0"/>
              <a:t>这</a:t>
            </a:r>
            <a:r>
              <a:rPr lang="zh-CN" altLang="en-US" dirty="0"/>
              <a:t>是一个</a:t>
            </a:r>
            <a:r>
              <a:rPr lang="zh-CN" altLang="en-US" dirty="0" smtClean="0"/>
              <a:t>返回（</a:t>
            </a:r>
            <a:r>
              <a:rPr lang="zh-CN" altLang="en-US" dirty="0"/>
              <a:t>零</a:t>
            </a:r>
            <a:r>
              <a:rPr lang="zh-CN" altLang="en-US" dirty="0" smtClean="0"/>
              <a:t>）成功</a:t>
            </a:r>
            <a:r>
              <a:rPr lang="zh-CN" altLang="en-US" dirty="0"/>
              <a:t>退出状态码的</a:t>
            </a:r>
            <a:r>
              <a:rPr lang="zh-CN" altLang="en-US" dirty="0" smtClean="0"/>
              <a:t>命令，但是</a:t>
            </a:r>
            <a:r>
              <a:rPr lang="zh-CN" altLang="en-US" dirty="0"/>
              <a:t>除此之外不做任何</a:t>
            </a:r>
            <a:r>
              <a:rPr lang="zh-CN" altLang="en-US" dirty="0" smtClean="0"/>
              <a:t>事。</a:t>
            </a:r>
            <a:r>
              <a:rPr lang="en-US" altLang="zh-CN" dirty="0" smtClean="0"/>
              <a:t>e.g. true.sh</a:t>
            </a:r>
          </a:p>
          <a:p>
            <a:r>
              <a:rPr lang="en-US" altLang="zh-CN" dirty="0" smtClean="0"/>
              <a:t>false </a:t>
            </a:r>
          </a:p>
          <a:p>
            <a:pPr marL="0" indent="0">
              <a:buNone/>
            </a:pPr>
            <a:r>
              <a:rPr lang="zh-CN" altLang="en-US" dirty="0"/>
              <a:t>这是一个</a:t>
            </a:r>
            <a:r>
              <a:rPr lang="zh-CN" altLang="en-US" dirty="0" smtClean="0"/>
              <a:t>返回失败退出</a:t>
            </a:r>
            <a:r>
              <a:rPr lang="zh-CN" altLang="en-US" dirty="0"/>
              <a:t>状态码的命令，但是除此之外不做任何事</a:t>
            </a:r>
            <a:r>
              <a:rPr lang="zh-CN" altLang="en-US" dirty="0" smtClean="0"/>
              <a:t>。</a:t>
            </a:r>
            <a:r>
              <a:rPr lang="en-US" altLang="zh-CN" dirty="0" smtClean="0"/>
              <a:t>e.g. false.sh</a:t>
            </a:r>
          </a:p>
          <a:p>
            <a:r>
              <a:rPr lang="en-US" altLang="zh-CN" dirty="0" smtClean="0"/>
              <a:t>type [</a:t>
            </a:r>
            <a:r>
              <a:rPr lang="en-US" altLang="zh-CN" dirty="0" err="1" smtClean="0"/>
              <a:t>cmd</a:t>
            </a:r>
            <a:r>
              <a:rPr lang="en-US" altLang="zh-CN" dirty="0" smtClean="0"/>
              <a:t>]</a:t>
            </a:r>
          </a:p>
          <a:p>
            <a:pPr marL="0" indent="0">
              <a:buNone/>
            </a:pPr>
            <a:r>
              <a:rPr lang="zh-CN" altLang="en-US" dirty="0"/>
              <a:t>与外部命令</a:t>
            </a:r>
            <a:r>
              <a:rPr lang="en-US" altLang="zh-CN" dirty="0"/>
              <a:t>which</a:t>
            </a:r>
            <a:r>
              <a:rPr lang="zh-CN" altLang="en-US" dirty="0"/>
              <a:t>很</a:t>
            </a:r>
            <a:r>
              <a:rPr lang="zh-CN" altLang="en-US" dirty="0" smtClean="0"/>
              <a:t>相像，</a:t>
            </a:r>
            <a:r>
              <a:rPr lang="en-US" altLang="zh-CN" dirty="0" smtClean="0"/>
              <a:t>type </a:t>
            </a:r>
            <a:r>
              <a:rPr lang="en-US" altLang="zh-CN" dirty="0" err="1" smtClean="0"/>
              <a:t>cmd</a:t>
            </a:r>
            <a:r>
              <a:rPr lang="en-US" altLang="zh-CN" dirty="0" smtClean="0"/>
              <a:t> </a:t>
            </a:r>
            <a:r>
              <a:rPr lang="zh-CN" altLang="en-US" dirty="0" smtClean="0"/>
              <a:t>将</a:t>
            </a:r>
            <a:r>
              <a:rPr lang="zh-CN" altLang="en-US" dirty="0"/>
              <a:t>会给</a:t>
            </a:r>
            <a:r>
              <a:rPr lang="zh-CN" altLang="en-US" dirty="0" smtClean="0"/>
              <a:t>出</a:t>
            </a:r>
            <a:r>
              <a:rPr lang="en-US" altLang="zh-CN" dirty="0" smtClean="0"/>
              <a:t>“</a:t>
            </a:r>
            <a:r>
              <a:rPr lang="en-US" altLang="zh-CN" dirty="0" err="1" smtClean="0"/>
              <a:t>cmd</a:t>
            </a:r>
            <a:r>
              <a:rPr lang="en-US" altLang="zh-CN" dirty="0" smtClean="0"/>
              <a:t>”</a:t>
            </a:r>
            <a:r>
              <a:rPr lang="zh-CN" altLang="en-US" dirty="0" smtClean="0"/>
              <a:t>的</a:t>
            </a:r>
            <a:r>
              <a:rPr lang="zh-CN" altLang="en-US" dirty="0"/>
              <a:t>完整</a:t>
            </a:r>
            <a:r>
              <a:rPr lang="zh-CN" altLang="en-US" dirty="0" smtClean="0"/>
              <a:t>路径</a:t>
            </a:r>
            <a:r>
              <a:rPr lang="zh-CN" altLang="en-US" dirty="0"/>
              <a:t>。</a:t>
            </a:r>
            <a:r>
              <a:rPr lang="zh-CN" altLang="en-US" dirty="0" smtClean="0"/>
              <a:t>与</a:t>
            </a:r>
            <a:r>
              <a:rPr lang="en-US" altLang="zh-CN" dirty="0"/>
              <a:t>which</a:t>
            </a:r>
            <a:r>
              <a:rPr lang="zh-CN" altLang="en-US" dirty="0"/>
              <a:t>命令不同的</a:t>
            </a:r>
            <a:r>
              <a:rPr lang="zh-CN" altLang="en-US" dirty="0" smtClean="0"/>
              <a:t>是</a:t>
            </a:r>
            <a:r>
              <a:rPr lang="zh-CN" altLang="en-US" dirty="0"/>
              <a:t>，</a:t>
            </a:r>
            <a:r>
              <a:rPr lang="en-US" altLang="zh-CN" dirty="0" smtClean="0"/>
              <a:t>type</a:t>
            </a:r>
            <a:r>
              <a:rPr lang="zh-CN" altLang="en-US" dirty="0"/>
              <a:t>命令是</a:t>
            </a:r>
            <a:r>
              <a:rPr lang="en-US" altLang="zh-CN" dirty="0"/>
              <a:t>Bash</a:t>
            </a:r>
            <a:r>
              <a:rPr lang="zh-CN" altLang="en-US" dirty="0"/>
              <a:t>内建</a:t>
            </a:r>
            <a:r>
              <a:rPr lang="zh-CN" altLang="en-US" dirty="0" smtClean="0"/>
              <a:t>命令</a:t>
            </a:r>
            <a:r>
              <a:rPr lang="zh-CN" altLang="en-US" dirty="0"/>
              <a:t>。</a:t>
            </a:r>
            <a:r>
              <a:rPr lang="en-US" altLang="zh-CN" dirty="0" smtClean="0"/>
              <a:t>-a </a:t>
            </a:r>
            <a:r>
              <a:rPr lang="zh-CN" altLang="en-US" dirty="0" smtClean="0"/>
              <a:t>是</a:t>
            </a:r>
            <a:r>
              <a:rPr lang="en-US" altLang="zh-CN" dirty="0"/>
              <a:t>type</a:t>
            </a:r>
            <a:r>
              <a:rPr lang="zh-CN" altLang="en-US" dirty="0"/>
              <a:t>命令的一个非常有用的</a:t>
            </a:r>
            <a:r>
              <a:rPr lang="zh-CN" altLang="en-US" dirty="0" smtClean="0"/>
              <a:t>选项</a:t>
            </a:r>
            <a:r>
              <a:rPr lang="zh-CN" altLang="en-US" dirty="0"/>
              <a:t>，</a:t>
            </a:r>
            <a:r>
              <a:rPr lang="zh-CN" altLang="en-US" dirty="0" smtClean="0"/>
              <a:t>它</a:t>
            </a:r>
            <a:r>
              <a:rPr lang="zh-CN" altLang="en-US" dirty="0"/>
              <a:t>用来鉴别参数是关键字还是内建</a:t>
            </a:r>
            <a:r>
              <a:rPr lang="zh-CN" altLang="en-US" dirty="0" smtClean="0"/>
              <a:t>命令</a:t>
            </a:r>
            <a:r>
              <a:rPr lang="zh-CN" altLang="en-US" dirty="0"/>
              <a:t>，</a:t>
            </a:r>
            <a:r>
              <a:rPr lang="zh-CN" altLang="en-US" dirty="0" smtClean="0"/>
              <a:t>也</a:t>
            </a:r>
            <a:r>
              <a:rPr lang="zh-CN" altLang="en-US" dirty="0"/>
              <a:t>可以用来定位同名的系统</a:t>
            </a:r>
            <a:r>
              <a:rPr lang="zh-CN" altLang="en-US" dirty="0" smtClean="0"/>
              <a:t>命令。</a:t>
            </a:r>
            <a:endParaRPr lang="en-US" altLang="zh-CN" dirty="0" smtClean="0"/>
          </a:p>
          <a:p>
            <a:pPr marL="0" indent="0">
              <a:buNone/>
            </a:pPr>
            <a:r>
              <a:rPr lang="en-US" altLang="zh-CN" dirty="0" smtClean="0"/>
              <a:t>type -a test</a:t>
            </a:r>
          </a:p>
          <a:p>
            <a:r>
              <a:rPr lang="en-US" altLang="zh-CN" dirty="0" smtClean="0"/>
              <a:t>help</a:t>
            </a:r>
          </a:p>
          <a:p>
            <a:pPr marL="0" indent="0">
              <a:buNone/>
            </a:pPr>
            <a:r>
              <a:rPr lang="zh-CN" altLang="en-US" dirty="0"/>
              <a:t>获得</a:t>
            </a:r>
            <a:r>
              <a:rPr lang="en-US" altLang="zh-CN" dirty="0"/>
              <a:t>shell</a:t>
            </a:r>
            <a:r>
              <a:rPr lang="zh-CN" altLang="en-US" dirty="0"/>
              <a:t>内建</a:t>
            </a:r>
            <a:r>
              <a:rPr lang="zh-CN" altLang="en-US" dirty="0" smtClean="0"/>
              <a:t>命令简短的</a:t>
            </a:r>
            <a:r>
              <a:rPr lang="zh-CN" altLang="en-US" dirty="0"/>
              <a:t>使用</a:t>
            </a:r>
            <a:r>
              <a:rPr lang="zh-CN" altLang="en-US" dirty="0" smtClean="0"/>
              <a:t>总结</a:t>
            </a:r>
            <a:r>
              <a:rPr lang="zh-CN" altLang="en-US" dirty="0"/>
              <a:t>。</a:t>
            </a:r>
            <a:r>
              <a:rPr lang="zh-CN" altLang="en-US" dirty="0" smtClean="0"/>
              <a:t>与</a:t>
            </a:r>
            <a:r>
              <a:rPr lang="en-US" altLang="zh-CN" dirty="0" err="1"/>
              <a:t>whatis</a:t>
            </a:r>
            <a:r>
              <a:rPr lang="zh-CN" altLang="en-US" dirty="0"/>
              <a:t>命令比较</a:t>
            </a:r>
            <a:r>
              <a:rPr lang="zh-CN" altLang="en-US" dirty="0" smtClean="0"/>
              <a:t>象</a:t>
            </a:r>
            <a:r>
              <a:rPr lang="zh-CN" altLang="en-US" dirty="0"/>
              <a:t>，</a:t>
            </a:r>
            <a:r>
              <a:rPr lang="zh-CN" altLang="en-US" dirty="0" smtClean="0"/>
              <a:t>但</a:t>
            </a:r>
            <a:r>
              <a:rPr lang="en-US" altLang="zh-CN" dirty="0"/>
              <a:t>help</a:t>
            </a:r>
            <a:r>
              <a:rPr lang="zh-CN" altLang="en-US" dirty="0"/>
              <a:t>命令是内建</a:t>
            </a:r>
            <a:r>
              <a:rPr lang="zh-CN" altLang="en-US" dirty="0" smtClean="0"/>
              <a:t>命令。</a:t>
            </a: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368614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高级主题</a:t>
            </a:r>
            <a:endParaRPr lang="zh-CN" altLang="en-US" dirty="0"/>
          </a:p>
        </p:txBody>
      </p:sp>
      <p:sp>
        <p:nvSpPr>
          <p:cNvPr id="3" name="内容占位符 2"/>
          <p:cNvSpPr>
            <a:spLocks noGrp="1"/>
          </p:cNvSpPr>
          <p:nvPr>
            <p:ph idx="1"/>
          </p:nvPr>
        </p:nvSpPr>
        <p:spPr/>
        <p:txBody>
          <a:bodyPr/>
          <a:lstStyle/>
          <a:p>
            <a:r>
              <a:rPr lang="zh-CN" altLang="en-US" dirty="0" smtClean="0"/>
              <a:t>数组</a:t>
            </a:r>
            <a:endParaRPr lang="en-US" altLang="zh-CN" dirty="0" smtClean="0"/>
          </a:p>
          <a:p>
            <a:r>
              <a:rPr lang="zh-CN" altLang="en-US" dirty="0" smtClean="0"/>
              <a:t>函数</a:t>
            </a:r>
            <a:endParaRPr lang="en-US" altLang="zh-CN" dirty="0" smtClean="0"/>
          </a:p>
          <a:p>
            <a:r>
              <a:rPr lang="zh-CN" altLang="en-US" dirty="0" smtClean="0"/>
              <a:t>子</a:t>
            </a:r>
            <a:r>
              <a:rPr lang="en-US" altLang="zh-CN" dirty="0" smtClean="0"/>
              <a:t>shell</a:t>
            </a:r>
          </a:p>
          <a:p>
            <a:r>
              <a:rPr lang="zh-CN" altLang="en-US" dirty="0" smtClean="0"/>
              <a:t>间接引用</a:t>
            </a:r>
            <a:endParaRPr lang="en-US" altLang="zh-CN" dirty="0" smtClean="0"/>
          </a:p>
          <a:p>
            <a:r>
              <a:rPr lang="en-US" altLang="zh-CN" dirty="0" smtClean="0"/>
              <a:t>I/O</a:t>
            </a:r>
            <a:r>
              <a:rPr lang="zh-CN" altLang="en-US" dirty="0" smtClean="0"/>
              <a:t>重定向</a:t>
            </a:r>
            <a:endParaRPr lang="en-US" altLang="zh-CN" dirty="0" smtClean="0"/>
          </a:p>
          <a:p>
            <a:r>
              <a:rPr lang="en-US" altLang="zh-CN" dirty="0" smtClean="0"/>
              <a:t>Here Documents</a:t>
            </a:r>
          </a:p>
          <a:p>
            <a:r>
              <a:rPr lang="zh-CN" altLang="en-US" dirty="0" smtClean="0"/>
              <a:t>正则表达式</a:t>
            </a:r>
            <a:endParaRPr lang="en-US" altLang="zh-CN" dirty="0" smtClean="0"/>
          </a:p>
          <a:p>
            <a:endParaRPr lang="zh-CN" altLang="en-US" dirty="0"/>
          </a:p>
        </p:txBody>
      </p:sp>
    </p:spTree>
    <p:extLst>
      <p:ext uri="{BB962C8B-B14F-4D97-AF65-F5344CB8AC3E}">
        <p14:creationId xmlns:p14="http://schemas.microsoft.com/office/powerpoint/2010/main" val="2365080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a:t>
            </a:r>
            <a:endParaRPr lang="zh-CN" altLang="en-US" dirty="0"/>
          </a:p>
        </p:txBody>
      </p:sp>
      <p:sp>
        <p:nvSpPr>
          <p:cNvPr id="3" name="内容占位符 2"/>
          <p:cNvSpPr>
            <a:spLocks noGrp="1"/>
          </p:cNvSpPr>
          <p:nvPr>
            <p:ph idx="1"/>
          </p:nvPr>
        </p:nvSpPr>
        <p:spPr/>
        <p:txBody>
          <a:bodyPr/>
          <a:lstStyle/>
          <a:p>
            <a:pPr marL="0" indent="0">
              <a:buNone/>
            </a:pPr>
            <a:r>
              <a:rPr lang="en-US" altLang="zh-CN" dirty="0"/>
              <a:t>Bash</a:t>
            </a:r>
            <a:r>
              <a:rPr lang="zh-CN" altLang="en-US" dirty="0"/>
              <a:t>支持一维数</a:t>
            </a:r>
            <a:r>
              <a:rPr lang="zh-CN" altLang="en-US" dirty="0" smtClean="0"/>
              <a:t>组</a:t>
            </a:r>
            <a:r>
              <a:rPr lang="zh-CN" altLang="en-US" dirty="0"/>
              <a:t>，</a:t>
            </a:r>
            <a:r>
              <a:rPr lang="zh-CN" altLang="en-US" dirty="0" smtClean="0"/>
              <a:t>数组元素初始化可以使用</a:t>
            </a:r>
            <a:r>
              <a:rPr lang="en-US" altLang="zh-CN" dirty="0" smtClean="0"/>
              <a:t>variable[xx]</a:t>
            </a:r>
            <a:r>
              <a:rPr lang="zh-CN" altLang="en-US" dirty="0"/>
              <a:t>表示法</a:t>
            </a:r>
            <a:r>
              <a:rPr lang="zh-CN" altLang="en-US" dirty="0" smtClean="0"/>
              <a:t>。另外</a:t>
            </a:r>
            <a:r>
              <a:rPr lang="zh-CN" altLang="en-US" dirty="0"/>
              <a:t>，</a:t>
            </a:r>
            <a:r>
              <a:rPr lang="zh-CN" altLang="en-US" dirty="0" smtClean="0"/>
              <a:t>脚本</a:t>
            </a:r>
            <a:r>
              <a:rPr lang="zh-CN" altLang="en-US" dirty="0"/>
              <a:t>可以使用</a:t>
            </a:r>
            <a:r>
              <a:rPr lang="en-US" altLang="zh-CN" dirty="0"/>
              <a:t>declare -a variable</a:t>
            </a:r>
            <a:r>
              <a:rPr lang="zh-CN" altLang="en-US" dirty="0"/>
              <a:t>语句来指定一个</a:t>
            </a:r>
            <a:r>
              <a:rPr lang="zh-CN" altLang="en-US" dirty="0" smtClean="0"/>
              <a:t>数组。解</a:t>
            </a:r>
            <a:r>
              <a:rPr lang="zh-CN" altLang="en-US" dirty="0"/>
              <a:t>引用一个数组</a:t>
            </a:r>
            <a:r>
              <a:rPr lang="zh-CN" altLang="en-US" dirty="0" smtClean="0"/>
              <a:t>元素（</a:t>
            </a:r>
            <a:r>
              <a:rPr lang="zh-CN" altLang="en-US" dirty="0"/>
              <a:t>也就是取值</a:t>
            </a:r>
            <a:r>
              <a:rPr lang="zh-CN" altLang="en-US" dirty="0" smtClean="0"/>
              <a:t>），使用花括号表示法，也即</a:t>
            </a:r>
            <a:r>
              <a:rPr lang="en-US" altLang="zh-CN" dirty="0" smtClean="0"/>
              <a:t>${element[xx]}</a:t>
            </a:r>
            <a:r>
              <a:rPr lang="zh-CN" altLang="en-US" dirty="0" smtClean="0"/>
              <a:t>。</a:t>
            </a:r>
            <a:endParaRPr lang="en-US" altLang="zh-CN" dirty="0" smtClean="0"/>
          </a:p>
          <a:p>
            <a:pPr marL="0" indent="0">
              <a:buNone/>
            </a:pPr>
            <a:r>
              <a:rPr lang="zh-CN" altLang="en-US" dirty="0"/>
              <a:t>一</a:t>
            </a:r>
            <a:r>
              <a:rPr lang="zh-CN" altLang="en-US" dirty="0" smtClean="0"/>
              <a:t>个简便的方式初始化整个数组，使用 </a:t>
            </a:r>
            <a:r>
              <a:rPr lang="en-US" altLang="zh-CN" dirty="0"/>
              <a:t>array=( element1 element2 ... </a:t>
            </a:r>
            <a:r>
              <a:rPr lang="en-US" altLang="zh-CN" dirty="0" err="1"/>
              <a:t>elementN</a:t>
            </a:r>
            <a:r>
              <a:rPr lang="en-US" altLang="zh-CN" dirty="0"/>
              <a:t> </a:t>
            </a:r>
            <a:r>
              <a:rPr lang="en-US" altLang="zh-CN" dirty="0" smtClean="0"/>
              <a:t>) </a:t>
            </a:r>
            <a:r>
              <a:rPr lang="zh-CN" altLang="en-US" dirty="0" smtClean="0"/>
              <a:t>表示法。</a:t>
            </a:r>
            <a:endParaRPr lang="en-US" altLang="zh-CN" dirty="0" smtClean="0"/>
          </a:p>
          <a:p>
            <a:pPr marL="0" indent="0">
              <a:buNone/>
            </a:pPr>
            <a:r>
              <a:rPr lang="en-US" altLang="zh-CN" dirty="0" smtClean="0"/>
              <a:t>e.g. </a:t>
            </a:r>
            <a:r>
              <a:rPr lang="zh-CN" altLang="en-US" dirty="0" smtClean="0"/>
              <a:t>简单的数组使用 </a:t>
            </a:r>
            <a:r>
              <a:rPr lang="en-US" altLang="zh-CN" dirty="0" smtClean="0"/>
              <a:t>array.sh</a:t>
            </a:r>
          </a:p>
          <a:p>
            <a:pPr marL="0" indent="0">
              <a:buNone/>
            </a:pPr>
            <a:r>
              <a:rPr lang="zh-CN" altLang="en-US" dirty="0"/>
              <a:t>数组元素有它们独特的</a:t>
            </a:r>
            <a:r>
              <a:rPr lang="zh-CN" altLang="en-US" dirty="0" smtClean="0"/>
              <a:t>语法，甚至</a:t>
            </a:r>
            <a:r>
              <a:rPr lang="zh-CN" altLang="en-US" dirty="0"/>
              <a:t>标准</a:t>
            </a:r>
            <a:r>
              <a:rPr lang="en-US" altLang="zh-CN" dirty="0"/>
              <a:t>Bash</a:t>
            </a:r>
            <a:r>
              <a:rPr lang="zh-CN" altLang="en-US" dirty="0"/>
              <a:t>命令和</a:t>
            </a:r>
            <a:r>
              <a:rPr lang="zh-CN" altLang="en-US" dirty="0" smtClean="0"/>
              <a:t>操作符</a:t>
            </a:r>
            <a:r>
              <a:rPr lang="zh-CN" altLang="en-US" dirty="0"/>
              <a:t>，</a:t>
            </a:r>
            <a:r>
              <a:rPr lang="zh-CN" altLang="en-US" dirty="0" smtClean="0"/>
              <a:t>都</a:t>
            </a:r>
            <a:r>
              <a:rPr lang="zh-CN" altLang="en-US" dirty="0"/>
              <a:t>有特殊的选项用以配合数组</a:t>
            </a:r>
            <a:r>
              <a:rPr lang="zh-CN" altLang="en-US" dirty="0" smtClean="0"/>
              <a:t>操作。</a:t>
            </a:r>
            <a:r>
              <a:rPr lang="en-US" altLang="zh-CN" dirty="0" smtClean="0"/>
              <a:t>e.g. array-ops.sh</a:t>
            </a:r>
          </a:p>
          <a:p>
            <a:pPr marL="0" indent="0">
              <a:buNone/>
            </a:pPr>
            <a:r>
              <a:rPr lang="zh-CN" altLang="en-US" dirty="0" smtClean="0"/>
              <a:t>大部分标准的字符串操作适用于数组。</a:t>
            </a:r>
            <a:r>
              <a:rPr lang="en-US" altLang="zh-CN" dirty="0" smtClean="0"/>
              <a:t>e.g. array-strops.sh</a:t>
            </a:r>
          </a:p>
          <a:p>
            <a:pPr marL="0" indent="0">
              <a:buNone/>
            </a:pPr>
            <a:endParaRPr lang="zh-CN" altLang="en-US" dirty="0"/>
          </a:p>
        </p:txBody>
      </p:sp>
    </p:spTree>
    <p:extLst>
      <p:ext uri="{BB962C8B-B14F-4D97-AF65-F5344CB8AC3E}">
        <p14:creationId xmlns:p14="http://schemas.microsoft.com/office/powerpoint/2010/main" val="3126638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与“</a:t>
            </a:r>
            <a:r>
              <a:rPr lang="zh-CN" altLang="en-US" dirty="0"/>
              <a:t>真正的</a:t>
            </a:r>
            <a:r>
              <a:rPr lang="zh-CN" altLang="en-US" dirty="0" smtClean="0"/>
              <a:t>” 编程语言一样</a:t>
            </a:r>
            <a:r>
              <a:rPr lang="zh-CN" altLang="en-US" dirty="0"/>
              <a:t>，</a:t>
            </a:r>
            <a:r>
              <a:rPr lang="en-US" altLang="zh-CN" dirty="0" smtClean="0"/>
              <a:t>Bash</a:t>
            </a:r>
            <a:r>
              <a:rPr lang="zh-CN" altLang="en-US" dirty="0"/>
              <a:t>也有</a:t>
            </a:r>
            <a:r>
              <a:rPr lang="zh-CN" altLang="en-US" dirty="0" smtClean="0"/>
              <a:t>函数</a:t>
            </a:r>
            <a:r>
              <a:rPr lang="zh-CN" altLang="en-US" dirty="0"/>
              <a:t>，</a:t>
            </a:r>
            <a:r>
              <a:rPr lang="zh-CN" altLang="en-US" dirty="0" smtClean="0"/>
              <a:t>虽然</a:t>
            </a:r>
            <a:r>
              <a:rPr lang="zh-CN" altLang="en-US" dirty="0"/>
              <a:t>在某些实现方面稍有</a:t>
            </a:r>
            <a:r>
              <a:rPr lang="zh-CN" altLang="en-US" dirty="0" smtClean="0"/>
              <a:t>限制</a:t>
            </a:r>
            <a:r>
              <a:rPr lang="zh-CN" altLang="en-US" dirty="0"/>
              <a:t>。</a:t>
            </a:r>
            <a:r>
              <a:rPr lang="zh-CN" altLang="en-US" dirty="0" smtClean="0"/>
              <a:t>一</a:t>
            </a:r>
            <a:r>
              <a:rPr lang="zh-CN" altLang="en-US" dirty="0"/>
              <a:t>个函数就是一个</a:t>
            </a:r>
            <a:r>
              <a:rPr lang="zh-CN" altLang="en-US" dirty="0" smtClean="0"/>
              <a:t>子程序</a:t>
            </a:r>
            <a:r>
              <a:rPr lang="zh-CN" altLang="en-US" dirty="0"/>
              <a:t>，</a:t>
            </a:r>
            <a:r>
              <a:rPr lang="zh-CN" altLang="en-US" dirty="0" smtClean="0"/>
              <a:t>用于</a:t>
            </a:r>
            <a:r>
              <a:rPr lang="zh-CN" altLang="en-US" dirty="0"/>
              <a:t>实现一系列操作的代码</a:t>
            </a:r>
            <a:r>
              <a:rPr lang="zh-CN" altLang="en-US" dirty="0" smtClean="0"/>
              <a:t>块</a:t>
            </a:r>
            <a:r>
              <a:rPr lang="zh-CN" altLang="en-US" dirty="0"/>
              <a:t>，</a:t>
            </a:r>
            <a:r>
              <a:rPr lang="zh-CN" altLang="en-US" dirty="0" smtClean="0"/>
              <a:t>它</a:t>
            </a:r>
            <a:r>
              <a:rPr lang="zh-CN" altLang="en-US" dirty="0"/>
              <a:t>是完成特定任务</a:t>
            </a:r>
            <a:r>
              <a:rPr lang="zh-CN" altLang="en-US" dirty="0" smtClean="0"/>
              <a:t>的“黑盒子”。</a:t>
            </a:r>
            <a:r>
              <a:rPr lang="en-US" altLang="zh-CN" dirty="0" smtClean="0"/>
              <a:t> </a:t>
            </a:r>
            <a:r>
              <a:rPr lang="zh-CN" altLang="en-US" dirty="0"/>
              <a:t>当存在重复</a:t>
            </a:r>
            <a:r>
              <a:rPr lang="zh-CN" altLang="en-US" dirty="0" smtClean="0"/>
              <a:t>代码，或者</a:t>
            </a:r>
            <a:r>
              <a:rPr lang="zh-CN" altLang="en-US" dirty="0"/>
              <a:t>当一个任务只需要轻微修改</a:t>
            </a:r>
            <a:r>
              <a:rPr lang="zh-CN" altLang="en-US" dirty="0" smtClean="0"/>
              <a:t>就可以重复</a:t>
            </a:r>
            <a:r>
              <a:rPr lang="zh-CN" altLang="en-US" dirty="0"/>
              <a:t>使用的</a:t>
            </a:r>
            <a:r>
              <a:rPr lang="zh-CN" altLang="en-US" dirty="0" smtClean="0"/>
              <a:t>时候，就需要</a:t>
            </a:r>
            <a:r>
              <a:rPr lang="zh-CN" altLang="en-US" dirty="0"/>
              <a:t>考虑使用函数</a:t>
            </a:r>
            <a:r>
              <a:rPr lang="zh-CN" altLang="en-US" dirty="0" smtClean="0"/>
              <a:t>了。函数形式：</a:t>
            </a:r>
            <a:endParaRPr lang="en-US" altLang="zh-CN" dirty="0" smtClean="0"/>
          </a:p>
          <a:p>
            <a:pPr marL="0" indent="0">
              <a:buNone/>
            </a:pPr>
            <a:r>
              <a:rPr lang="en-US" altLang="zh-CN" dirty="0"/>
              <a:t>function </a:t>
            </a:r>
            <a:r>
              <a:rPr lang="en-US" altLang="zh-CN" dirty="0" err="1"/>
              <a:t>function_name</a:t>
            </a:r>
            <a:r>
              <a:rPr lang="en-US" altLang="zh-CN" dirty="0"/>
              <a:t> { </a:t>
            </a:r>
          </a:p>
          <a:p>
            <a:pPr marL="0" indent="0">
              <a:buNone/>
            </a:pPr>
            <a:r>
              <a:rPr lang="en-US" altLang="zh-CN" dirty="0"/>
              <a:t>command... </a:t>
            </a:r>
          </a:p>
          <a:p>
            <a:pPr marL="0" indent="0">
              <a:buNone/>
            </a:pPr>
            <a:r>
              <a:rPr lang="en-US" altLang="zh-CN" dirty="0"/>
              <a:t>} </a:t>
            </a:r>
          </a:p>
          <a:p>
            <a:pPr marL="0" indent="0">
              <a:buNone/>
            </a:pPr>
            <a:r>
              <a:rPr lang="zh-CN" altLang="en-US" dirty="0" smtClean="0"/>
              <a:t>或</a:t>
            </a:r>
            <a:endParaRPr lang="en-US" altLang="zh-CN" dirty="0"/>
          </a:p>
          <a:p>
            <a:pPr marL="0" indent="0">
              <a:buNone/>
            </a:pPr>
            <a:r>
              <a:rPr lang="en-US" altLang="zh-CN" dirty="0" err="1"/>
              <a:t>function_name</a:t>
            </a:r>
            <a:r>
              <a:rPr lang="en-US" altLang="zh-CN" dirty="0"/>
              <a:t> () { </a:t>
            </a:r>
          </a:p>
          <a:p>
            <a:pPr marL="0" indent="0">
              <a:buNone/>
            </a:pPr>
            <a:r>
              <a:rPr lang="en-US" altLang="zh-CN" dirty="0"/>
              <a:t>command... </a:t>
            </a:r>
          </a:p>
          <a:p>
            <a:pPr marL="0" indent="0">
              <a:buNone/>
            </a:pPr>
            <a:r>
              <a:rPr lang="en-US" altLang="zh-CN" dirty="0"/>
              <a:t>} </a:t>
            </a:r>
            <a:endParaRPr lang="en-US" altLang="zh-CN" dirty="0" smtClean="0"/>
          </a:p>
          <a:p>
            <a:pPr marL="0" indent="0">
              <a:buNone/>
            </a:pPr>
            <a:r>
              <a:rPr lang="zh-CN" altLang="en-US" dirty="0" smtClean="0"/>
              <a:t>第二种形式可移植性更好些，也是</a:t>
            </a:r>
            <a:r>
              <a:rPr lang="en-US" altLang="zh-CN" dirty="0" smtClean="0"/>
              <a:t>C</a:t>
            </a:r>
            <a:r>
              <a:rPr lang="zh-CN" altLang="en-US" dirty="0" smtClean="0"/>
              <a:t>程序员更喜欢的形式。</a:t>
            </a:r>
            <a:endParaRPr lang="en-US" altLang="zh-CN" dirty="0" smtClean="0"/>
          </a:p>
        </p:txBody>
      </p:sp>
    </p:spTree>
    <p:extLst>
      <p:ext uri="{BB962C8B-B14F-4D97-AF65-F5344CB8AC3E}">
        <p14:creationId xmlns:p14="http://schemas.microsoft.com/office/powerpoint/2010/main" val="465369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跟</a:t>
            </a:r>
            <a:r>
              <a:rPr lang="en-US" altLang="zh-CN" dirty="0"/>
              <a:t>C</a:t>
            </a:r>
            <a:r>
              <a:rPr lang="zh-CN" altLang="en-US" dirty="0"/>
              <a:t>语言一样，函数的左大括号也可以写在下一行中：</a:t>
            </a:r>
            <a:endParaRPr lang="en-US" altLang="zh-CN" dirty="0"/>
          </a:p>
          <a:p>
            <a:pPr marL="0" indent="0">
              <a:buNone/>
            </a:pPr>
            <a:r>
              <a:rPr lang="en-US" altLang="zh-CN" dirty="0" err="1"/>
              <a:t>function_name</a:t>
            </a:r>
            <a:r>
              <a:rPr lang="en-US" altLang="zh-CN" dirty="0"/>
              <a:t> () </a:t>
            </a:r>
          </a:p>
          <a:p>
            <a:pPr marL="0" indent="0">
              <a:buNone/>
            </a:pPr>
            <a:r>
              <a:rPr lang="en-US" altLang="zh-CN" dirty="0"/>
              <a:t>{ </a:t>
            </a:r>
          </a:p>
          <a:p>
            <a:pPr marL="0" indent="0">
              <a:buNone/>
            </a:pPr>
            <a:r>
              <a:rPr lang="en-US" altLang="zh-CN" dirty="0"/>
              <a:t>command... </a:t>
            </a:r>
          </a:p>
          <a:p>
            <a:pPr marL="0" indent="0">
              <a:buNone/>
            </a:pPr>
            <a:r>
              <a:rPr lang="en-US" altLang="zh-CN" dirty="0"/>
              <a:t>} </a:t>
            </a:r>
            <a:endParaRPr lang="en-US" altLang="zh-CN" dirty="0" smtClean="0"/>
          </a:p>
          <a:p>
            <a:pPr marL="0" indent="0">
              <a:buNone/>
            </a:pPr>
            <a:r>
              <a:rPr lang="zh-CN" altLang="en-US" dirty="0"/>
              <a:t>一</a:t>
            </a:r>
            <a:r>
              <a:rPr lang="zh-CN" altLang="en-US" dirty="0" smtClean="0"/>
              <a:t>个函数可以被“</a:t>
            </a:r>
            <a:r>
              <a:rPr lang="zh-CN" altLang="en-US" dirty="0"/>
              <a:t>压缩</a:t>
            </a:r>
            <a:r>
              <a:rPr lang="zh-CN" altLang="en-US" dirty="0" smtClean="0"/>
              <a:t>” 成一行：</a:t>
            </a:r>
            <a:endParaRPr lang="en-US" altLang="zh-CN" dirty="0" smtClean="0"/>
          </a:p>
          <a:p>
            <a:pPr marL="0" indent="0">
              <a:buNone/>
            </a:pPr>
            <a:r>
              <a:rPr lang="en-US" altLang="zh-CN" dirty="0"/>
              <a:t>fun () { echo "This is a function"; echo; }</a:t>
            </a:r>
          </a:p>
          <a:p>
            <a:pPr marL="0" indent="0">
              <a:buNone/>
            </a:pPr>
            <a:r>
              <a:rPr lang="en-US" altLang="zh-CN" dirty="0"/>
              <a:t>#                                 </a:t>
            </a:r>
            <a:r>
              <a:rPr lang="en-US" altLang="zh-CN" dirty="0" smtClean="0"/>
              <a:t>                ^         ^</a:t>
            </a:r>
          </a:p>
          <a:p>
            <a:pPr marL="0" indent="0">
              <a:buNone/>
            </a:pPr>
            <a:r>
              <a:rPr lang="zh-CN" altLang="en-US" dirty="0" smtClean="0"/>
              <a:t>然而，这种情况下，函数中的最后一个命令必须</a:t>
            </a:r>
            <a:r>
              <a:rPr lang="zh-CN" altLang="en-US" dirty="0"/>
              <a:t>以</a:t>
            </a:r>
            <a:r>
              <a:rPr lang="zh-CN" altLang="en-US" dirty="0" smtClean="0"/>
              <a:t> </a:t>
            </a:r>
            <a:r>
              <a:rPr lang="en-US" altLang="zh-CN" dirty="0" smtClean="0"/>
              <a:t>; </a:t>
            </a:r>
            <a:r>
              <a:rPr lang="zh-CN" altLang="en-US" dirty="0" smtClean="0"/>
              <a:t>号结束。</a:t>
            </a:r>
            <a:endParaRPr lang="en-US" altLang="zh-CN" dirty="0" smtClean="0"/>
          </a:p>
          <a:p>
            <a:pPr marL="0" indent="0">
              <a:buNone/>
            </a:pPr>
            <a:r>
              <a:rPr lang="en-US" altLang="zh-CN" dirty="0"/>
              <a:t>fun () { echo "This is a function"; echo } # Error!</a:t>
            </a:r>
          </a:p>
          <a:p>
            <a:pPr marL="0" indent="0">
              <a:buNone/>
            </a:pPr>
            <a:r>
              <a:rPr lang="en-US" altLang="zh-CN" dirty="0"/>
              <a:t>#                                       </a:t>
            </a:r>
            <a:r>
              <a:rPr lang="en-US" altLang="zh-CN" dirty="0" smtClean="0"/>
              <a:t>                      ^</a:t>
            </a:r>
            <a:endParaRPr lang="en-US" altLang="zh-CN" dirty="0"/>
          </a:p>
          <a:p>
            <a:pPr marL="0" indent="0">
              <a:buNone/>
            </a:pPr>
            <a:r>
              <a:rPr lang="en-US" altLang="zh-CN" dirty="0"/>
              <a:t>fun2 () { echo "Even a single-command function? Yes!"; }</a:t>
            </a:r>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4191884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lstStyle/>
          <a:p>
            <a:pPr marL="0" indent="0">
              <a:buNone/>
            </a:pPr>
            <a:r>
              <a:rPr lang="zh-CN" altLang="en-US" dirty="0"/>
              <a:t>只需要简单的调用函数名，就可以调用或触发一个函数，一个函数调用等同于一个命令</a:t>
            </a:r>
            <a:r>
              <a:rPr lang="zh-CN" altLang="en-US" dirty="0" smtClean="0"/>
              <a:t>。</a:t>
            </a:r>
            <a:endParaRPr lang="en-US" altLang="zh-CN" dirty="0" smtClean="0"/>
          </a:p>
          <a:p>
            <a:pPr marL="0" indent="0">
              <a:buNone/>
            </a:pPr>
            <a:r>
              <a:rPr lang="zh-CN" altLang="en-US" dirty="0"/>
              <a:t>函数定义必须在第一次调用函数之前</a:t>
            </a:r>
            <a:r>
              <a:rPr lang="zh-CN" altLang="en-US" dirty="0" smtClean="0"/>
              <a:t>完成</a:t>
            </a:r>
            <a:r>
              <a:rPr lang="zh-CN" altLang="en-US" dirty="0"/>
              <a:t>，</a:t>
            </a:r>
            <a:r>
              <a:rPr lang="zh-CN" altLang="en-US" dirty="0" smtClean="0"/>
              <a:t>没有</a:t>
            </a:r>
            <a:r>
              <a:rPr lang="zh-CN" altLang="en-US" dirty="0"/>
              <a:t>像</a:t>
            </a:r>
            <a:r>
              <a:rPr lang="en-US" altLang="zh-CN" dirty="0"/>
              <a:t>C</a:t>
            </a:r>
            <a:r>
              <a:rPr lang="zh-CN" altLang="en-US" dirty="0" smtClean="0"/>
              <a:t>中“声明”一个函数的方法。</a:t>
            </a:r>
            <a:r>
              <a:rPr lang="en-US" altLang="zh-CN" dirty="0" smtClean="0"/>
              <a:t>e.g. function.sh</a:t>
            </a:r>
          </a:p>
          <a:p>
            <a:pPr marL="0" indent="0">
              <a:buNone/>
            </a:pPr>
            <a:r>
              <a:rPr lang="zh-CN" altLang="en-US" dirty="0" smtClean="0"/>
              <a:t>函数</a:t>
            </a:r>
            <a:r>
              <a:rPr lang="zh-CN" altLang="en-US" dirty="0"/>
              <a:t>体</a:t>
            </a:r>
            <a:r>
              <a:rPr lang="zh-CN" altLang="en-US" dirty="0" smtClean="0"/>
              <a:t>不能为空。</a:t>
            </a:r>
            <a:r>
              <a:rPr lang="en-US" altLang="zh-CN" dirty="0" smtClean="0"/>
              <a:t>e.g. empty-function.sh</a:t>
            </a:r>
          </a:p>
          <a:p>
            <a:pPr marL="0" indent="0">
              <a:buNone/>
            </a:pPr>
            <a:r>
              <a:rPr lang="zh-CN" altLang="en-US" dirty="0" smtClean="0"/>
              <a:t>同一脚本中的重名函数，后定义的函数将覆盖先定义的函数。</a:t>
            </a:r>
            <a:r>
              <a:rPr lang="en-US" altLang="zh-CN" dirty="0" smtClean="0"/>
              <a:t>e.g. duplicate-function.sh</a:t>
            </a:r>
            <a:endParaRPr lang="zh-CN" altLang="en-US" dirty="0"/>
          </a:p>
          <a:p>
            <a:pPr marL="0" indent="0">
              <a:buNone/>
            </a:pPr>
            <a:endParaRPr lang="zh-CN" altLang="en-US" dirty="0"/>
          </a:p>
        </p:txBody>
      </p:sp>
    </p:spTree>
    <p:extLst>
      <p:ext uri="{BB962C8B-B14F-4D97-AF65-F5344CB8AC3E}">
        <p14:creationId xmlns:p14="http://schemas.microsoft.com/office/powerpoint/2010/main" val="1148753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a:t>
            </a:r>
            <a:r>
              <a:rPr lang="en-US" altLang="zh-CN" dirty="0" smtClean="0"/>
              <a:t>shell</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子</a:t>
            </a:r>
            <a:r>
              <a:rPr lang="en-US" altLang="zh-CN" dirty="0" smtClean="0"/>
              <a:t>shell</a:t>
            </a:r>
            <a:r>
              <a:rPr lang="zh-CN" altLang="en-US" dirty="0" smtClean="0"/>
              <a:t>是由</a:t>
            </a:r>
            <a:r>
              <a:rPr lang="en-US" altLang="zh-CN" dirty="0" smtClean="0"/>
              <a:t>shell</a:t>
            </a:r>
            <a:r>
              <a:rPr lang="zh-CN" altLang="en-US" dirty="0" smtClean="0"/>
              <a:t>或</a:t>
            </a:r>
            <a:r>
              <a:rPr lang="en-US" altLang="zh-CN" dirty="0" smtClean="0"/>
              <a:t>shell</a:t>
            </a:r>
            <a:r>
              <a:rPr lang="zh-CN" altLang="en-US" dirty="0" smtClean="0"/>
              <a:t>脚本启动的子进程，执行一个</a:t>
            </a:r>
            <a:r>
              <a:rPr lang="en-US" altLang="zh-CN" dirty="0" smtClean="0"/>
              <a:t>shell</a:t>
            </a:r>
            <a:r>
              <a:rPr lang="zh-CN" altLang="en-US" dirty="0" smtClean="0"/>
              <a:t>脚本将启动一个新进程，一个子</a:t>
            </a:r>
            <a:r>
              <a:rPr lang="en-US" altLang="zh-CN" dirty="0" smtClean="0"/>
              <a:t>shell</a:t>
            </a:r>
            <a:r>
              <a:rPr lang="zh-CN" altLang="en-US" dirty="0" smtClean="0"/>
              <a:t>。</a:t>
            </a:r>
            <a:endParaRPr lang="en-US" altLang="zh-CN" dirty="0" smtClean="0"/>
          </a:p>
          <a:p>
            <a:pPr marL="0" indent="0">
              <a:buNone/>
            </a:pPr>
            <a:r>
              <a:rPr lang="zh-CN" altLang="en-US" dirty="0"/>
              <a:t>圆括号中的命令</a:t>
            </a:r>
            <a:r>
              <a:rPr lang="zh-CN" altLang="en-US" dirty="0" smtClean="0"/>
              <a:t>列表：</a:t>
            </a:r>
            <a:endParaRPr lang="en-US" altLang="zh-CN" dirty="0" smtClean="0"/>
          </a:p>
          <a:p>
            <a:pPr marL="0" indent="0">
              <a:buNone/>
            </a:pPr>
            <a:r>
              <a:rPr lang="en-US" altLang="zh-CN" dirty="0"/>
              <a:t>( command1; command2; command3; ... )</a:t>
            </a:r>
          </a:p>
          <a:p>
            <a:pPr marL="0" indent="0">
              <a:buNone/>
            </a:pPr>
            <a:r>
              <a:rPr lang="en-US" altLang="zh-CN" dirty="0" smtClean="0"/>
              <a:t>	</a:t>
            </a:r>
            <a:r>
              <a:rPr lang="zh-CN" altLang="en-US" dirty="0"/>
              <a:t>圆括号中命令列表的命令将会运行在一个子</a:t>
            </a:r>
            <a:r>
              <a:rPr lang="en-US" altLang="zh-CN" dirty="0"/>
              <a:t>shell</a:t>
            </a:r>
            <a:r>
              <a:rPr lang="zh-CN" altLang="en-US" dirty="0" smtClean="0"/>
              <a:t>中。</a:t>
            </a:r>
            <a:endParaRPr lang="en-US" altLang="zh-CN" dirty="0" smtClean="0"/>
          </a:p>
          <a:p>
            <a:pPr marL="0" indent="0">
              <a:buNone/>
            </a:pPr>
            <a:r>
              <a:rPr lang="zh-CN" altLang="en-US" dirty="0"/>
              <a:t>子</a:t>
            </a:r>
            <a:r>
              <a:rPr lang="en-US" altLang="zh-CN" dirty="0"/>
              <a:t>shell</a:t>
            </a:r>
            <a:r>
              <a:rPr lang="zh-CN" altLang="en-US" dirty="0"/>
              <a:t>中的变量对于子</a:t>
            </a:r>
            <a:r>
              <a:rPr lang="en-US" altLang="zh-CN" dirty="0"/>
              <a:t>shell</a:t>
            </a:r>
            <a:r>
              <a:rPr lang="zh-CN" altLang="en-US" dirty="0"/>
              <a:t>之外的代码块</a:t>
            </a:r>
            <a:r>
              <a:rPr lang="zh-CN" altLang="en-US" dirty="0" smtClean="0"/>
              <a:t>来说</a:t>
            </a:r>
            <a:r>
              <a:rPr lang="zh-CN" altLang="en-US" dirty="0"/>
              <a:t>，</a:t>
            </a:r>
            <a:r>
              <a:rPr lang="zh-CN" altLang="en-US" dirty="0" smtClean="0"/>
              <a:t>是</a:t>
            </a:r>
            <a:r>
              <a:rPr lang="zh-CN" altLang="en-US" dirty="0"/>
              <a:t>不可见</a:t>
            </a:r>
            <a:r>
              <a:rPr lang="zh-CN" altLang="en-US" dirty="0" smtClean="0"/>
              <a:t>的</a:t>
            </a:r>
            <a:r>
              <a:rPr lang="zh-CN" altLang="en-US" dirty="0"/>
              <a:t>。</a:t>
            </a:r>
            <a:r>
              <a:rPr lang="zh-CN" altLang="en-US" dirty="0" smtClean="0"/>
              <a:t>当然</a:t>
            </a:r>
            <a:r>
              <a:rPr lang="zh-CN" altLang="en-US" dirty="0"/>
              <a:t>，</a:t>
            </a:r>
            <a:r>
              <a:rPr lang="zh-CN" altLang="en-US" dirty="0" smtClean="0"/>
              <a:t>父</a:t>
            </a:r>
            <a:r>
              <a:rPr lang="zh-CN" altLang="en-US" dirty="0"/>
              <a:t>进程也不能访问这些</a:t>
            </a:r>
            <a:r>
              <a:rPr lang="zh-CN" altLang="en-US" dirty="0" smtClean="0"/>
              <a:t>变量</a:t>
            </a:r>
            <a:r>
              <a:rPr lang="zh-CN" altLang="en-US" dirty="0"/>
              <a:t>，</a:t>
            </a:r>
            <a:r>
              <a:rPr lang="zh-CN" altLang="en-US" dirty="0" smtClean="0"/>
              <a:t>父</a:t>
            </a:r>
            <a:r>
              <a:rPr lang="zh-CN" altLang="en-US" dirty="0"/>
              <a:t>进程指的是产生这个子</a:t>
            </a:r>
            <a:r>
              <a:rPr lang="en-US" altLang="zh-CN" dirty="0"/>
              <a:t>shell</a:t>
            </a:r>
            <a:r>
              <a:rPr lang="zh-CN" altLang="en-US" dirty="0"/>
              <a:t>的</a:t>
            </a:r>
            <a:r>
              <a:rPr lang="en-US" altLang="zh-CN" dirty="0" smtClean="0"/>
              <a:t>shell</a:t>
            </a:r>
            <a:r>
              <a:rPr lang="zh-CN" altLang="en-US" dirty="0"/>
              <a:t>。</a:t>
            </a:r>
            <a:r>
              <a:rPr lang="zh-CN" altLang="en-US" dirty="0" smtClean="0"/>
              <a:t>事实上</a:t>
            </a:r>
            <a:r>
              <a:rPr lang="zh-CN" altLang="en-US" dirty="0"/>
              <a:t>，</a:t>
            </a:r>
            <a:r>
              <a:rPr lang="zh-CN" altLang="en-US" dirty="0" smtClean="0"/>
              <a:t>这些变量局部于子进程。</a:t>
            </a:r>
            <a:endParaRPr lang="en-US" altLang="zh-CN" dirty="0" smtClean="0"/>
          </a:p>
          <a:p>
            <a:pPr marL="0" indent="0">
              <a:buNone/>
            </a:pPr>
            <a:r>
              <a:rPr lang="en-US" altLang="zh-CN" dirty="0" smtClean="0"/>
              <a:t>e.g. </a:t>
            </a:r>
            <a:r>
              <a:rPr lang="en-US" altLang="zh-CN" smtClean="0"/>
              <a:t>subshell.sh</a:t>
            </a:r>
            <a:endParaRPr lang="zh-CN" altLang="en-US" dirty="0"/>
          </a:p>
        </p:txBody>
      </p:sp>
    </p:spTree>
    <p:extLst>
      <p:ext uri="{BB962C8B-B14F-4D97-AF65-F5344CB8AC3E}">
        <p14:creationId xmlns:p14="http://schemas.microsoft.com/office/powerpoint/2010/main" val="24162054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实用工具</a:t>
            </a:r>
            <a:endParaRPr lang="zh-CN" altLang="en-US" dirty="0"/>
          </a:p>
        </p:txBody>
      </p:sp>
      <p:sp>
        <p:nvSpPr>
          <p:cNvPr id="3" name="内容占位符 2"/>
          <p:cNvSpPr>
            <a:spLocks noGrp="1"/>
          </p:cNvSpPr>
          <p:nvPr>
            <p:ph idx="1"/>
          </p:nvPr>
        </p:nvSpPr>
        <p:spPr/>
        <p:txBody>
          <a:bodyPr/>
          <a:lstStyle/>
          <a:p>
            <a:r>
              <a:rPr lang="en-US" altLang="zh-CN" dirty="0" smtClean="0"/>
              <a:t>cut </a:t>
            </a:r>
            <a:r>
              <a:rPr lang="zh-CN" altLang="en-US" dirty="0" smtClean="0"/>
              <a:t>的用法</a:t>
            </a:r>
            <a:endParaRPr lang="en-US" altLang="zh-CN" dirty="0"/>
          </a:p>
          <a:p>
            <a:r>
              <a:rPr lang="en-US" altLang="zh-CN" dirty="0" smtClean="0"/>
              <a:t>grep </a:t>
            </a:r>
            <a:r>
              <a:rPr lang="zh-CN" altLang="en-US" dirty="0" smtClean="0"/>
              <a:t>的用法</a:t>
            </a:r>
            <a:endParaRPr lang="en-US" altLang="zh-CN" dirty="0" smtClean="0"/>
          </a:p>
          <a:p>
            <a:r>
              <a:rPr lang="en-US" altLang="zh-CN" dirty="0" smtClean="0"/>
              <a:t>sed </a:t>
            </a:r>
            <a:r>
              <a:rPr lang="zh-CN" altLang="en-US" dirty="0" smtClean="0"/>
              <a:t>的用法</a:t>
            </a:r>
            <a:endParaRPr lang="en-US" altLang="zh-CN" dirty="0" smtClean="0"/>
          </a:p>
          <a:p>
            <a:r>
              <a:rPr lang="en-US" altLang="zh-CN" dirty="0" smtClean="0"/>
              <a:t>awk </a:t>
            </a:r>
            <a:r>
              <a:rPr lang="zh-CN" altLang="en-US" dirty="0" smtClean="0"/>
              <a:t>的用法</a:t>
            </a:r>
            <a:endParaRPr lang="en-US" altLang="zh-CN" dirty="0" smtClean="0"/>
          </a:p>
          <a:p>
            <a:endParaRPr lang="zh-CN" altLang="en-US" dirty="0"/>
          </a:p>
        </p:txBody>
      </p:sp>
    </p:spTree>
    <p:extLst>
      <p:ext uri="{BB962C8B-B14F-4D97-AF65-F5344CB8AC3E}">
        <p14:creationId xmlns:p14="http://schemas.microsoft.com/office/powerpoint/2010/main" val="24924217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a:bodyPr>
          <a:lstStyle/>
          <a:p>
            <a:r>
              <a:rPr lang="en-US" altLang="zh-CN" dirty="0" smtClean="0"/>
              <a:t>Advanced </a:t>
            </a:r>
            <a:r>
              <a:rPr lang="en-US" altLang="zh-CN" dirty="0"/>
              <a:t>Bash-Scripting Guide</a:t>
            </a:r>
            <a:r>
              <a:rPr lang="zh-CN" altLang="en-US" dirty="0" smtClean="0"/>
              <a:t>：</a:t>
            </a:r>
            <a:endParaRPr lang="en-US" altLang="zh-CN" dirty="0" smtClean="0"/>
          </a:p>
          <a:p>
            <a:pPr marL="0" indent="0">
              <a:buNone/>
            </a:pPr>
            <a:r>
              <a:rPr lang="en-US" altLang="zh-CN" dirty="0" smtClean="0">
                <a:hlinkClick r:id="rId2"/>
              </a:rPr>
              <a:t>http://www.tldp.org/LDP/abs/html/abs-guide.html</a:t>
            </a:r>
            <a:endParaRPr lang="en-US" altLang="zh-CN" dirty="0"/>
          </a:p>
          <a:p>
            <a:r>
              <a:rPr lang="en-US" altLang="zh-CN" dirty="0" smtClean="0"/>
              <a:t>sed </a:t>
            </a:r>
            <a:r>
              <a:rPr lang="en-US" altLang="zh-CN" dirty="0"/>
              <a:t>&amp; awk </a:t>
            </a:r>
            <a:r>
              <a:rPr lang="zh-CN" altLang="en-US" dirty="0" smtClean="0"/>
              <a:t>概述</a:t>
            </a:r>
            <a:endParaRPr lang="en-US" altLang="zh-CN" dirty="0" smtClean="0"/>
          </a:p>
          <a:p>
            <a:pPr marL="0" indent="0">
              <a:buNone/>
            </a:pPr>
            <a:r>
              <a:rPr lang="en-US" altLang="zh-CN" dirty="0" smtClean="0">
                <a:hlinkClick r:id="rId3"/>
              </a:rPr>
              <a:t>http://jarson.in/sed-awk-overview/</a:t>
            </a:r>
            <a:endParaRPr lang="en-US" altLang="zh-CN" dirty="0" smtClean="0"/>
          </a:p>
          <a:p>
            <a:r>
              <a:rPr lang="en-US" altLang="zh-CN" dirty="0" smtClean="0"/>
              <a:t>sed </a:t>
            </a:r>
            <a:r>
              <a:rPr lang="zh-CN" altLang="en-US" dirty="0"/>
              <a:t>学习</a:t>
            </a:r>
            <a:r>
              <a:rPr lang="zh-CN" altLang="en-US" dirty="0" smtClean="0"/>
              <a:t>手册</a:t>
            </a:r>
            <a:endParaRPr lang="en-US" altLang="zh-CN" dirty="0" smtClean="0"/>
          </a:p>
          <a:p>
            <a:pPr marL="0" indent="0">
              <a:buNone/>
            </a:pPr>
            <a:r>
              <a:rPr lang="en-US" altLang="zh-CN" dirty="0" smtClean="0">
                <a:hlinkClick r:id="rId4"/>
              </a:rPr>
              <a:t>http://jarson.in/sed-manual/</a:t>
            </a:r>
            <a:endParaRPr lang="en-US" altLang="zh-CN" dirty="0" smtClean="0"/>
          </a:p>
          <a:p>
            <a:r>
              <a:rPr lang="en-US" altLang="zh-CN" dirty="0" smtClean="0"/>
              <a:t>sed </a:t>
            </a:r>
            <a:r>
              <a:rPr lang="zh-CN" altLang="en-US" dirty="0"/>
              <a:t>函数</a:t>
            </a:r>
            <a:r>
              <a:rPr lang="zh-CN" altLang="en-US" dirty="0" smtClean="0"/>
              <a:t>参数</a:t>
            </a:r>
            <a:endParaRPr lang="en-US" altLang="zh-CN" dirty="0" smtClean="0"/>
          </a:p>
          <a:p>
            <a:pPr marL="0" indent="0">
              <a:buNone/>
            </a:pPr>
            <a:r>
              <a:rPr lang="en-US" altLang="zh-CN" dirty="0" smtClean="0">
                <a:hlinkClick r:id="rId5"/>
              </a:rPr>
              <a:t>http://jarson.in/sed-functions/</a:t>
            </a:r>
            <a:endParaRPr lang="en-US" altLang="zh-CN" dirty="0"/>
          </a:p>
          <a:p>
            <a:r>
              <a:rPr lang="en-US" altLang="zh-CN" dirty="0" smtClean="0"/>
              <a:t>awk</a:t>
            </a:r>
          </a:p>
          <a:p>
            <a:pPr marL="0" indent="0">
              <a:buNone/>
            </a:pPr>
            <a:r>
              <a:rPr lang="en-US" altLang="zh-CN" dirty="0" smtClean="0">
                <a:hlinkClick r:id="rId6"/>
              </a:rPr>
              <a:t>http://www.aslibra.com/doc/awk.htm</a:t>
            </a:r>
            <a:endParaRPr lang="zh-CN" altLang="en-US" dirty="0"/>
          </a:p>
        </p:txBody>
      </p:sp>
    </p:spTree>
    <p:extLst>
      <p:ext uri="{BB962C8B-B14F-4D97-AF65-F5344CB8AC3E}">
        <p14:creationId xmlns:p14="http://schemas.microsoft.com/office/powerpoint/2010/main" val="893627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位于脚本开头的</a:t>
            </a:r>
            <a:r>
              <a:rPr lang="en-US" altLang="zh-CN" dirty="0" smtClean="0"/>
              <a:t>#!</a:t>
            </a:r>
            <a:r>
              <a:rPr lang="zh-CN" altLang="en-US" dirty="0" smtClean="0"/>
              <a:t>字符串</a:t>
            </a:r>
            <a:endParaRPr lang="en-US" altLang="zh-CN" dirty="0" smtClean="0"/>
          </a:p>
          <a:p>
            <a:pPr marL="0" indent="0">
              <a:buNone/>
            </a:pPr>
            <a:r>
              <a:rPr lang="zh-CN" altLang="en-US" dirty="0" smtClean="0"/>
              <a:t>在每个脚本文件的开头都使用</a:t>
            </a:r>
            <a:r>
              <a:rPr lang="en-US" altLang="zh-CN" dirty="0" smtClean="0"/>
              <a:t>#!</a:t>
            </a:r>
            <a:r>
              <a:rPr lang="zh-CN" altLang="en-US" dirty="0" smtClean="0"/>
              <a:t>字符串，该字符串告知操作系统该文件是将要输入到所指定的命令解释器的一组命令。</a:t>
            </a:r>
            <a:endParaRPr lang="en-US" altLang="zh-CN" dirty="0" smtClean="0"/>
          </a:p>
          <a:p>
            <a:pPr marL="0" indent="0">
              <a:buNone/>
            </a:pPr>
            <a:r>
              <a:rPr lang="en-US" altLang="zh-CN" dirty="0" smtClean="0"/>
              <a:t>#!</a:t>
            </a:r>
            <a:r>
              <a:rPr lang="zh-CN" altLang="en-US" dirty="0" smtClean="0"/>
              <a:t>字符串实际上是一个</a:t>
            </a:r>
            <a:r>
              <a:rPr lang="en-US" altLang="zh-CN" dirty="0" smtClean="0"/>
              <a:t>2</a:t>
            </a:r>
            <a:r>
              <a:rPr lang="zh-CN" altLang="en-US" dirty="0" smtClean="0"/>
              <a:t>字节的魔法数字（幻数），是一个指定文件类型的特殊标记，这里表明一个可执行的</a:t>
            </a:r>
            <a:r>
              <a:rPr lang="en-US" altLang="zh-CN" dirty="0" smtClean="0"/>
              <a:t>shell</a:t>
            </a:r>
            <a:r>
              <a:rPr lang="zh-CN" altLang="en-US" dirty="0" smtClean="0"/>
              <a:t>脚本文件类型。</a:t>
            </a:r>
            <a:endParaRPr lang="en-US" altLang="zh-CN" dirty="0" smtClean="0"/>
          </a:p>
          <a:p>
            <a:pPr marL="0" indent="0">
              <a:buNone/>
            </a:pPr>
            <a:r>
              <a:rPr lang="zh-CN" altLang="en-US" dirty="0" smtClean="0"/>
              <a:t>紧跟</a:t>
            </a:r>
            <a:r>
              <a:rPr lang="en-US" altLang="zh-CN" dirty="0" smtClean="0"/>
              <a:t>#!</a:t>
            </a:r>
            <a:r>
              <a:rPr lang="zh-CN" altLang="en-US" dirty="0" smtClean="0"/>
              <a:t>之后是一个路径名称，该路径指定了一个解释脚本中命令的程序，这个程序可以是</a:t>
            </a:r>
            <a:r>
              <a:rPr lang="en-US" altLang="zh-CN" dirty="0" smtClean="0"/>
              <a:t>shell</a:t>
            </a:r>
            <a:r>
              <a:rPr lang="zh-CN" altLang="en-US" dirty="0" smtClean="0"/>
              <a:t>、程序语言或者一个实用程序。所指定的命令解释器从头开始执行脚本中的命令（从</a:t>
            </a:r>
            <a:r>
              <a:rPr lang="en-US" altLang="zh-CN" dirty="0" smtClean="0"/>
              <a:t>#!</a:t>
            </a:r>
            <a:r>
              <a:rPr lang="zh-CN" altLang="en-US" dirty="0" smtClean="0"/>
              <a:t>行下边的一行开始），并忽略注释，例如：</a:t>
            </a:r>
            <a:endParaRPr lang="en-US" altLang="zh-CN" dirty="0" smtClean="0"/>
          </a:p>
          <a:p>
            <a:pPr marL="0" indent="0">
              <a:buNone/>
            </a:pPr>
            <a:r>
              <a:rPr lang="de-DE" altLang="zh-CN" dirty="0" smtClean="0"/>
              <a:t>#!/bin/bash</a:t>
            </a:r>
          </a:p>
          <a:p>
            <a:pPr marL="0" indent="0">
              <a:buNone/>
            </a:pPr>
            <a:r>
              <a:rPr lang="de-DE" altLang="zh-CN" dirty="0"/>
              <a:t>#!/usr/bin/perl</a:t>
            </a:r>
          </a:p>
          <a:p>
            <a:pPr marL="0" indent="0">
              <a:buNone/>
            </a:pPr>
            <a:r>
              <a:rPr lang="de-DE" altLang="zh-CN" dirty="0" smtClean="0"/>
              <a:t>#!/</a:t>
            </a:r>
            <a:r>
              <a:rPr lang="de-DE" altLang="zh-CN" dirty="0"/>
              <a:t>bin/sed -f</a:t>
            </a:r>
          </a:p>
          <a:p>
            <a:pPr marL="0" indent="0">
              <a:buNone/>
            </a:pPr>
            <a:r>
              <a:rPr lang="de-DE" altLang="zh-CN" dirty="0"/>
              <a:t>#!/bin/awk -f</a:t>
            </a:r>
            <a:endParaRPr lang="en-US" altLang="zh-CN" dirty="0" smtClean="0"/>
          </a:p>
        </p:txBody>
      </p:sp>
    </p:spTree>
    <p:extLst>
      <p:ext uri="{BB962C8B-B14F-4D97-AF65-F5344CB8AC3E}">
        <p14:creationId xmlns:p14="http://schemas.microsoft.com/office/powerpoint/2010/main" val="30906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en-US" altLang="zh-CN" dirty="0" smtClean="0"/>
              <a:t>Bash</a:t>
            </a:r>
            <a:r>
              <a:rPr lang="zh-CN" altLang="en-US" dirty="0" smtClean="0"/>
              <a:t>选项</a:t>
            </a:r>
            <a:endParaRPr lang="en-US" altLang="zh-CN" dirty="0" smtClean="0"/>
          </a:p>
          <a:p>
            <a:pPr marL="0" indent="0">
              <a:buNone/>
            </a:pPr>
            <a:r>
              <a:rPr lang="en-US" altLang="zh-CN" dirty="0" smtClean="0"/>
              <a:t>Bash</a:t>
            </a:r>
            <a:r>
              <a:rPr lang="zh-CN" altLang="en-US" dirty="0" smtClean="0"/>
              <a:t>选项是改变</a:t>
            </a:r>
            <a:r>
              <a:rPr lang="en-US" altLang="zh-CN" dirty="0" smtClean="0"/>
              <a:t>shell</a:t>
            </a:r>
            <a:r>
              <a:rPr lang="zh-CN" altLang="en-US" dirty="0" smtClean="0"/>
              <a:t>或脚本行为的设置，可通过</a:t>
            </a:r>
            <a:r>
              <a:rPr lang="en-US" altLang="zh-CN" dirty="0" smtClean="0"/>
              <a:t>set</a:t>
            </a:r>
            <a:r>
              <a:rPr lang="zh-CN" altLang="en-US" dirty="0" smtClean="0"/>
              <a:t>命令在一个脚本中使能或禁用选项。</a:t>
            </a:r>
            <a:endParaRPr lang="en-US" altLang="zh-CN" dirty="0" smtClean="0"/>
          </a:p>
          <a:p>
            <a:pPr>
              <a:buFont typeface="Wingdings" panose="05000000000000000000" pitchFamily="2" charset="2"/>
              <a:buChar char="Ø"/>
            </a:pPr>
            <a:r>
              <a:rPr lang="zh-CN" altLang="en-US" dirty="0" smtClean="0"/>
              <a:t>使能选项</a:t>
            </a:r>
            <a:endParaRPr lang="en-US" altLang="zh-CN" dirty="0" smtClean="0"/>
          </a:p>
          <a:p>
            <a:pPr marL="0" indent="0">
              <a:buNone/>
            </a:pPr>
            <a:r>
              <a:rPr lang="zh-CN" altLang="en-US" dirty="0" smtClean="0"/>
              <a:t>使用</a:t>
            </a:r>
            <a:r>
              <a:rPr lang="en-US" altLang="zh-CN" b="1" dirty="0"/>
              <a:t>set -o </a:t>
            </a:r>
            <a:r>
              <a:rPr lang="en-US" altLang="zh-CN" b="1" dirty="0" smtClean="0"/>
              <a:t>option-name </a:t>
            </a:r>
            <a:r>
              <a:rPr lang="zh-CN" altLang="en-US" b="1" dirty="0" smtClean="0"/>
              <a:t>或 </a:t>
            </a:r>
            <a:r>
              <a:rPr lang="en-US" altLang="zh-CN" b="1" dirty="0" smtClean="0"/>
              <a:t>set </a:t>
            </a:r>
            <a:r>
              <a:rPr lang="en-US" altLang="zh-CN" b="1" dirty="0"/>
              <a:t>-</a:t>
            </a:r>
            <a:r>
              <a:rPr lang="en-US" altLang="zh-CN" b="1" dirty="0" smtClean="0"/>
              <a:t>option-abbrev</a:t>
            </a:r>
            <a:r>
              <a:rPr lang="zh-CN" altLang="en-US" b="1" dirty="0" smtClean="0"/>
              <a:t>形式使能一个选项</a:t>
            </a:r>
            <a:endParaRPr lang="en-US" altLang="zh-CN" dirty="0" smtClean="0"/>
          </a:p>
          <a:p>
            <a:pPr>
              <a:buFont typeface="Wingdings" panose="05000000000000000000" pitchFamily="2" charset="2"/>
              <a:buChar char="Ø"/>
            </a:pPr>
            <a:r>
              <a:rPr lang="zh-CN" altLang="en-US" dirty="0" smtClean="0"/>
              <a:t>禁用选项</a:t>
            </a:r>
            <a:endParaRPr lang="en-US" altLang="zh-CN" dirty="0" smtClean="0"/>
          </a:p>
          <a:p>
            <a:pPr marL="0" indent="0">
              <a:buNone/>
            </a:pPr>
            <a:r>
              <a:rPr lang="zh-CN" altLang="en-US" dirty="0" smtClean="0"/>
              <a:t>使用</a:t>
            </a:r>
            <a:r>
              <a:rPr lang="en-US" altLang="zh-CN" b="1" dirty="0"/>
              <a:t>set +o option-name</a:t>
            </a:r>
            <a:r>
              <a:rPr lang="en-US" altLang="zh-CN" dirty="0"/>
              <a:t> </a:t>
            </a:r>
            <a:r>
              <a:rPr lang="zh-CN" altLang="en-US" dirty="0"/>
              <a:t>或</a:t>
            </a:r>
            <a:r>
              <a:rPr lang="en-US" altLang="zh-CN" dirty="0" smtClean="0"/>
              <a:t> </a:t>
            </a:r>
            <a:r>
              <a:rPr lang="en-US" altLang="zh-CN" b="1" dirty="0"/>
              <a:t>set +</a:t>
            </a:r>
            <a:r>
              <a:rPr lang="en-US" altLang="zh-CN" b="1" dirty="0" smtClean="0"/>
              <a:t>option-abbrev</a:t>
            </a:r>
            <a:r>
              <a:rPr lang="zh-CN" altLang="en-US" b="1" dirty="0" smtClean="0"/>
              <a:t>形式禁用一个选项</a:t>
            </a:r>
            <a:endParaRPr lang="en-US" altLang="zh-CN" b="1" dirty="0" smtClean="0"/>
          </a:p>
          <a:p>
            <a:pPr marL="0" indent="0">
              <a:buNone/>
            </a:pPr>
            <a:r>
              <a:rPr lang="en-US" altLang="zh-CN" dirty="0"/>
              <a:t>e.g. options.sh</a:t>
            </a:r>
            <a:endParaRPr lang="en-US" altLang="zh-CN" b="1" dirty="0"/>
          </a:p>
          <a:p>
            <a:pPr>
              <a:buFont typeface="Wingdings" panose="05000000000000000000" pitchFamily="2" charset="2"/>
              <a:buChar char="Ø"/>
            </a:pPr>
            <a:r>
              <a:rPr lang="zh-CN" altLang="en-US" dirty="0" smtClean="0"/>
              <a:t>一个可选的在脚本中使能选项的方法就是直接在</a:t>
            </a:r>
            <a:r>
              <a:rPr lang="en-US" altLang="zh-CN" dirty="0" smtClean="0"/>
              <a:t>#!</a:t>
            </a:r>
            <a:r>
              <a:rPr lang="zh-CN" altLang="en-US" dirty="0" smtClean="0"/>
              <a:t>脚本头中指定</a:t>
            </a:r>
            <a:endParaRPr lang="en-US" altLang="zh-CN" dirty="0" smtClean="0"/>
          </a:p>
          <a:p>
            <a:pPr marL="0" indent="0">
              <a:buNone/>
            </a:pPr>
            <a:r>
              <a:rPr lang="en-US" altLang="zh-CN" dirty="0"/>
              <a:t>#!/bin/bash -</a:t>
            </a:r>
            <a:r>
              <a:rPr lang="en-US" altLang="zh-CN" dirty="0" smtClean="0"/>
              <a:t>x</a:t>
            </a:r>
            <a:endParaRPr lang="en-US" altLang="zh-CN" dirty="0"/>
          </a:p>
          <a:p>
            <a:pPr marL="0" indent="0">
              <a:buNone/>
            </a:pPr>
            <a:r>
              <a:rPr lang="en-US" altLang="zh-CN" dirty="0" smtClean="0"/>
              <a:t># </a:t>
            </a:r>
            <a:r>
              <a:rPr lang="en-US" altLang="zh-CN" dirty="0"/>
              <a:t>Body of script follows.</a:t>
            </a:r>
            <a:endParaRPr lang="en-US" altLang="zh-CN" dirty="0" smtClean="0"/>
          </a:p>
        </p:txBody>
      </p:sp>
    </p:spTree>
    <p:extLst>
      <p:ext uri="{BB962C8B-B14F-4D97-AF65-F5344CB8AC3E}">
        <p14:creationId xmlns:p14="http://schemas.microsoft.com/office/powerpoint/2010/main" val="217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4356</TotalTime>
  <Words>7894</Words>
  <Application>Microsoft Office PowerPoint</Application>
  <PresentationFormat>宽屏</PresentationFormat>
  <Paragraphs>637</Paragraphs>
  <Slides>78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78</vt:i4>
      </vt:variant>
    </vt:vector>
  </HeadingPairs>
  <TitlesOfParts>
    <vt:vector size="84" baseType="lpstr">
      <vt:lpstr>幼圆</vt:lpstr>
      <vt:lpstr>Arial</vt:lpstr>
      <vt:lpstr>Century Gothic</vt:lpstr>
      <vt:lpstr>Wingdings</vt:lpstr>
      <vt:lpstr>Wingdings 3</vt:lpstr>
      <vt:lpstr>丝状</vt:lpstr>
      <vt:lpstr>Bash脚本编程</vt:lpstr>
      <vt:lpstr>内容概要</vt:lpstr>
      <vt:lpstr>Shell编程基础</vt:lpstr>
      <vt:lpstr>Shell简介</vt:lpstr>
      <vt:lpstr>Shell脚本使用场景</vt:lpstr>
      <vt:lpstr>不宜使用Shell脚本的场景</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变量和参数</vt:lpstr>
      <vt:lpstr>特殊的变量类型</vt:lpstr>
      <vt:lpstr>特殊的变量类型</vt:lpstr>
      <vt:lpstr>特殊的变量类型</vt:lpstr>
      <vt:lpstr>特殊的变量类型</vt:lpstr>
      <vt:lpstr>特殊的变量类型</vt:lpstr>
      <vt:lpstr>內建变量</vt:lpstr>
      <vt:lpstr>內建变量</vt:lpstr>
      <vt:lpstr>內建变量</vt:lpstr>
      <vt:lpstr>內建变量</vt:lpstr>
      <vt:lpstr>內建变量</vt:lpstr>
      <vt:lpstr>內建变量</vt:lpstr>
      <vt:lpstr>字符串操作</vt:lpstr>
      <vt:lpstr>字符串操作</vt:lpstr>
      <vt:lpstr>字符串操作</vt:lpstr>
      <vt:lpstr>字符串操作</vt:lpstr>
      <vt:lpstr>字符串操作</vt:lpstr>
      <vt:lpstr>字符串操作</vt:lpstr>
      <vt:lpstr>参数替换</vt:lpstr>
      <vt:lpstr>参数替换</vt:lpstr>
      <vt:lpstr>参数替换</vt:lpstr>
      <vt:lpstr>参数替换</vt:lpstr>
      <vt:lpstr>语句和表达式</vt:lpstr>
      <vt:lpstr>操作符及相关主题</vt:lpstr>
      <vt:lpstr>操作符及相关主题</vt:lpstr>
      <vt:lpstr>操作符及相关主题</vt:lpstr>
      <vt:lpstr>操作符及相关主题</vt:lpstr>
      <vt:lpstr>条件测试表达式</vt:lpstr>
      <vt:lpstr>条件测试表达式</vt:lpstr>
      <vt:lpstr>条件测试表达式</vt:lpstr>
      <vt:lpstr>条件测试表达式</vt:lpstr>
      <vt:lpstr>条件测试表达式</vt:lpstr>
      <vt:lpstr>条件测试表达式</vt:lpstr>
      <vt:lpstr>循环与分支表达式</vt:lpstr>
      <vt:lpstr>for 循环</vt:lpstr>
      <vt:lpstr>for 循环</vt:lpstr>
      <vt:lpstr>while循环</vt:lpstr>
      <vt:lpstr>until循环</vt:lpstr>
      <vt:lpstr>嵌套循环与循环控制</vt:lpstr>
      <vt:lpstr>嵌套循环与循环控制</vt:lpstr>
      <vt:lpstr>case语句</vt:lpstr>
      <vt:lpstr>case语句</vt:lpstr>
      <vt:lpstr>select语句</vt:lpstr>
      <vt:lpstr>内建命令</vt:lpstr>
      <vt:lpstr>I/O命令</vt:lpstr>
      <vt:lpstr>I/O命令</vt:lpstr>
      <vt:lpstr>文件系统命令</vt:lpstr>
      <vt:lpstr>变量操作命令</vt:lpstr>
      <vt:lpstr>变量操作命令</vt:lpstr>
      <vt:lpstr>变量操作命令</vt:lpstr>
      <vt:lpstr>脚本行为命令</vt:lpstr>
      <vt:lpstr>脚本行为命令</vt:lpstr>
      <vt:lpstr>其他命令</vt:lpstr>
      <vt:lpstr>高级主题</vt:lpstr>
      <vt:lpstr>数组</vt:lpstr>
      <vt:lpstr>函数</vt:lpstr>
      <vt:lpstr>函数</vt:lpstr>
      <vt:lpstr>函数</vt:lpstr>
      <vt:lpstr>子shell</vt:lpstr>
      <vt:lpstr>实用工具</vt:lpstr>
      <vt:lpstr>参考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Bash脚本编程</dc:title>
  <dc:creator>Jarson</dc:creator>
  <cp:lastModifiedBy>joy</cp:lastModifiedBy>
  <cp:revision>373</cp:revision>
  <dcterms:created xsi:type="dcterms:W3CDTF">2016-07-31T04:17:34Z</dcterms:created>
  <dcterms:modified xsi:type="dcterms:W3CDTF">2016-08-09T23:56:33Z</dcterms:modified>
</cp:coreProperties>
</file>