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89" r:id="rId32"/>
    <p:sldId id="290" r:id="rId33"/>
    <p:sldId id="291" r:id="rId34"/>
    <p:sldId id="293" r:id="rId35"/>
    <p:sldId id="295" r:id="rId36"/>
    <p:sldId id="296" r:id="rId37"/>
    <p:sldId id="297" r:id="rId38"/>
    <p:sldId id="298" r:id="rId39"/>
    <p:sldId id="299" r:id="rId40"/>
    <p:sldId id="300" r:id="rId41"/>
    <p:sldId id="306" r:id="rId42"/>
    <p:sldId id="309" r:id="rId43"/>
    <p:sldId id="307" r:id="rId44"/>
    <p:sldId id="310" r:id="rId45"/>
    <p:sldId id="301" r:id="rId46"/>
    <p:sldId id="304" r:id="rId47"/>
    <p:sldId id="302" r:id="rId48"/>
    <p:sldId id="305" r:id="rId49"/>
    <p:sldId id="311" r:id="rId50"/>
    <p:sldId id="267" r:id="rId51"/>
    <p:sldId id="27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9" d="100"/>
          <a:sy n="79" d="100"/>
        </p:scale>
        <p:origin x="8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42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1650670"/>
            <a:ext cx="8915400" cy="4260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ackoverflow.com/questions/24405606/var-default-vs-var-default-what-is-differ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57341"/>
            <a:ext cx="7733863" cy="4454509"/>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 </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637" y="1358423"/>
            <a:ext cx="4163719" cy="4553427"/>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变量和</a:t>
            </a:r>
            <a:r>
              <a:rPr lang="zh-CN" altLang="en-US" dirty="0"/>
              <a:t>参数</a:t>
            </a:r>
            <a:endParaRPr lang="en-US" altLang="zh-CN" dirty="0" smtClean="0"/>
          </a:p>
          <a:p>
            <a:r>
              <a:rPr lang="zh-CN" altLang="en-US" dirty="0" smtClean="0"/>
              <a:t>语句和表达式</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	e.g. strlen.sh</a:t>
            </a:r>
          </a:p>
          <a:p>
            <a:pPr marL="0" indent="0">
              <a:buNone/>
            </a:pPr>
            <a:r>
              <a:rPr lang="en-US" altLang="zh-CN" dirty="0" smtClean="0"/>
              <a:t>${#*}</a:t>
            </a:r>
            <a:r>
              <a:rPr lang="zh-CN" altLang="en-US" dirty="0" smtClean="0"/>
              <a:t>和</a:t>
            </a:r>
            <a:r>
              <a:rPr lang="en-US" altLang="zh-CN" dirty="0" smtClean="0"/>
              <a:t>${#@}</a:t>
            </a:r>
            <a:r>
              <a:rPr lang="zh-CN" altLang="en-US" dirty="0" smtClean="0"/>
              <a:t>表示位置参数的个数</a:t>
            </a:r>
            <a:endParaRPr lang="en-US" altLang="zh-CN" dirty="0" smtClean="0"/>
          </a:p>
          <a:p>
            <a:pPr marL="0" indent="0">
              <a:buNone/>
            </a:pPr>
            <a:r>
              <a:rPr lang="zh-CN" altLang="en-US" dirty="0"/>
              <a:t>对于数组</a:t>
            </a:r>
            <a:r>
              <a:rPr lang="en-US" altLang="zh-CN" dirty="0" smtClean="0"/>
              <a:t>array</a:t>
            </a:r>
            <a:r>
              <a:rPr lang="zh-CN" altLang="en-US" dirty="0" smtClean="0"/>
              <a:t>来说，</a:t>
            </a:r>
            <a:r>
              <a:rPr lang="en-US" altLang="zh-CN" dirty="0"/>
              <a:t>${#array}</a:t>
            </a:r>
            <a:r>
              <a:rPr lang="zh-CN" altLang="en-US" dirty="0"/>
              <a:t>表示数组中第一个元素的</a:t>
            </a:r>
            <a:r>
              <a:rPr lang="zh-CN" altLang="en-US" dirty="0" smtClean="0"/>
              <a:t>长度，</a:t>
            </a:r>
            <a:r>
              <a:rPr lang="en-US" altLang="zh-CN" dirty="0" smtClean="0"/>
              <a:t>${#array[*]}</a:t>
            </a:r>
            <a:r>
              <a:rPr lang="zh-CN" altLang="en-US" dirty="0" smtClean="0"/>
              <a:t>和</a:t>
            </a:r>
            <a:r>
              <a:rPr lang="en-US" altLang="zh-CN" dirty="0" smtClean="0"/>
              <a:t>${#array[@]}</a:t>
            </a:r>
            <a:r>
              <a:rPr lang="zh-CN" altLang="en-US" dirty="0" smtClean="0"/>
              <a:t>表示数组中元素的个数。</a:t>
            </a:r>
            <a:endParaRPr lang="en-US" altLang="zh-CN" dirty="0"/>
          </a:p>
          <a:p>
            <a:r>
              <a:rPr lang="zh-CN" altLang="en-US" dirty="0" smtClean="0"/>
              <a:t>匹配字符串开头的</a:t>
            </a:r>
            <a:r>
              <a:rPr lang="zh-CN" altLang="en-US" dirty="0"/>
              <a:t>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	e.g. substrlen.sh</a:t>
            </a:r>
          </a:p>
        </p:txBody>
      </p:sp>
    </p:spTree>
    <p:extLst>
      <p:ext uri="{BB962C8B-B14F-4D97-AF65-F5344CB8AC3E}">
        <p14:creationId xmlns:p14="http://schemas.microsoft.com/office/powerpoint/2010/main" val="2745185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索引</a:t>
            </a:r>
            <a:endParaRPr lang="en-US" altLang="zh-CN" dirty="0" smtClean="0"/>
          </a:p>
          <a:p>
            <a:pPr marL="0" indent="0">
              <a:buNone/>
            </a:pPr>
            <a:r>
              <a:rPr lang="en-US" altLang="zh-CN" dirty="0" err="1"/>
              <a:t>expr</a:t>
            </a:r>
            <a:r>
              <a:rPr lang="en-US" altLang="zh-CN" dirty="0"/>
              <a:t> </a:t>
            </a:r>
            <a:r>
              <a:rPr lang="en-US" altLang="zh-CN" dirty="0" smtClean="0"/>
              <a:t>index </a:t>
            </a:r>
            <a:r>
              <a:rPr lang="en-US" altLang="zh-CN" dirty="0"/>
              <a:t>$string $</a:t>
            </a:r>
            <a:r>
              <a:rPr lang="en-US" altLang="zh-CN" dirty="0" smtClean="0"/>
              <a:t>substring</a:t>
            </a:r>
          </a:p>
          <a:p>
            <a:pPr marL="0" indent="0">
              <a:buNone/>
            </a:pPr>
            <a:r>
              <a:rPr lang="en-US" altLang="zh-CN" dirty="0"/>
              <a:t>	</a:t>
            </a:r>
            <a:r>
              <a:rPr lang="en-US" altLang="zh-CN" dirty="0" smtClean="0"/>
              <a:t>$substring</a:t>
            </a:r>
            <a:r>
              <a:rPr lang="zh-CN" altLang="en-US" dirty="0" smtClean="0"/>
              <a:t>中第一个与</a:t>
            </a:r>
            <a:r>
              <a:rPr lang="en-US" altLang="zh-CN" dirty="0" smtClean="0"/>
              <a:t>$string</a:t>
            </a:r>
            <a:r>
              <a:rPr lang="zh-CN" altLang="en-US" dirty="0" smtClean="0"/>
              <a:t>匹配的字符在</a:t>
            </a:r>
            <a:r>
              <a:rPr lang="en-US" altLang="zh-CN" dirty="0" smtClean="0"/>
              <a:t>$string</a:t>
            </a:r>
            <a:r>
              <a:rPr lang="zh-CN" altLang="en-US" dirty="0" smtClean="0"/>
              <a:t>中的位置（索引计数从</a:t>
            </a:r>
            <a:r>
              <a:rPr lang="en-US" altLang="zh-CN" dirty="0" smtClean="0"/>
              <a:t>1</a:t>
            </a:r>
            <a:r>
              <a:rPr lang="zh-CN" altLang="en-US" dirty="0" smtClean="0"/>
              <a:t>开始 </a:t>
            </a:r>
            <a:r>
              <a:rPr lang="en-US" altLang="zh-CN" dirty="0" smtClean="0"/>
              <a:t>1-based indexing</a:t>
            </a:r>
            <a:r>
              <a:rPr lang="zh-CN" altLang="en-US" dirty="0" smtClean="0"/>
              <a:t>）。</a:t>
            </a:r>
            <a:endParaRPr lang="en-US" altLang="zh-CN" dirty="0" smtClean="0"/>
          </a:p>
          <a:p>
            <a:pPr marL="0" indent="0">
              <a:buNone/>
            </a:pPr>
            <a:r>
              <a:rPr lang="en-US" altLang="zh-CN" dirty="0" smtClean="0"/>
              <a:t>	e.g. indexstr.sh</a:t>
            </a:r>
          </a:p>
          <a:p>
            <a:r>
              <a:rPr lang="zh-CN" altLang="en-US" dirty="0" smtClean="0"/>
              <a:t>子串提取</a:t>
            </a:r>
            <a:endParaRPr lang="en-US" altLang="zh-CN" dirty="0" smtClean="0"/>
          </a:p>
          <a:p>
            <a:pPr marL="0" indent="0">
              <a:buNone/>
            </a:pPr>
            <a:r>
              <a:rPr lang="en-US" altLang="zh-CN" dirty="0"/>
              <a:t>${</a:t>
            </a:r>
            <a:r>
              <a:rPr lang="en-US" altLang="zh-CN" dirty="0" err="1"/>
              <a:t>string:position</a:t>
            </a:r>
            <a:r>
              <a:rPr lang="en-US" altLang="zh-CN" dirty="0" smtClean="0"/>
              <a:t>}</a:t>
            </a:r>
          </a:p>
          <a:p>
            <a:pPr marL="0" indent="0">
              <a:buNone/>
            </a:pPr>
            <a:r>
              <a:rPr lang="en-US" altLang="zh-CN" dirty="0"/>
              <a:t>	</a:t>
            </a:r>
            <a:r>
              <a:rPr lang="zh-CN" altLang="en-US" dirty="0"/>
              <a:t>从</a:t>
            </a:r>
            <a:r>
              <a:rPr lang="en-US" altLang="zh-CN" dirty="0" smtClean="0"/>
              <a:t>$string</a:t>
            </a:r>
            <a:r>
              <a:rPr lang="zh-CN" altLang="en-US" dirty="0" smtClean="0"/>
              <a:t>中位置</a:t>
            </a:r>
            <a:r>
              <a:rPr lang="en-US" altLang="zh-CN" dirty="0" smtClean="0"/>
              <a:t>$position</a:t>
            </a:r>
            <a:r>
              <a:rPr lang="zh-CN" altLang="en-US" dirty="0" smtClean="0"/>
              <a:t>开始提取子串（从</a:t>
            </a:r>
            <a:r>
              <a:rPr lang="en-US" altLang="zh-CN" dirty="0" smtClean="0"/>
              <a:t>$position</a:t>
            </a:r>
            <a:r>
              <a:rPr lang="zh-CN" altLang="en-US" dirty="0" smtClean="0"/>
              <a:t>到字符串结尾）。</a:t>
            </a:r>
            <a:endParaRPr lang="en-US" altLang="zh-CN" dirty="0" smtClean="0"/>
          </a:p>
          <a:p>
            <a:pPr marL="0" indent="0">
              <a:buNone/>
            </a:pPr>
            <a:r>
              <a:rPr lang="en-US" altLang="zh-CN" dirty="0"/>
              <a:t>${</a:t>
            </a:r>
            <a:r>
              <a:rPr lang="en-US" altLang="zh-CN" dirty="0" err="1"/>
              <a:t>string:position:length</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中位置</a:t>
            </a:r>
            <a:r>
              <a:rPr lang="en-US" altLang="zh-CN" dirty="0" smtClean="0"/>
              <a:t>$position</a:t>
            </a:r>
            <a:r>
              <a:rPr lang="zh-CN" altLang="en-US" dirty="0" smtClean="0"/>
              <a:t>开始提取</a:t>
            </a:r>
            <a:r>
              <a:rPr lang="en-US" altLang="zh-CN" dirty="0" smtClean="0"/>
              <a:t>$length</a:t>
            </a:r>
            <a:r>
              <a:rPr lang="zh-CN" altLang="en-US" dirty="0" smtClean="0"/>
              <a:t>长度的子串。</a:t>
            </a:r>
            <a:endParaRPr lang="en-US" altLang="zh-CN" dirty="0" smtClean="0"/>
          </a:p>
          <a:p>
            <a:pPr marL="0" indent="0">
              <a:buNone/>
            </a:pPr>
            <a:r>
              <a:rPr lang="en-US" altLang="zh-CN" dirty="0" smtClean="0"/>
              <a:t>	</a:t>
            </a:r>
            <a:r>
              <a:rPr lang="zh-CN" altLang="en-US" dirty="0" smtClean="0"/>
              <a:t>注：</a:t>
            </a:r>
            <a:r>
              <a:rPr lang="en-US" altLang="zh-CN" dirty="0" smtClean="0"/>
              <a:t>$position</a:t>
            </a:r>
            <a:r>
              <a:rPr lang="zh-CN" altLang="en-US" dirty="0" smtClean="0"/>
              <a:t>计数从</a:t>
            </a:r>
            <a:r>
              <a:rPr lang="en-US" altLang="zh-CN" dirty="0" smtClean="0"/>
              <a:t>0</a:t>
            </a:r>
            <a:r>
              <a:rPr lang="zh-CN" altLang="en-US" dirty="0" smtClean="0"/>
              <a:t>开始（</a:t>
            </a:r>
            <a:r>
              <a:rPr lang="en-US" altLang="zh-CN" dirty="0" smtClean="0"/>
              <a:t>0-based indexing</a:t>
            </a:r>
            <a:r>
              <a:rPr lang="zh-CN" altLang="en-US" dirty="0" smtClean="0"/>
              <a:t>）。</a:t>
            </a:r>
            <a:r>
              <a:rPr lang="en-US" altLang="zh-CN" dirty="0" smtClean="0"/>
              <a:t>e.g. substr.sh</a:t>
            </a:r>
          </a:p>
          <a:p>
            <a:pPr marL="0" indent="0">
              <a:buNone/>
            </a:pPr>
            <a:r>
              <a:rPr lang="zh-CN" altLang="en-US" dirty="0"/>
              <a:t>如果</a:t>
            </a:r>
            <a:r>
              <a:rPr lang="en-US" altLang="zh-CN" dirty="0"/>
              <a:t>$string</a:t>
            </a:r>
            <a:r>
              <a:rPr lang="zh-CN" altLang="en-US" dirty="0"/>
              <a:t>为参数</a:t>
            </a:r>
            <a:r>
              <a:rPr lang="en-US" altLang="zh-CN" dirty="0"/>
              <a:t>”*”</a:t>
            </a:r>
            <a:r>
              <a:rPr lang="zh-CN" altLang="en-US" dirty="0"/>
              <a:t>或</a:t>
            </a:r>
            <a:r>
              <a:rPr lang="en-US" altLang="zh-CN" dirty="0"/>
              <a:t>”@”</a:t>
            </a:r>
            <a:r>
              <a:rPr lang="zh-CN" altLang="en-US" dirty="0"/>
              <a:t>，则提取从位置</a:t>
            </a:r>
            <a:r>
              <a:rPr lang="en-US" altLang="zh-CN" dirty="0"/>
              <a:t>$position</a:t>
            </a:r>
            <a:r>
              <a:rPr lang="zh-CN" altLang="en-US" dirty="0"/>
              <a:t>开始</a:t>
            </a:r>
            <a:r>
              <a:rPr lang="zh-CN" altLang="en-US" dirty="0" smtClean="0"/>
              <a:t>的</a:t>
            </a:r>
            <a:r>
              <a:rPr lang="zh-CN" altLang="en-US" dirty="0"/>
              <a:t>最多</a:t>
            </a:r>
            <a:r>
              <a:rPr lang="en-US" altLang="zh-CN" dirty="0" smtClean="0"/>
              <a:t>$length</a:t>
            </a:r>
            <a:r>
              <a:rPr lang="zh-CN" altLang="en-US" dirty="0" smtClean="0"/>
              <a:t>个位置参数，如果没有</a:t>
            </a:r>
            <a:r>
              <a:rPr lang="en-US" altLang="zh-CN" dirty="0" smtClean="0"/>
              <a:t>$length</a:t>
            </a:r>
            <a:r>
              <a:rPr lang="zh-CN" altLang="en-US" dirty="0" smtClean="0"/>
              <a:t>参数，则提取</a:t>
            </a:r>
            <a:r>
              <a:rPr lang="en-US" altLang="zh-CN" dirty="0" smtClean="0"/>
              <a:t>$position</a:t>
            </a:r>
            <a:r>
              <a:rPr lang="zh-CN" altLang="en-US" dirty="0" smtClean="0"/>
              <a:t>位置开始的所有位置参数（包含</a:t>
            </a:r>
            <a:r>
              <a:rPr lang="en-US" altLang="zh-CN" dirty="0" smtClean="0"/>
              <a:t>$position</a:t>
            </a:r>
            <a:r>
              <a:rPr lang="zh-CN" altLang="en-US" dirty="0" smtClean="0"/>
              <a:t>位置参数）。</a:t>
            </a:r>
            <a:endParaRPr lang="en-US" altLang="zh-CN" dirty="0" smtClean="0"/>
          </a:p>
          <a:p>
            <a:pPr marL="0" indent="0">
              <a:buNone/>
            </a:pPr>
            <a:r>
              <a:rPr lang="en-US" altLang="zh-CN" dirty="0" smtClean="0"/>
              <a:t>e.g. sub_parameters.sh</a:t>
            </a:r>
          </a:p>
        </p:txBody>
      </p:sp>
    </p:spTree>
    <p:extLst>
      <p:ext uri="{BB962C8B-B14F-4D97-AF65-F5344CB8AC3E}">
        <p14:creationId xmlns:p14="http://schemas.microsoft.com/office/powerpoint/2010/main" val="424302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子串提取（续）</a:t>
            </a:r>
            <a:endParaRPr lang="en-US" altLang="zh-CN" dirty="0" smtClean="0"/>
          </a:p>
          <a:p>
            <a:pPr marL="0" indent="0">
              <a:buNone/>
            </a:pPr>
            <a:r>
              <a:rPr lang="en-US" altLang="zh-CN" dirty="0" err="1"/>
              <a:t>expr</a:t>
            </a:r>
            <a:r>
              <a:rPr lang="en-US" altLang="zh-CN" dirty="0"/>
              <a:t> </a:t>
            </a:r>
            <a:r>
              <a:rPr lang="en-US" altLang="zh-CN" dirty="0" err="1"/>
              <a:t>substr</a:t>
            </a:r>
            <a:r>
              <a:rPr lang="en-US" altLang="zh-CN" dirty="0"/>
              <a:t> $string $position $</a:t>
            </a:r>
            <a:r>
              <a:rPr lang="en-US" altLang="zh-CN" dirty="0" smtClean="0"/>
              <a:t>length</a:t>
            </a:r>
          </a:p>
          <a:p>
            <a:pPr marL="0" indent="0">
              <a:buNone/>
            </a:pPr>
            <a:r>
              <a:rPr lang="en-US" altLang="zh-CN" dirty="0"/>
              <a:t>	</a:t>
            </a:r>
            <a:r>
              <a:rPr lang="zh-CN" altLang="en-US" dirty="0"/>
              <a:t>从</a:t>
            </a:r>
            <a:r>
              <a:rPr lang="en-US" altLang="zh-CN" dirty="0"/>
              <a:t>$string</a:t>
            </a:r>
            <a:r>
              <a:rPr lang="zh-CN" altLang="en-US" dirty="0"/>
              <a:t>中位置</a:t>
            </a:r>
            <a:r>
              <a:rPr lang="en-US" altLang="zh-CN" dirty="0"/>
              <a:t>$position</a:t>
            </a:r>
            <a:r>
              <a:rPr lang="zh-CN" altLang="en-US" dirty="0"/>
              <a:t>开始提取</a:t>
            </a:r>
            <a:r>
              <a:rPr lang="en-US" altLang="zh-CN" dirty="0"/>
              <a:t>$length</a:t>
            </a:r>
            <a:r>
              <a:rPr lang="zh-CN" altLang="en-US" dirty="0"/>
              <a:t>长度的子串</a:t>
            </a:r>
            <a:r>
              <a:rPr lang="zh-CN" altLang="en-US" dirty="0" smtClean="0"/>
              <a:t>。（</a:t>
            </a:r>
            <a:r>
              <a:rPr lang="en-US" altLang="zh-CN" dirty="0" smtClean="0"/>
              <a:t>$position</a:t>
            </a:r>
            <a:r>
              <a:rPr lang="zh-CN" altLang="en-US" dirty="0" smtClean="0"/>
              <a:t>计数从</a:t>
            </a:r>
            <a:r>
              <a:rPr lang="en-US" altLang="zh-CN" dirty="0" smtClean="0"/>
              <a:t>1</a:t>
            </a:r>
            <a:r>
              <a:rPr lang="zh-CN" altLang="en-US" dirty="0" smtClean="0"/>
              <a:t>开始）</a:t>
            </a:r>
            <a:endParaRPr lang="en-US" altLang="zh-CN" dirty="0" smtClean="0"/>
          </a:p>
          <a:p>
            <a:pPr marL="0" indent="0">
              <a:buNone/>
            </a:pPr>
            <a:r>
              <a:rPr lang="en-US" altLang="zh-CN" dirty="0"/>
              <a:t>	</a:t>
            </a:r>
            <a:r>
              <a:rPr lang="en-US" altLang="zh-CN" dirty="0" smtClean="0"/>
              <a:t>e.g. expr_substr.sh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的开头提取</a:t>
            </a:r>
            <a:r>
              <a:rPr lang="en-US" altLang="zh-CN" dirty="0" smtClean="0"/>
              <a:t>$substring</a:t>
            </a:r>
            <a:r>
              <a:rPr lang="zh-CN" altLang="en-US" dirty="0" smtClean="0"/>
              <a:t>，</a:t>
            </a:r>
            <a:r>
              <a:rPr lang="en-US" altLang="zh-CN" dirty="0" smtClean="0"/>
              <a:t>$substring</a:t>
            </a:r>
            <a:r>
              <a:rPr lang="zh-CN" altLang="en-US" dirty="0" smtClean="0"/>
              <a:t>是一个正则表达式。</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smtClean="0"/>
              <a:t>	e.g</a:t>
            </a:r>
            <a:r>
              <a:rPr lang="en-US" altLang="zh-CN" dirty="0"/>
              <a:t>. </a:t>
            </a:r>
            <a:r>
              <a:rPr lang="en-US" altLang="zh-CN" dirty="0" smtClean="0"/>
              <a:t>expr_substr_head.sh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的结尾提取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a:t>	e.g. expr_substr_end.sh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972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子串删除</a:t>
            </a:r>
            <a:endParaRPr lang="en-US" altLang="zh-CN" dirty="0" smtClean="0"/>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的开头位置截掉最短匹配的</a:t>
            </a:r>
            <a:r>
              <a:rPr lang="en-US" altLang="zh-CN" dirty="0" smtClean="0"/>
              <a:t>$substring</a:t>
            </a:r>
          </a:p>
          <a:p>
            <a:pPr marL="0" indent="0">
              <a:buNone/>
            </a:pPr>
            <a:r>
              <a:rPr lang="en-US" altLang="zh-CN" dirty="0"/>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的开头位置截掉</a:t>
            </a:r>
            <a:r>
              <a:rPr lang="zh-CN" altLang="en-US" dirty="0" smtClean="0"/>
              <a:t>最</a:t>
            </a:r>
            <a:r>
              <a:rPr lang="zh-CN" altLang="en-US" dirty="0"/>
              <a:t>长</a:t>
            </a:r>
            <a:r>
              <a:rPr lang="zh-CN" altLang="en-US" dirty="0" smtClean="0"/>
              <a:t>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str_head_rm.sh</a:t>
            </a:r>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位置</a:t>
            </a:r>
            <a:r>
              <a:rPr lang="zh-CN" altLang="en-US" dirty="0"/>
              <a:t>截掉最短匹配的</a:t>
            </a:r>
            <a:r>
              <a:rPr lang="en-US" altLang="zh-CN" dirty="0"/>
              <a:t>$</a:t>
            </a:r>
            <a:r>
              <a:rPr lang="en-US" altLang="zh-CN" dirty="0" smtClean="0"/>
              <a:t>substring</a:t>
            </a:r>
          </a:p>
          <a:p>
            <a:pPr marL="0" indent="0">
              <a:buNone/>
            </a:pPr>
            <a:r>
              <a:rPr lang="en-US" altLang="zh-CN" dirty="0"/>
              <a:t>${string</a:t>
            </a:r>
            <a:r>
              <a:rPr lang="en-US" altLang="zh-CN" dirty="0" smtClean="0"/>
              <a:t>%%substring</a:t>
            </a:r>
            <a:r>
              <a:rPr lang="en-US" altLang="zh-CN" dirty="0"/>
              <a:t>}</a:t>
            </a:r>
          </a:p>
          <a:p>
            <a:pPr marL="0" indent="0">
              <a:buNone/>
            </a:pPr>
            <a:r>
              <a:rPr lang="en-US" altLang="zh-CN" dirty="0"/>
              <a:t>	</a:t>
            </a:r>
            <a:r>
              <a:rPr lang="zh-CN" altLang="en-US" dirty="0"/>
              <a:t>从</a:t>
            </a:r>
            <a:r>
              <a:rPr lang="en-US" altLang="zh-CN" dirty="0"/>
              <a:t>$string</a:t>
            </a:r>
            <a:r>
              <a:rPr lang="zh-CN" altLang="en-US" dirty="0"/>
              <a:t>的结尾位置截掉</a:t>
            </a:r>
            <a:r>
              <a:rPr lang="zh-CN" altLang="en-US" dirty="0" smtClean="0"/>
              <a:t>最长匹配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str_end_rm.sh  rename.sh</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33574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子串替换</a:t>
            </a:r>
            <a:endParaRPr lang="en-US" altLang="zh-CN" dirty="0" smtClean="0"/>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来替换第一个匹配的</a:t>
            </a:r>
            <a:r>
              <a:rPr lang="en-US" altLang="zh-CN" dirty="0" smtClean="0"/>
              <a:t>$substring</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来替换所有匹配的</a:t>
            </a:r>
            <a:r>
              <a:rPr lang="en-US" altLang="zh-CN" dirty="0" smtClean="0"/>
              <a:t>$substring</a:t>
            </a:r>
          </a:p>
          <a:p>
            <a:pPr marL="0" indent="0">
              <a:buNone/>
            </a:pPr>
            <a:r>
              <a:rPr lang="en-US" altLang="zh-CN" dirty="0"/>
              <a:t>	</a:t>
            </a:r>
            <a:r>
              <a:rPr lang="en-US" altLang="zh-CN" dirty="0" smtClean="0"/>
              <a:t>e.g. str_replace.sh</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如果</a:t>
            </a:r>
            <a:r>
              <a:rPr lang="en-US" altLang="zh-CN" dirty="0" smtClean="0"/>
              <a:t>$substring</a:t>
            </a:r>
            <a:r>
              <a:rPr lang="zh-CN" altLang="en-US" dirty="0" smtClean="0"/>
              <a:t>匹配</a:t>
            </a:r>
            <a:r>
              <a:rPr lang="en-US" altLang="zh-CN" dirty="0" smtClean="0"/>
              <a:t>$string</a:t>
            </a:r>
            <a:r>
              <a:rPr lang="zh-CN" altLang="en-US" dirty="0" smtClean="0"/>
              <a:t>的开头部分，则用</a:t>
            </a:r>
            <a:r>
              <a:rPr lang="en-US" altLang="zh-CN" dirty="0" smtClean="0"/>
              <a:t>$replacement</a:t>
            </a:r>
            <a:r>
              <a:rPr lang="zh-CN" altLang="en-US" dirty="0" smtClean="0"/>
              <a:t>替换</a:t>
            </a:r>
            <a:r>
              <a:rPr lang="en-US" altLang="zh-CN" dirty="0" smtClean="0"/>
              <a:t>$substring</a:t>
            </a:r>
          </a:p>
          <a:p>
            <a:pPr marL="0" indent="0">
              <a:buNone/>
            </a:pPr>
            <a:r>
              <a:rPr lang="en-US" altLang="zh-CN" dirty="0"/>
              <a:t>${</a:t>
            </a:r>
            <a:r>
              <a:rPr lang="en-US" altLang="zh-CN" dirty="0" smtClean="0"/>
              <a:t>string/%substring/replacement</a:t>
            </a:r>
            <a:r>
              <a:rPr lang="en-US" altLang="zh-CN" dirty="0"/>
              <a:t>}</a:t>
            </a:r>
          </a:p>
          <a:p>
            <a:pPr marL="0" indent="0">
              <a:buNone/>
            </a:pPr>
            <a:r>
              <a:rPr lang="en-US" altLang="zh-CN" dirty="0"/>
              <a:t>	</a:t>
            </a:r>
            <a:r>
              <a:rPr lang="zh-CN" altLang="en-US" dirty="0"/>
              <a:t>如果</a:t>
            </a:r>
            <a:r>
              <a:rPr lang="en-US" altLang="zh-CN" dirty="0"/>
              <a:t>$substring</a:t>
            </a:r>
            <a:r>
              <a:rPr lang="zh-CN" altLang="en-US" dirty="0"/>
              <a:t>匹配</a:t>
            </a:r>
            <a:r>
              <a:rPr lang="en-US" altLang="zh-CN" dirty="0"/>
              <a:t>$string</a:t>
            </a:r>
            <a:r>
              <a:rPr lang="zh-CN" altLang="en-US" dirty="0" smtClean="0"/>
              <a:t>的</a:t>
            </a:r>
            <a:r>
              <a:rPr lang="zh-CN" altLang="en-US" dirty="0"/>
              <a:t>结尾</a:t>
            </a:r>
            <a:r>
              <a:rPr lang="zh-CN" altLang="en-US" dirty="0" smtClean="0"/>
              <a:t>部分</a:t>
            </a:r>
            <a:r>
              <a:rPr lang="zh-CN" altLang="en-US" dirty="0"/>
              <a:t>，则用</a:t>
            </a:r>
            <a:r>
              <a:rPr lang="en-US" altLang="zh-CN" dirty="0"/>
              <a:t>$replacement</a:t>
            </a:r>
            <a:r>
              <a:rPr lang="zh-CN" altLang="en-US" dirty="0"/>
              <a:t>替换</a:t>
            </a:r>
            <a:r>
              <a:rPr lang="en-US" altLang="zh-CN" dirty="0"/>
              <a:t>$</a:t>
            </a:r>
            <a:r>
              <a:rPr lang="en-US" altLang="zh-CN" dirty="0" smtClean="0"/>
              <a:t>substring</a:t>
            </a:r>
          </a:p>
          <a:p>
            <a:pPr marL="0" indent="0">
              <a:buNone/>
            </a:pPr>
            <a:r>
              <a:rPr lang="en-US" altLang="zh-CN" dirty="0"/>
              <a:t>	</a:t>
            </a:r>
            <a:r>
              <a:rPr lang="en-US" altLang="zh-CN" dirty="0" smtClean="0"/>
              <a:t>e.g. str_replace2.sh</a:t>
            </a:r>
            <a:endParaRPr lang="en-US" altLang="zh-CN" dirty="0"/>
          </a:p>
          <a:p>
            <a:pPr marL="0" indent="0">
              <a:buNone/>
            </a:pPr>
            <a:endParaRPr lang="zh-CN" altLang="en-US" dirty="0"/>
          </a:p>
        </p:txBody>
      </p:sp>
    </p:spTree>
    <p:extLst>
      <p:ext uri="{BB962C8B-B14F-4D97-AF65-F5344CB8AC3E}">
        <p14:creationId xmlns:p14="http://schemas.microsoft.com/office/powerpoint/2010/main" val="395928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00" y="1390918"/>
            <a:ext cx="7698881" cy="4520932"/>
          </a:xfrm>
        </p:spPr>
      </p:pic>
    </p:spTree>
    <p:extLst>
      <p:ext uri="{BB962C8B-B14F-4D97-AF65-F5344CB8AC3E}">
        <p14:creationId xmlns:p14="http://schemas.microsoft.com/office/powerpoint/2010/main" val="40157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lstStyle/>
          <a:p>
            <a:r>
              <a:rPr lang="en-US" altLang="zh-CN" dirty="0" smtClean="0"/>
              <a:t>${parameter}</a:t>
            </a:r>
          </a:p>
          <a:p>
            <a:pPr marL="0" indent="0">
              <a:buNone/>
            </a:pPr>
            <a:r>
              <a:rPr lang="zh-CN" altLang="en-US" dirty="0" smtClean="0"/>
              <a:t>与</a:t>
            </a:r>
            <a:r>
              <a:rPr lang="en-US" altLang="zh-CN" dirty="0" smtClean="0"/>
              <a:t>$parameter</a:t>
            </a:r>
            <a:r>
              <a:rPr lang="zh-CN" altLang="en-US" dirty="0" smtClean="0"/>
              <a:t>相同，也即变量</a:t>
            </a:r>
            <a:r>
              <a:rPr lang="en-US" altLang="zh-CN" dirty="0" smtClean="0"/>
              <a:t>parameter</a:t>
            </a:r>
            <a:r>
              <a:rPr lang="zh-CN" altLang="en-US" dirty="0" smtClean="0"/>
              <a:t>的值。在某些上下文中，只能使用</a:t>
            </a:r>
            <a:r>
              <a:rPr lang="en-US" altLang="zh-CN" dirty="0" smtClean="0"/>
              <a:t>${parameter}</a:t>
            </a:r>
            <a:r>
              <a:rPr lang="zh-CN" altLang="en-US" dirty="0" smtClean="0"/>
              <a:t>形式（把变量和字符串组合起来）。</a:t>
            </a:r>
            <a:endParaRPr lang="en-US" altLang="zh-CN" dirty="0" smtClean="0"/>
          </a:p>
          <a:p>
            <a:pPr marL="0" indent="0">
              <a:buNone/>
            </a:pPr>
            <a:r>
              <a:rPr lang="en-US" altLang="zh-CN" dirty="0" smtClean="0"/>
              <a:t>e.g. param.sh</a:t>
            </a:r>
          </a:p>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a:t>
            </a:r>
            <a:r>
              <a:rPr lang="zh-CN" altLang="en-US" dirty="0" smtClean="0">
                <a:solidFill>
                  <a:srgbClr val="FF0000"/>
                </a:solidFill>
              </a:rPr>
              <a:t>使用</a:t>
            </a:r>
            <a:r>
              <a:rPr lang="en-US" altLang="zh-CN" dirty="0" smtClean="0"/>
              <a:t>default</a:t>
            </a:r>
            <a:r>
              <a:rPr lang="zh-CN" altLang="en-US" dirty="0" smtClean="0"/>
              <a:t>值。</a:t>
            </a:r>
            <a:endParaRPr lang="en-US" altLang="zh-CN" dirty="0" smtClean="0"/>
          </a:p>
          <a:p>
            <a:pPr marL="0" indent="0">
              <a:buNone/>
            </a:pPr>
            <a:r>
              <a:rPr lang="en-US" altLang="zh-CN" dirty="0"/>
              <a:t>${parameter-default</a:t>
            </a:r>
            <a:r>
              <a:rPr lang="en-US" altLang="zh-CN" dirty="0" smtClean="0"/>
              <a:t>} </a:t>
            </a:r>
            <a:r>
              <a:rPr lang="zh-CN" altLang="en-US" dirty="0" smtClean="0"/>
              <a:t>和 </a:t>
            </a:r>
            <a:r>
              <a:rPr lang="en-US" altLang="zh-CN" dirty="0" smtClean="0"/>
              <a:t>${</a:t>
            </a:r>
            <a:r>
              <a:rPr lang="en-US" altLang="zh-CN" dirty="0"/>
              <a:t>parameter:-default</a:t>
            </a:r>
            <a:r>
              <a:rPr lang="en-US" altLang="zh-CN" dirty="0" smtClean="0"/>
              <a:t>}</a:t>
            </a:r>
            <a:r>
              <a:rPr lang="zh-CN" altLang="en-US" dirty="0" smtClean="0"/>
              <a:t>基本等同，只有在</a:t>
            </a:r>
            <a:r>
              <a:rPr lang="en-US" altLang="zh-CN" dirty="0" smtClean="0"/>
              <a:t>parameter</a:t>
            </a:r>
            <a:r>
              <a:rPr lang="zh-CN" altLang="en-US" dirty="0" smtClean="0"/>
              <a:t>被声明并且赋值为</a:t>
            </a:r>
            <a:r>
              <a:rPr lang="en-US" altLang="zh-CN" dirty="0" smtClean="0"/>
              <a:t>null</a:t>
            </a:r>
            <a:r>
              <a:rPr lang="zh-CN" altLang="en-US" dirty="0" smtClean="0"/>
              <a:t>时，才会产生差异。</a:t>
            </a:r>
            <a:endParaRPr lang="en-US" altLang="zh-CN" dirty="0" smtClean="0"/>
          </a:p>
          <a:p>
            <a:pPr marL="0" indent="0">
              <a:buNone/>
            </a:pPr>
            <a:r>
              <a:rPr lang="en-US" altLang="zh-CN" dirty="0" smtClean="0"/>
              <a:t>e.g. param-sub.sh</a:t>
            </a:r>
          </a:p>
          <a:p>
            <a:pPr marL="0" indent="0">
              <a:buNone/>
            </a:pPr>
            <a:r>
              <a:rPr lang="zh-CN" altLang="en-US" dirty="0" smtClean="0"/>
              <a:t>脚本中“默认参数”结构常用于提供“缺失”的命令行参数。</a:t>
            </a:r>
            <a:endParaRPr lang="en-US" altLang="zh-CN" dirty="0" smtClean="0"/>
          </a:p>
          <a:p>
            <a:pPr marL="0" indent="0">
              <a:buNone/>
            </a:pPr>
            <a:r>
              <a:rPr lang="en-US" altLang="zh-CN" dirty="0" smtClean="0"/>
              <a:t>e.g. param-default.sh</a:t>
            </a:r>
            <a:endParaRPr lang="en-US" altLang="zh-CN" dirty="0"/>
          </a:p>
          <a:p>
            <a:pPr marL="0" indent="0">
              <a:buNone/>
            </a:pPr>
            <a:endParaRPr lang="zh-CN" altLang="en-US" dirty="0"/>
          </a:p>
        </p:txBody>
      </p:sp>
    </p:spTree>
    <p:extLst>
      <p:ext uri="{BB962C8B-B14F-4D97-AF65-F5344CB8AC3E}">
        <p14:creationId xmlns:p14="http://schemas.microsoft.com/office/powerpoint/2010/main" val="133895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未设置，则将它</a:t>
            </a:r>
            <a:r>
              <a:rPr lang="zh-CN" altLang="en-US" dirty="0" smtClean="0">
                <a:solidFill>
                  <a:srgbClr val="FF0000"/>
                </a:solidFill>
              </a:rPr>
              <a:t>设置</a:t>
            </a:r>
            <a:r>
              <a:rPr lang="zh-CN" altLang="en-US" dirty="0" smtClean="0"/>
              <a:t>为</a:t>
            </a:r>
            <a:r>
              <a:rPr lang="en-US" altLang="zh-CN" dirty="0" smtClean="0"/>
              <a:t>default</a:t>
            </a:r>
            <a:r>
              <a:rPr lang="zh-CN" altLang="en-US" dirty="0" smtClean="0"/>
              <a:t>值。</a:t>
            </a:r>
            <a:endParaRPr lang="en-US" altLang="zh-CN" dirty="0" smtClean="0"/>
          </a:p>
          <a:p>
            <a:pPr marL="0" indent="0">
              <a:buNone/>
            </a:pPr>
            <a:r>
              <a:rPr lang="zh-CN" altLang="en-US" dirty="0" smtClean="0"/>
              <a:t>两种形式基本</a:t>
            </a:r>
            <a:r>
              <a:rPr lang="zh-CN" altLang="en-US" dirty="0"/>
              <a:t>等同，只有在</a:t>
            </a:r>
            <a:r>
              <a:rPr lang="en-US" altLang="zh-CN" dirty="0" smtClean="0"/>
              <a:t>parameter</a:t>
            </a:r>
            <a:r>
              <a:rPr lang="zh-CN" altLang="en-US" dirty="0" smtClean="0"/>
              <a:t>被声明并且赋值</a:t>
            </a:r>
            <a:r>
              <a:rPr lang="zh-CN" altLang="en-US" dirty="0"/>
              <a:t>为</a:t>
            </a:r>
            <a:r>
              <a:rPr lang="en-US" altLang="zh-CN" dirty="0"/>
              <a:t>null</a:t>
            </a:r>
            <a:r>
              <a:rPr lang="zh-CN" altLang="en-US" dirty="0"/>
              <a:t>时，才会产生</a:t>
            </a:r>
            <a:r>
              <a:rPr lang="zh-CN" altLang="en-US" dirty="0" smtClean="0"/>
              <a:t>差异（</a:t>
            </a:r>
            <a:r>
              <a:rPr lang="zh-CN" altLang="en-US" dirty="0"/>
              <a:t>同前所述</a:t>
            </a:r>
            <a:r>
              <a:rPr lang="zh-CN" altLang="en-US" dirty="0" smtClean="0"/>
              <a:t>）。</a:t>
            </a:r>
            <a:endParaRPr lang="en-US" altLang="zh-CN" dirty="0" smtClean="0"/>
          </a:p>
          <a:p>
            <a:pPr marL="0" indent="0">
              <a:buNone/>
            </a:pPr>
            <a:r>
              <a:rPr lang="en-US" altLang="zh-CN" dirty="0" smtClean="0"/>
              <a:t>e.g. param-sub2.sh</a:t>
            </a:r>
          </a:p>
          <a:p>
            <a:pPr marL="0" indent="0">
              <a:buNone/>
            </a:pPr>
            <a:endParaRPr lang="en-US" altLang="zh-CN" dirty="0"/>
          </a:p>
          <a:p>
            <a:pPr marL="0" indent="0">
              <a:buNone/>
            </a:pPr>
            <a:r>
              <a:rPr lang="en-US" altLang="zh-CN" dirty="0" smtClean="0"/>
              <a:t>${</a:t>
            </a:r>
            <a:r>
              <a:rPr lang="en-US" altLang="zh-CN" dirty="0" err="1" smtClean="0"/>
              <a:t>var</a:t>
            </a:r>
            <a:r>
              <a:rPr lang="en-US" altLang="zh-CN" dirty="0" smtClean="0"/>
              <a:t>:=default} </a:t>
            </a:r>
            <a:r>
              <a:rPr lang="en-US" altLang="zh-CN" dirty="0" err="1" smtClean="0"/>
              <a:t>vs</a:t>
            </a:r>
            <a:r>
              <a:rPr lang="en-US" altLang="zh-CN" dirty="0" smtClean="0"/>
              <a:t> ${</a:t>
            </a:r>
            <a:r>
              <a:rPr lang="en-US" altLang="zh-CN" dirty="0" err="1" smtClean="0"/>
              <a:t>var</a:t>
            </a:r>
            <a:r>
              <a:rPr lang="en-US" altLang="zh-CN" dirty="0" smtClean="0"/>
              <a:t>:-default} – what is difference?</a:t>
            </a:r>
          </a:p>
          <a:p>
            <a:pPr marL="0" indent="0">
              <a:buNone/>
            </a:pPr>
            <a:r>
              <a:rPr lang="zh-CN" altLang="en-US" dirty="0" smtClean="0"/>
              <a:t>参考：</a:t>
            </a:r>
            <a:r>
              <a:rPr lang="en-US" altLang="zh-CN" dirty="0">
                <a:hlinkClick r:id="rId2"/>
              </a:rPr>
              <a:t>http://</a:t>
            </a:r>
            <a:r>
              <a:rPr lang="en-US" altLang="zh-CN" dirty="0" smtClean="0">
                <a:hlinkClick r:id="rId2"/>
              </a:rPr>
              <a:t>stackoverflow.com/questions/24405606/var-default-vs-var-default-what-is-difference</a:t>
            </a:r>
            <a:endParaRPr lang="en-US" altLang="zh-CN" dirty="0" smtClean="0"/>
          </a:p>
          <a:p>
            <a:pPr marL="0" indent="0">
              <a:buNone/>
            </a:pPr>
            <a:r>
              <a:rPr lang="en-US" altLang="zh-CN" dirty="0"/>
              <a:t>${parameter:-word}</a:t>
            </a:r>
          </a:p>
          <a:p>
            <a:pPr marL="0" indent="0">
              <a:buNone/>
            </a:pPr>
            <a:r>
              <a:rPr lang="en-US" altLang="zh-CN" dirty="0"/>
              <a:t>Use Default Values. If parameter is unset or null, the expansion of word is substituted. Otherwise, the value of parameter is substituted</a:t>
            </a:r>
            <a:r>
              <a:rPr lang="en-US" altLang="zh-CN" dirty="0" smtClean="0"/>
              <a:t>.</a:t>
            </a:r>
            <a:endParaRPr lang="en-US" altLang="zh-CN" dirty="0"/>
          </a:p>
          <a:p>
            <a:pPr marL="0" indent="0">
              <a:buNone/>
            </a:pPr>
            <a:r>
              <a:rPr lang="en-US" altLang="zh-CN" dirty="0"/>
              <a:t>${parameter:=word}</a:t>
            </a:r>
          </a:p>
          <a:p>
            <a:pPr marL="0" indent="0">
              <a:buNone/>
            </a:pPr>
            <a:r>
              <a:rPr lang="en-US" altLang="zh-CN" dirty="0"/>
              <a:t>Assign Default Values. If parameter is unset or null, the expansion of word is assigned to parameter. The value of parameter is then substituted. Positional parameters and special parameters may not be assigned to in this way.</a:t>
            </a:r>
            <a:endParaRPr lang="zh-CN" altLang="en-US" dirty="0"/>
          </a:p>
        </p:txBody>
      </p:sp>
    </p:spTree>
    <p:extLst>
      <p:ext uri="{BB962C8B-B14F-4D97-AF65-F5344CB8AC3E}">
        <p14:creationId xmlns:p14="http://schemas.microsoft.com/office/powerpoint/2010/main" val="69175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sp>
        <p:nvSpPr>
          <p:cNvPr id="3" name="内容占位符 2"/>
          <p:cNvSpPr>
            <a:spLocks noGrp="1"/>
          </p:cNvSpPr>
          <p:nvPr>
            <p:ph idx="1"/>
          </p:nvPr>
        </p:nvSpPr>
        <p:spPr/>
        <p:txBody>
          <a:bodyPr>
            <a:normAutofit fontScale="92500"/>
          </a:bodyPr>
          <a:lstStyle/>
          <a:p>
            <a:r>
              <a:rPr lang="en-US" dirty="0"/>
              <a:t>${</a:t>
            </a:r>
            <a:r>
              <a:rPr lang="en-US" dirty="0" err="1"/>
              <a:t>parameter+alt_value</a:t>
            </a:r>
            <a:r>
              <a:rPr lang="en-US" dirty="0"/>
              <a:t>}, ${parameter:+</a:t>
            </a:r>
            <a:r>
              <a:rPr lang="en-US" dirty="0" err="1"/>
              <a:t>alt_value</a:t>
            </a:r>
            <a:r>
              <a:rPr lang="en-US" dirty="0" smtClean="0"/>
              <a:t>}</a:t>
            </a:r>
          </a:p>
          <a:p>
            <a:pPr marL="0" indent="0">
              <a:buNone/>
            </a:pPr>
            <a:r>
              <a:rPr lang="zh-CN" altLang="en-US" dirty="0" smtClean="0"/>
              <a:t>如果参数</a:t>
            </a:r>
            <a:r>
              <a:rPr lang="en-US" altLang="zh-CN" dirty="0" smtClean="0"/>
              <a:t>parameter</a:t>
            </a:r>
            <a:r>
              <a:rPr lang="zh-CN" altLang="en-US" dirty="0"/>
              <a:t>已</a:t>
            </a:r>
            <a:r>
              <a:rPr lang="zh-CN" altLang="en-US" dirty="0" smtClean="0"/>
              <a:t>设置，则使用</a:t>
            </a:r>
            <a:r>
              <a:rPr lang="en-US" altLang="zh-CN" dirty="0" err="1" smtClean="0"/>
              <a:t>alt_value</a:t>
            </a:r>
            <a:r>
              <a:rPr lang="zh-CN" altLang="en-US" dirty="0" smtClean="0"/>
              <a:t>值，否则使用</a:t>
            </a:r>
            <a:r>
              <a:rPr lang="en-US" altLang="zh-CN" dirty="0" smtClean="0"/>
              <a:t>null</a:t>
            </a:r>
            <a:r>
              <a:rPr lang="zh-CN" altLang="en-US" dirty="0" smtClean="0"/>
              <a:t>字符串（空值）。</a:t>
            </a:r>
            <a:endParaRPr lang="en-US" altLang="zh-CN" dirty="0" smtClean="0"/>
          </a:p>
          <a:p>
            <a:pPr marL="0" indent="0">
              <a:buNone/>
            </a:pPr>
            <a:r>
              <a:rPr lang="zh-CN" altLang="en-US" dirty="0" smtClean="0"/>
              <a:t>两种形式基本等同，只有在</a:t>
            </a:r>
            <a:r>
              <a:rPr lang="en-US" altLang="zh-CN" dirty="0" smtClean="0"/>
              <a:t>parameter</a:t>
            </a:r>
            <a:r>
              <a:rPr lang="zh-CN" altLang="en-US" dirty="0" smtClean="0"/>
              <a:t>被声明并且为</a:t>
            </a:r>
            <a:r>
              <a:rPr lang="en-US" altLang="zh-CN" dirty="0" smtClean="0"/>
              <a:t>null</a:t>
            </a:r>
            <a:r>
              <a:rPr lang="zh-CN" altLang="en-US" dirty="0" smtClean="0"/>
              <a:t>时，才会产生差异。</a:t>
            </a:r>
            <a:endParaRPr lang="en-US" altLang="zh-CN" dirty="0" smtClean="0"/>
          </a:p>
          <a:p>
            <a:pPr marL="0" indent="0">
              <a:buNone/>
            </a:pPr>
            <a:r>
              <a:rPr lang="en-US" dirty="0" smtClean="0"/>
              <a:t>e.g. param-alt.sh</a:t>
            </a:r>
          </a:p>
          <a:p>
            <a:r>
              <a:rPr lang="en-US" dirty="0"/>
              <a:t>${</a:t>
            </a:r>
            <a:r>
              <a:rPr lang="en-US" dirty="0" err="1"/>
              <a:t>parameter?err_msg</a:t>
            </a:r>
            <a:r>
              <a:rPr lang="en-US" dirty="0"/>
              <a:t>}, ${parameter:?</a:t>
            </a:r>
            <a:r>
              <a:rPr lang="en-US" dirty="0" err="1"/>
              <a:t>err_msg</a:t>
            </a:r>
            <a:r>
              <a:rPr lang="en-US" dirty="0" smtClean="0"/>
              <a:t>}</a:t>
            </a:r>
            <a:endParaRPr lang="en-US" dirty="0"/>
          </a:p>
          <a:p>
            <a:pPr marL="0" indent="0">
              <a:buNone/>
            </a:pPr>
            <a:r>
              <a:rPr lang="zh-CN" altLang="en-US" dirty="0" smtClean="0"/>
              <a:t>如果参数</a:t>
            </a:r>
            <a:r>
              <a:rPr lang="en-US" altLang="zh-CN" dirty="0" smtClean="0"/>
              <a:t>parameter</a:t>
            </a:r>
            <a:r>
              <a:rPr lang="zh-CN" altLang="en-US" dirty="0" smtClean="0"/>
              <a:t>已设置，则使用它，否则，打印</a:t>
            </a:r>
            <a:r>
              <a:rPr lang="en-US" altLang="zh-CN" dirty="0" err="1" smtClean="0"/>
              <a:t>err_msg</a:t>
            </a:r>
            <a:r>
              <a:rPr lang="zh-CN" altLang="en-US" dirty="0" smtClean="0"/>
              <a:t>并终止脚本，退出状态为</a:t>
            </a:r>
            <a:r>
              <a:rPr lang="en-US" altLang="zh-CN" dirty="0" smtClean="0"/>
              <a:t>1.</a:t>
            </a:r>
          </a:p>
          <a:p>
            <a:pPr marL="0" indent="0">
              <a:buNone/>
            </a:pPr>
            <a:r>
              <a:rPr lang="zh-CN" altLang="en-US" dirty="0"/>
              <a:t>两种形式基本等同，只有在</a:t>
            </a:r>
            <a:r>
              <a:rPr lang="en-US" altLang="zh-CN" dirty="0"/>
              <a:t>parameter</a:t>
            </a:r>
            <a:r>
              <a:rPr lang="zh-CN" altLang="en-US" dirty="0"/>
              <a:t>被声明并且为</a:t>
            </a:r>
            <a:r>
              <a:rPr lang="en-US" altLang="zh-CN" dirty="0"/>
              <a:t>null</a:t>
            </a:r>
            <a:r>
              <a:rPr lang="zh-CN" altLang="en-US" dirty="0"/>
              <a:t>时，才会产生差异</a:t>
            </a:r>
            <a:r>
              <a:rPr lang="zh-CN" altLang="en-US" dirty="0" smtClean="0"/>
              <a:t>。</a:t>
            </a:r>
            <a:endParaRPr lang="en-US" altLang="zh-CN" dirty="0"/>
          </a:p>
          <a:p>
            <a:pPr marL="0" indent="0">
              <a:buNone/>
            </a:pPr>
            <a:r>
              <a:rPr lang="en-US" altLang="zh-CN" dirty="0"/>
              <a:t>e.g. </a:t>
            </a:r>
            <a:r>
              <a:rPr lang="en-US" altLang="zh-CN" dirty="0" smtClean="0"/>
              <a:t>usage-message.sh  check_env.sh</a:t>
            </a:r>
          </a:p>
          <a:p>
            <a:r>
              <a:rPr lang="en-US" dirty="0"/>
              <a:t>${!</a:t>
            </a:r>
            <a:r>
              <a:rPr lang="en-US" dirty="0" err="1"/>
              <a:t>varprefix</a:t>
            </a:r>
            <a:r>
              <a:rPr lang="en-US" dirty="0"/>
              <a:t>*}, ${!</a:t>
            </a:r>
            <a:r>
              <a:rPr lang="en-US" dirty="0" err="1"/>
              <a:t>varprefix</a:t>
            </a:r>
            <a:r>
              <a:rPr lang="en-US" dirty="0"/>
              <a:t>@}</a:t>
            </a:r>
          </a:p>
          <a:p>
            <a:pPr marL="0" indent="0">
              <a:buNone/>
            </a:pPr>
            <a:r>
              <a:rPr lang="zh-CN" altLang="en-US" dirty="0"/>
              <a:t>匹配所有之前声明过的，并且以</a:t>
            </a:r>
            <a:r>
              <a:rPr lang="en-US" altLang="zh-CN" dirty="0" err="1"/>
              <a:t>varprefix</a:t>
            </a:r>
            <a:r>
              <a:rPr lang="zh-CN" altLang="en-US" dirty="0"/>
              <a:t>开头的变量。</a:t>
            </a:r>
            <a:endParaRPr lang="en-US" altLang="zh-CN" dirty="0"/>
          </a:p>
          <a:p>
            <a:pPr marL="0" indent="0">
              <a:buNone/>
            </a:pPr>
            <a:r>
              <a:rPr lang="en-US" dirty="0"/>
              <a:t>e.g. varprefix.sh</a:t>
            </a:r>
          </a:p>
          <a:p>
            <a:pPr marL="0" indent="0">
              <a:buNone/>
            </a:pPr>
            <a:endParaRPr lang="en-US" altLang="zh-CN" dirty="0"/>
          </a:p>
        </p:txBody>
      </p:sp>
    </p:spTree>
    <p:extLst>
      <p:ext uri="{BB962C8B-B14F-4D97-AF65-F5344CB8AC3E}">
        <p14:creationId xmlns:p14="http://schemas.microsoft.com/office/powerpoint/2010/main" val="1678459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788" y="1651000"/>
            <a:ext cx="5356250" cy="4260850"/>
          </a:xfrm>
        </p:spPr>
      </p:pic>
    </p:spTree>
    <p:extLst>
      <p:ext uri="{BB962C8B-B14F-4D97-AF65-F5344CB8AC3E}">
        <p14:creationId xmlns:p14="http://schemas.microsoft.com/office/powerpoint/2010/main" val="71550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语句和表达式</a:t>
            </a:r>
            <a:endParaRPr lang="en-US" dirty="0"/>
          </a:p>
        </p:txBody>
      </p:sp>
      <p:sp>
        <p:nvSpPr>
          <p:cNvPr id="3" name="内容占位符 2"/>
          <p:cNvSpPr>
            <a:spLocks noGrp="1"/>
          </p:cNvSpPr>
          <p:nvPr>
            <p:ph idx="1"/>
          </p:nvPr>
        </p:nvSpPr>
        <p:spPr/>
        <p:txBody>
          <a:bodyPr/>
          <a:lstStyle/>
          <a:p>
            <a:r>
              <a:rPr lang="zh-CN" altLang="en-US" dirty="0" smtClean="0"/>
              <a:t>操作符及相关主题</a:t>
            </a:r>
            <a:endParaRPr lang="en-US" altLang="zh-CN" dirty="0" smtClean="0"/>
          </a:p>
          <a:p>
            <a:r>
              <a:rPr lang="zh-CN" altLang="en-US" dirty="0" smtClean="0"/>
              <a:t>条件测试表达式</a:t>
            </a:r>
            <a:endParaRPr lang="en-US" altLang="zh-CN" dirty="0" smtClean="0"/>
          </a:p>
          <a:p>
            <a:r>
              <a:rPr lang="zh-CN" altLang="en-US" dirty="0" smtClean="0"/>
              <a:t>循环与分支表达式</a:t>
            </a:r>
            <a:endParaRPr lang="en-US" altLang="zh-CN" dirty="0" smtClean="0"/>
          </a:p>
          <a:p>
            <a:endParaRPr lang="en-US" dirty="0"/>
          </a:p>
        </p:txBody>
      </p:sp>
    </p:spTree>
    <p:extLst>
      <p:ext uri="{BB962C8B-B14F-4D97-AF65-F5344CB8AC3E}">
        <p14:creationId xmlns:p14="http://schemas.microsoft.com/office/powerpoint/2010/main" val="2737567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操作符</a:t>
            </a:r>
            <a:endParaRPr lang="en-US" altLang="zh-CN" dirty="0" smtClean="0"/>
          </a:p>
          <a:p>
            <a:pPr>
              <a:buFont typeface="Wingdings" panose="05000000000000000000" pitchFamily="2" charset="2"/>
              <a:buChar char="Ø"/>
            </a:pPr>
            <a:r>
              <a:rPr lang="zh-CN" altLang="en-US" dirty="0" smtClean="0"/>
              <a:t>赋值</a:t>
            </a:r>
            <a:endParaRPr lang="en-US" altLang="zh-CN" dirty="0" smtClean="0"/>
          </a:p>
          <a:p>
            <a:pPr marL="0" indent="0">
              <a:buNone/>
            </a:pPr>
            <a:r>
              <a:rPr lang="en-US" altLang="zh-CN" dirty="0" smtClean="0"/>
              <a:t>= </a:t>
            </a:r>
            <a:r>
              <a:rPr lang="zh-CN" altLang="en-US" dirty="0" smtClean="0"/>
              <a:t>变量赋值，初始化或修改变量的值，可用于算术和字符串赋值，在“</a:t>
            </a:r>
            <a:r>
              <a:rPr lang="en-US" altLang="zh-CN" dirty="0" smtClean="0"/>
              <a:t>=</a:t>
            </a:r>
            <a:r>
              <a:rPr lang="zh-CN" altLang="en-US" dirty="0" smtClean="0"/>
              <a:t>”前后不允许出现空白符。</a:t>
            </a:r>
            <a:endParaRPr lang="en-US" altLang="zh-CN" dirty="0" smtClean="0"/>
          </a:p>
          <a:p>
            <a:pPr marL="0" indent="0">
              <a:buNone/>
            </a:pPr>
            <a:r>
              <a:rPr lang="zh-CN" altLang="en-US" dirty="0" smtClean="0"/>
              <a:t>    注意不要混淆“</a:t>
            </a:r>
            <a:r>
              <a:rPr lang="en-US" altLang="zh-CN" dirty="0" smtClean="0"/>
              <a:t>=</a:t>
            </a:r>
            <a:r>
              <a:rPr lang="zh-CN" altLang="en-US" dirty="0" smtClean="0"/>
              <a:t>”赋值操作符和</a:t>
            </a:r>
            <a:r>
              <a:rPr lang="en-US" altLang="zh-CN" dirty="0" smtClean="0"/>
              <a:t>=</a:t>
            </a:r>
            <a:r>
              <a:rPr lang="zh-CN" altLang="en-US" dirty="0" smtClean="0"/>
              <a:t>测试操作符，</a:t>
            </a:r>
            <a:r>
              <a:rPr lang="en-US" altLang="zh-CN" dirty="0" smtClean="0"/>
              <a:t>e.g. equal-test.sh</a:t>
            </a:r>
          </a:p>
          <a:p>
            <a:pPr>
              <a:buFont typeface="Wingdings" panose="05000000000000000000" pitchFamily="2" charset="2"/>
              <a:buChar char="Ø"/>
            </a:pPr>
            <a:r>
              <a:rPr lang="zh-CN" altLang="en-US" dirty="0" smtClean="0"/>
              <a:t>算术操作符</a:t>
            </a:r>
            <a:endParaRPr lang="en-US" altLang="zh-CN" dirty="0" smtClean="0"/>
          </a:p>
          <a:p>
            <a:pPr marL="0" indent="0">
              <a:buNone/>
            </a:pPr>
            <a:r>
              <a:rPr lang="en-US" dirty="0" smtClean="0"/>
              <a:t>+ -</a:t>
            </a:r>
            <a:r>
              <a:rPr lang="zh-CN" altLang="en-US" dirty="0" smtClean="0"/>
              <a:t> </a:t>
            </a:r>
            <a:r>
              <a:rPr lang="en-US" altLang="zh-CN" dirty="0" smtClean="0"/>
              <a:t>* / % </a:t>
            </a:r>
            <a:r>
              <a:rPr lang="zh-CN" altLang="en-US" dirty="0" smtClean="0"/>
              <a:t>加减乘除模</a:t>
            </a:r>
            <a:endParaRPr lang="en-US" altLang="zh-CN" dirty="0" smtClean="0"/>
          </a:p>
          <a:p>
            <a:pPr marL="0" indent="0">
              <a:buNone/>
            </a:pPr>
            <a:r>
              <a:rPr lang="en-US" dirty="0" smtClean="0"/>
              <a:t>** </a:t>
            </a:r>
            <a:r>
              <a:rPr lang="zh-CN" altLang="en-US" dirty="0" smtClean="0"/>
              <a:t>幂运算，</a:t>
            </a:r>
            <a:r>
              <a:rPr lang="en-US" altLang="zh-CN" dirty="0"/>
              <a:t>e.g. </a:t>
            </a:r>
            <a:r>
              <a:rPr lang="en-US" altLang="zh-CN" dirty="0" smtClean="0"/>
              <a:t>exponentiation.sh</a:t>
            </a:r>
          </a:p>
          <a:p>
            <a:pPr marL="0" indent="0">
              <a:buNone/>
            </a:pPr>
            <a:r>
              <a:rPr lang="en-US" dirty="0" smtClean="0"/>
              <a:t>+= </a:t>
            </a:r>
            <a:r>
              <a:rPr lang="zh-CN" altLang="en-US" dirty="0" smtClean="0"/>
              <a:t>加</a:t>
            </a:r>
            <a:r>
              <a:rPr lang="en-US" altLang="zh-CN" dirty="0" smtClean="0"/>
              <a:t>-</a:t>
            </a:r>
            <a:r>
              <a:rPr lang="zh-CN" altLang="en-US" dirty="0" smtClean="0"/>
              <a:t>等于，</a:t>
            </a:r>
            <a:r>
              <a:rPr lang="en-US" altLang="zh-CN" dirty="0" smtClean="0"/>
              <a:t>-= </a:t>
            </a:r>
            <a:r>
              <a:rPr lang="zh-CN" altLang="en-US" dirty="0" smtClean="0"/>
              <a:t>减</a:t>
            </a:r>
            <a:r>
              <a:rPr lang="en-US" altLang="zh-CN" dirty="0" smtClean="0"/>
              <a:t>-</a:t>
            </a:r>
            <a:r>
              <a:rPr lang="zh-CN" altLang="en-US" dirty="0" smtClean="0"/>
              <a:t>等于，</a:t>
            </a:r>
            <a:r>
              <a:rPr lang="en-US" altLang="zh-CN" dirty="0" smtClean="0"/>
              <a:t>*= </a:t>
            </a:r>
            <a:r>
              <a:rPr lang="zh-CN" altLang="en-US" dirty="0" smtClean="0"/>
              <a:t>乘</a:t>
            </a:r>
            <a:r>
              <a:rPr lang="en-US" altLang="zh-CN" dirty="0" smtClean="0"/>
              <a:t>-</a:t>
            </a:r>
            <a:r>
              <a:rPr lang="zh-CN" altLang="en-US" dirty="0" smtClean="0"/>
              <a:t>等于，</a:t>
            </a:r>
            <a:r>
              <a:rPr lang="en-US" altLang="zh-CN" dirty="0" smtClean="0"/>
              <a:t>/= </a:t>
            </a:r>
            <a:r>
              <a:rPr lang="zh-CN" altLang="en-US" dirty="0" smtClean="0"/>
              <a:t>除</a:t>
            </a:r>
            <a:r>
              <a:rPr lang="en-US" altLang="zh-CN" dirty="0" smtClean="0"/>
              <a:t>-</a:t>
            </a:r>
            <a:r>
              <a:rPr lang="zh-CN" altLang="en-US" dirty="0" smtClean="0"/>
              <a:t>等于，</a:t>
            </a:r>
            <a:r>
              <a:rPr lang="en-US" altLang="zh-CN" dirty="0" smtClean="0"/>
              <a:t>%= </a:t>
            </a:r>
            <a:r>
              <a:rPr lang="zh-CN" altLang="en-US" dirty="0"/>
              <a:t>取</a:t>
            </a:r>
            <a:r>
              <a:rPr lang="zh-CN" altLang="en-US" dirty="0" smtClean="0"/>
              <a:t>模</a:t>
            </a:r>
            <a:r>
              <a:rPr lang="en-US" altLang="zh-CN" dirty="0" smtClean="0"/>
              <a:t>-</a:t>
            </a:r>
            <a:r>
              <a:rPr lang="zh-CN" altLang="en-US" dirty="0" smtClean="0"/>
              <a:t>等于</a:t>
            </a:r>
            <a:endParaRPr lang="en-US" altLang="zh-CN" dirty="0" smtClean="0"/>
          </a:p>
          <a:p>
            <a:pPr marL="0" indent="0">
              <a:buNone/>
            </a:pPr>
            <a:r>
              <a:rPr lang="en-US" altLang="zh-CN" dirty="0" smtClean="0"/>
              <a:t>e.g. arith-ops.sh</a:t>
            </a:r>
          </a:p>
          <a:p>
            <a:pPr>
              <a:buFont typeface="Wingdings" panose="05000000000000000000" pitchFamily="2" charset="2"/>
              <a:buChar char="Ø"/>
            </a:pPr>
            <a:r>
              <a:rPr lang="zh-CN" altLang="en-US" dirty="0" smtClean="0"/>
              <a:t>位操作符（</a:t>
            </a:r>
            <a:r>
              <a:rPr lang="en-US" altLang="zh-CN" dirty="0" smtClean="0"/>
              <a:t>shell</a:t>
            </a:r>
            <a:r>
              <a:rPr lang="zh-CN" altLang="en-US" dirty="0" smtClean="0"/>
              <a:t>脚本中很少被使用）</a:t>
            </a:r>
            <a:endParaRPr lang="en-US" altLang="zh-CN" dirty="0" smtClean="0"/>
          </a:p>
          <a:p>
            <a:pPr marL="0" indent="0">
              <a:buNone/>
            </a:pPr>
            <a:r>
              <a:rPr lang="en-US" dirty="0" smtClean="0"/>
              <a:t>&lt;&lt; </a:t>
            </a:r>
            <a:r>
              <a:rPr lang="zh-CN" altLang="en-US" dirty="0" smtClean="0"/>
              <a:t>左移一位（每次左移相当于乘以</a:t>
            </a:r>
            <a:r>
              <a:rPr lang="en-US" altLang="zh-CN" dirty="0" smtClean="0"/>
              <a:t>2</a:t>
            </a:r>
            <a:r>
              <a:rPr lang="zh-CN" altLang="en-US" dirty="0" smtClean="0"/>
              <a:t>）， </a:t>
            </a:r>
            <a:r>
              <a:rPr lang="en-US" altLang="zh-CN" dirty="0" smtClean="0"/>
              <a:t>&lt;&lt;= </a:t>
            </a:r>
            <a:r>
              <a:rPr lang="zh-CN" altLang="en-US" dirty="0" smtClean="0"/>
              <a:t>左移</a:t>
            </a:r>
            <a:r>
              <a:rPr lang="en-US" altLang="zh-CN" dirty="0" smtClean="0"/>
              <a:t>-</a:t>
            </a:r>
            <a:r>
              <a:rPr lang="zh-CN" altLang="en-US" dirty="0" smtClean="0"/>
              <a:t>赋值</a:t>
            </a:r>
            <a:endParaRPr lang="en-US" altLang="zh-CN" dirty="0" smtClean="0"/>
          </a:p>
          <a:p>
            <a:pPr marL="0" indent="0">
              <a:buNone/>
            </a:pPr>
            <a:r>
              <a:rPr lang="en-US" dirty="0" smtClean="0"/>
              <a:t>&gt;&gt; </a:t>
            </a:r>
            <a:r>
              <a:rPr lang="zh-CN" altLang="en-US" dirty="0" smtClean="0"/>
              <a:t>右移一位（每次右移都将除以</a:t>
            </a:r>
            <a:r>
              <a:rPr lang="en-US" altLang="zh-CN" dirty="0" smtClean="0"/>
              <a:t>2</a:t>
            </a:r>
            <a:r>
              <a:rPr lang="zh-CN" altLang="en-US" dirty="0" smtClean="0"/>
              <a:t>），</a:t>
            </a:r>
            <a:r>
              <a:rPr lang="en-US" altLang="zh-CN" dirty="0" smtClean="0"/>
              <a:t>&gt;&gt;= </a:t>
            </a:r>
            <a:r>
              <a:rPr lang="zh-CN" altLang="en-US" dirty="0" smtClean="0"/>
              <a:t>右移</a:t>
            </a:r>
            <a:r>
              <a:rPr lang="en-US" altLang="zh-CN" dirty="0" smtClean="0"/>
              <a:t>-</a:t>
            </a:r>
            <a:r>
              <a:rPr lang="zh-CN" altLang="en-US" dirty="0" smtClean="0"/>
              <a:t>赋值</a:t>
            </a:r>
            <a:endParaRPr lang="en-US" altLang="zh-CN" dirty="0" smtClean="0"/>
          </a:p>
          <a:p>
            <a:pPr marL="0" indent="0">
              <a:buNone/>
            </a:pPr>
            <a:r>
              <a:rPr lang="en-US" dirty="0" smtClean="0"/>
              <a:t>&amp; </a:t>
            </a:r>
            <a:r>
              <a:rPr lang="zh-CN" altLang="en-US" dirty="0" smtClean="0"/>
              <a:t>按位与，</a:t>
            </a:r>
            <a:r>
              <a:rPr lang="en-US" altLang="zh-CN" dirty="0" smtClean="0"/>
              <a:t>&amp;= </a:t>
            </a:r>
            <a:r>
              <a:rPr lang="zh-CN" altLang="en-US" dirty="0" smtClean="0"/>
              <a:t>按位与</a:t>
            </a:r>
            <a:r>
              <a:rPr lang="en-US" altLang="zh-CN" dirty="0" smtClean="0"/>
              <a:t>-</a:t>
            </a:r>
            <a:r>
              <a:rPr lang="zh-CN" altLang="en-US" dirty="0" smtClean="0"/>
              <a:t>赋值</a:t>
            </a:r>
            <a:endParaRPr lang="en-US" altLang="zh-CN" dirty="0" smtClean="0"/>
          </a:p>
          <a:p>
            <a:pPr marL="0" indent="0">
              <a:buNone/>
            </a:pPr>
            <a:r>
              <a:rPr lang="en-US" dirty="0" smtClean="0"/>
              <a:t>| </a:t>
            </a:r>
            <a:r>
              <a:rPr lang="zh-CN" altLang="en-US" dirty="0" smtClean="0"/>
              <a:t>按位或，</a:t>
            </a:r>
            <a:r>
              <a:rPr lang="en-US" altLang="zh-CN" dirty="0" smtClean="0"/>
              <a:t>|= </a:t>
            </a:r>
            <a:r>
              <a:rPr lang="zh-CN" altLang="en-US" dirty="0" smtClean="0"/>
              <a:t>按位或</a:t>
            </a:r>
            <a:r>
              <a:rPr lang="en-US" altLang="zh-CN" dirty="0" smtClean="0"/>
              <a:t>-</a:t>
            </a:r>
            <a:r>
              <a:rPr lang="zh-CN" altLang="en-US" dirty="0" smtClean="0"/>
              <a:t>赋值</a:t>
            </a:r>
            <a:endParaRPr lang="en-US" altLang="zh-CN" dirty="0" smtClean="0"/>
          </a:p>
          <a:p>
            <a:pPr marL="0" indent="0">
              <a:buNone/>
            </a:pPr>
            <a:r>
              <a:rPr lang="en-US" altLang="zh-CN" dirty="0" smtClean="0"/>
              <a:t>~ </a:t>
            </a:r>
            <a:r>
              <a:rPr lang="zh-CN" altLang="en-US" dirty="0" smtClean="0"/>
              <a:t>按位反，</a:t>
            </a:r>
            <a:r>
              <a:rPr lang="en-US" altLang="zh-CN" dirty="0" smtClean="0"/>
              <a:t>^ </a:t>
            </a:r>
            <a:r>
              <a:rPr lang="zh-CN" altLang="en-US" dirty="0" smtClean="0"/>
              <a:t>按位异或，</a:t>
            </a:r>
            <a:r>
              <a:rPr lang="en-US" altLang="zh-CN" dirty="0" smtClean="0"/>
              <a:t>^= </a:t>
            </a:r>
            <a:r>
              <a:rPr lang="zh-CN" altLang="en-US" dirty="0" smtClean="0"/>
              <a:t>按位异或</a:t>
            </a:r>
            <a:r>
              <a:rPr lang="en-US" altLang="zh-CN" dirty="0" smtClean="0"/>
              <a:t>-</a:t>
            </a:r>
            <a:r>
              <a:rPr lang="zh-CN" altLang="en-US" dirty="0" smtClean="0"/>
              <a:t>赋值</a:t>
            </a:r>
            <a:endParaRPr lang="en-US" dirty="0"/>
          </a:p>
        </p:txBody>
      </p:sp>
    </p:spTree>
    <p:extLst>
      <p:ext uri="{BB962C8B-B14F-4D97-AF65-F5344CB8AC3E}">
        <p14:creationId xmlns:p14="http://schemas.microsoft.com/office/powerpoint/2010/main" val="4059421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操作符（续）</a:t>
            </a:r>
            <a:endParaRPr lang="en-US" altLang="zh-CN" dirty="0" smtClean="0"/>
          </a:p>
          <a:p>
            <a:pPr>
              <a:buFont typeface="Wingdings" panose="05000000000000000000" pitchFamily="2" charset="2"/>
              <a:buChar char="Ø"/>
            </a:pPr>
            <a:r>
              <a:rPr lang="zh-CN" altLang="en-US" dirty="0" smtClean="0"/>
              <a:t>逻辑操作符</a:t>
            </a:r>
            <a:endParaRPr lang="en-US" altLang="zh-CN" dirty="0" smtClean="0"/>
          </a:p>
          <a:p>
            <a:pPr marL="0" indent="0">
              <a:buNone/>
            </a:pPr>
            <a:r>
              <a:rPr lang="en-US" dirty="0" smtClean="0"/>
              <a:t>! </a:t>
            </a:r>
            <a:r>
              <a:rPr lang="zh-CN" altLang="en-US" dirty="0" smtClean="0"/>
              <a:t>逻辑反，</a:t>
            </a:r>
            <a:r>
              <a:rPr lang="en-US" altLang="zh-CN" dirty="0" smtClean="0"/>
              <a:t>e.g. not.sh</a:t>
            </a:r>
          </a:p>
          <a:p>
            <a:pPr marL="0" indent="0">
              <a:buNone/>
            </a:pPr>
            <a:r>
              <a:rPr lang="en-US" altLang="zh-CN" dirty="0" smtClean="0"/>
              <a:t>&amp;&amp; </a:t>
            </a:r>
            <a:r>
              <a:rPr lang="zh-CN" altLang="en-US" dirty="0" smtClean="0"/>
              <a:t>逻辑与，</a:t>
            </a:r>
            <a:r>
              <a:rPr lang="en-US" altLang="zh-CN" dirty="0" smtClean="0"/>
              <a:t>e.g. and.sh</a:t>
            </a:r>
          </a:p>
          <a:p>
            <a:pPr marL="0" indent="0">
              <a:buNone/>
            </a:pPr>
            <a:r>
              <a:rPr lang="en-US" altLang="zh-CN" dirty="0" smtClean="0"/>
              <a:t>|| </a:t>
            </a:r>
            <a:r>
              <a:rPr lang="zh-CN" altLang="en-US" dirty="0" smtClean="0"/>
              <a:t>逻辑或，</a:t>
            </a:r>
            <a:r>
              <a:rPr lang="en-US" altLang="zh-CN" dirty="0" smtClean="0"/>
              <a:t>e.g. or.sh</a:t>
            </a:r>
          </a:p>
          <a:p>
            <a:pPr>
              <a:buFont typeface="Wingdings" panose="05000000000000000000" pitchFamily="2" charset="2"/>
              <a:buChar char="Ø"/>
            </a:pPr>
            <a:r>
              <a:rPr lang="zh-CN" altLang="en-US" dirty="0" smtClean="0"/>
              <a:t>其他操作符</a:t>
            </a:r>
            <a:endParaRPr lang="en-US" altLang="zh-CN" dirty="0" smtClean="0"/>
          </a:p>
          <a:p>
            <a:pPr marL="0" indent="0">
              <a:buNone/>
            </a:pPr>
            <a:r>
              <a:rPr lang="en-US" altLang="zh-CN" dirty="0" smtClean="0"/>
              <a:t>, </a:t>
            </a:r>
            <a:r>
              <a:rPr lang="zh-CN" altLang="en-US" dirty="0" smtClean="0"/>
              <a:t>逗号操作符</a:t>
            </a:r>
            <a:endParaRPr lang="en-US" altLang="zh-CN" dirty="0" smtClean="0"/>
          </a:p>
          <a:p>
            <a:pPr marL="0" indent="0">
              <a:buNone/>
            </a:pPr>
            <a:r>
              <a:rPr lang="zh-CN" altLang="en-US" dirty="0" smtClean="0"/>
              <a:t>逗号操作符可以连接两个或多个算术运算，所有的操作都会被运行（可能会有副作用），但只返回最后一个操作的结果。逗号操作符主要用在</a:t>
            </a:r>
            <a:r>
              <a:rPr lang="en-US" altLang="zh-CN" dirty="0" smtClean="0"/>
              <a:t>for</a:t>
            </a:r>
            <a:r>
              <a:rPr lang="zh-CN" altLang="en-US" dirty="0" smtClean="0"/>
              <a:t>循环中。</a:t>
            </a:r>
            <a:r>
              <a:rPr lang="en-US" altLang="zh-CN" dirty="0" smtClean="0"/>
              <a:t>e.g. comma-op.sh</a:t>
            </a:r>
          </a:p>
        </p:txBody>
      </p:sp>
    </p:spTree>
    <p:extLst>
      <p:ext uri="{BB962C8B-B14F-4D97-AF65-F5344CB8AC3E}">
        <p14:creationId xmlns:p14="http://schemas.microsoft.com/office/powerpoint/2010/main" val="4092143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数字常量</a:t>
            </a:r>
            <a:endParaRPr lang="en-US" altLang="zh-CN" dirty="0" smtClean="0"/>
          </a:p>
          <a:p>
            <a:pPr marL="0" indent="0">
              <a:buNone/>
            </a:pPr>
            <a:r>
              <a:rPr lang="en-US" altLang="zh-CN" dirty="0"/>
              <a:t>shell</a:t>
            </a:r>
            <a:r>
              <a:rPr lang="zh-CN" altLang="en-US" dirty="0"/>
              <a:t>脚本在默认情况</a:t>
            </a:r>
            <a:r>
              <a:rPr lang="zh-CN" altLang="en-US" dirty="0" smtClean="0"/>
              <a:t>下将数字解释为</a:t>
            </a:r>
            <a:r>
              <a:rPr lang="en-US" altLang="zh-CN" dirty="0" smtClean="0"/>
              <a:t>10</a:t>
            </a:r>
            <a:r>
              <a:rPr lang="zh-CN" altLang="en-US" dirty="0"/>
              <a:t>进制</a:t>
            </a:r>
            <a:r>
              <a:rPr lang="zh-CN" altLang="en-US" dirty="0" smtClean="0"/>
              <a:t>数</a:t>
            </a:r>
            <a:r>
              <a:rPr lang="zh-CN" altLang="en-US" dirty="0"/>
              <a:t>，</a:t>
            </a:r>
            <a:r>
              <a:rPr lang="zh-CN" altLang="en-US" dirty="0" smtClean="0"/>
              <a:t>除非</a:t>
            </a:r>
            <a:r>
              <a:rPr lang="zh-CN" altLang="en-US" dirty="0"/>
              <a:t>这个数字采用了特殊</a:t>
            </a:r>
            <a:r>
              <a:rPr lang="zh-CN" altLang="en-US" dirty="0" smtClean="0"/>
              <a:t>的</a:t>
            </a:r>
            <a:r>
              <a:rPr lang="zh-CN" altLang="en-US" dirty="0"/>
              <a:t>前缀</a:t>
            </a:r>
            <a:r>
              <a:rPr lang="zh-CN" altLang="en-US" dirty="0" smtClean="0"/>
              <a:t>或者表示法。以</a:t>
            </a:r>
            <a:r>
              <a:rPr lang="en-US" altLang="zh-CN" dirty="0"/>
              <a:t>0</a:t>
            </a:r>
            <a:r>
              <a:rPr lang="zh-CN" altLang="en-US" dirty="0" smtClean="0"/>
              <a:t>开头的数字为</a:t>
            </a:r>
            <a:r>
              <a:rPr lang="en-US" altLang="zh-CN" dirty="0" smtClean="0"/>
              <a:t>8</a:t>
            </a:r>
            <a:r>
              <a:rPr lang="zh-CN" altLang="en-US" dirty="0"/>
              <a:t>进制</a:t>
            </a:r>
            <a:r>
              <a:rPr lang="zh-CN" altLang="en-US" dirty="0" smtClean="0"/>
              <a:t>数，以</a:t>
            </a:r>
            <a:r>
              <a:rPr lang="en-US" altLang="zh-CN" dirty="0"/>
              <a:t>0x</a:t>
            </a:r>
            <a:r>
              <a:rPr lang="zh-CN" altLang="en-US" dirty="0"/>
              <a:t>开头</a:t>
            </a:r>
            <a:r>
              <a:rPr lang="zh-CN" altLang="en-US" dirty="0" smtClean="0"/>
              <a:t>的数字为</a:t>
            </a:r>
            <a:r>
              <a:rPr lang="en-US" altLang="zh-CN" dirty="0" smtClean="0"/>
              <a:t>16</a:t>
            </a:r>
            <a:r>
              <a:rPr lang="zh-CN" altLang="en-US" dirty="0"/>
              <a:t>进制</a:t>
            </a:r>
            <a:r>
              <a:rPr lang="zh-CN" altLang="en-US" dirty="0" smtClean="0"/>
              <a:t>数</a:t>
            </a:r>
            <a:r>
              <a:rPr lang="zh-CN" altLang="en-US" dirty="0"/>
              <a:t>，</a:t>
            </a:r>
            <a:r>
              <a:rPr lang="zh-CN" altLang="en-US" dirty="0" smtClean="0"/>
              <a:t>如果</a:t>
            </a:r>
            <a:r>
              <a:rPr lang="zh-CN" altLang="en-US" dirty="0"/>
              <a:t>数字中间嵌入了</a:t>
            </a:r>
            <a:r>
              <a:rPr lang="en-US" altLang="zh-CN" dirty="0" smtClean="0"/>
              <a:t>#</a:t>
            </a:r>
            <a:r>
              <a:rPr lang="zh-CN" altLang="en-US" dirty="0" smtClean="0"/>
              <a:t>号</a:t>
            </a:r>
            <a:r>
              <a:rPr lang="zh-CN" altLang="en-US" dirty="0"/>
              <a:t>，</a:t>
            </a:r>
            <a:r>
              <a:rPr lang="zh-CN" altLang="en-US" dirty="0" smtClean="0"/>
              <a:t>则认为</a:t>
            </a:r>
            <a:r>
              <a:rPr lang="zh-CN" altLang="en-US" dirty="0"/>
              <a:t>是</a:t>
            </a:r>
            <a:r>
              <a:rPr lang="en-US" altLang="zh-CN" dirty="0"/>
              <a:t>BASE#NUMBER</a:t>
            </a:r>
            <a:r>
              <a:rPr lang="zh-CN" altLang="en-US" dirty="0"/>
              <a:t>形式的标记法</a:t>
            </a:r>
            <a:r>
              <a:rPr lang="en-US" altLang="zh-CN" dirty="0"/>
              <a:t>(</a:t>
            </a:r>
            <a:r>
              <a:rPr lang="zh-CN" altLang="en-US" dirty="0"/>
              <a:t>有范围</a:t>
            </a:r>
            <a:r>
              <a:rPr lang="zh-CN" altLang="en-US" dirty="0" smtClean="0"/>
              <a:t>和表示法限制</a:t>
            </a:r>
            <a:r>
              <a:rPr lang="en-US" altLang="zh-CN" dirty="0" smtClean="0"/>
              <a:t>)</a:t>
            </a:r>
            <a:r>
              <a:rPr lang="zh-CN" altLang="en-US" dirty="0" smtClean="0"/>
              <a:t>。</a:t>
            </a:r>
            <a:r>
              <a:rPr lang="en-US" altLang="zh-CN" dirty="0" smtClean="0"/>
              <a:t>e.g. numbers.sh</a:t>
            </a:r>
          </a:p>
          <a:p>
            <a:r>
              <a:rPr lang="zh-CN" altLang="en-US" dirty="0" smtClean="0"/>
              <a:t>算术扩展</a:t>
            </a:r>
            <a:endParaRPr lang="en-US" altLang="zh-CN" dirty="0" smtClean="0"/>
          </a:p>
          <a:p>
            <a:pPr marL="0" indent="0">
              <a:buNone/>
            </a:pPr>
            <a:r>
              <a:rPr lang="zh-CN" altLang="en-US" dirty="0"/>
              <a:t>算术扩展提供</a:t>
            </a:r>
            <a:r>
              <a:rPr lang="zh-CN" altLang="en-US" dirty="0" smtClean="0"/>
              <a:t>了可以</a:t>
            </a:r>
            <a:r>
              <a:rPr lang="zh-CN" altLang="en-US" dirty="0"/>
              <a:t>在脚本中</a:t>
            </a:r>
            <a:r>
              <a:rPr lang="zh-CN" altLang="en-US" dirty="0" smtClean="0"/>
              <a:t>执行（</a:t>
            </a:r>
            <a:r>
              <a:rPr lang="zh-CN" altLang="en-US" dirty="0"/>
              <a:t>整型</a:t>
            </a:r>
            <a:r>
              <a:rPr lang="zh-CN" altLang="en-US" dirty="0" smtClean="0"/>
              <a:t>）运算的操作</a:t>
            </a:r>
            <a:r>
              <a:rPr lang="zh-CN" altLang="en-US" dirty="0"/>
              <a:t>。</a:t>
            </a:r>
            <a:r>
              <a:rPr lang="zh-CN" altLang="en-US" dirty="0" smtClean="0"/>
              <a:t>可以使用后置引用、双圆括号或</a:t>
            </a:r>
            <a:r>
              <a:rPr lang="en-US" altLang="zh-CN" dirty="0" smtClean="0"/>
              <a:t>let</a:t>
            </a:r>
            <a:r>
              <a:rPr lang="zh-CN" altLang="en-US" dirty="0" smtClean="0"/>
              <a:t>命令将</a:t>
            </a:r>
            <a:r>
              <a:rPr lang="zh-CN" altLang="en-US" dirty="0"/>
              <a:t>字符串转换为数字</a:t>
            </a:r>
            <a:r>
              <a:rPr lang="zh-CN" altLang="en-US" dirty="0" smtClean="0"/>
              <a:t>表达式。</a:t>
            </a:r>
            <a:endParaRPr lang="en-US" altLang="zh-CN" dirty="0" smtClean="0"/>
          </a:p>
          <a:p>
            <a:pPr>
              <a:buFont typeface="Wingdings" panose="05000000000000000000" pitchFamily="2" charset="2"/>
              <a:buChar char="Ø"/>
            </a:pPr>
            <a:r>
              <a:rPr lang="zh-CN" altLang="en-US" dirty="0" smtClean="0"/>
              <a:t>使用后置引用的算术扩展（通常配合</a:t>
            </a:r>
            <a:r>
              <a:rPr lang="en-US" altLang="zh-CN" dirty="0" err="1" smtClean="0"/>
              <a:t>expr</a:t>
            </a:r>
            <a:r>
              <a:rPr lang="zh-CN" altLang="en-US" dirty="0" smtClean="0"/>
              <a:t>一起使用）</a:t>
            </a:r>
            <a:endParaRPr lang="en-US" altLang="zh-CN" dirty="0" smtClean="0"/>
          </a:p>
          <a:p>
            <a:pPr marL="0" indent="0">
              <a:buNone/>
            </a:pPr>
            <a:r>
              <a:rPr lang="en-US" altLang="zh-CN" dirty="0"/>
              <a:t>z=`</a:t>
            </a:r>
            <a:r>
              <a:rPr lang="en-US" altLang="zh-CN" dirty="0" err="1"/>
              <a:t>expr</a:t>
            </a:r>
            <a:r>
              <a:rPr lang="en-US" altLang="zh-CN" dirty="0"/>
              <a:t> $z + 3`          # The '</a:t>
            </a:r>
            <a:r>
              <a:rPr lang="en-US" altLang="zh-CN" dirty="0" err="1"/>
              <a:t>expr</a:t>
            </a:r>
            <a:r>
              <a:rPr lang="en-US" altLang="zh-CN" dirty="0"/>
              <a:t>' command performs the expansion</a:t>
            </a:r>
            <a:r>
              <a:rPr lang="en-US" altLang="zh-CN" dirty="0" smtClean="0"/>
              <a:t>.</a:t>
            </a:r>
          </a:p>
          <a:p>
            <a:pPr>
              <a:buFont typeface="Wingdings" panose="05000000000000000000" pitchFamily="2" charset="2"/>
              <a:buChar char="Ø"/>
            </a:pPr>
            <a:r>
              <a:rPr lang="zh-CN" altLang="en-US" dirty="0" smtClean="0"/>
              <a:t>使用双圆括号和</a:t>
            </a:r>
            <a:r>
              <a:rPr lang="en-US" altLang="zh-CN" dirty="0" smtClean="0"/>
              <a:t>let</a:t>
            </a:r>
            <a:r>
              <a:rPr lang="zh-CN" altLang="en-US" dirty="0" smtClean="0"/>
              <a:t>命令的算术扩展</a:t>
            </a:r>
            <a:endParaRPr lang="en-US" altLang="zh-CN" dirty="0" smtClean="0"/>
          </a:p>
          <a:p>
            <a:pPr marL="0" indent="0">
              <a:buNone/>
            </a:pPr>
            <a:r>
              <a:rPr lang="en-US" altLang="zh-CN" dirty="0" smtClean="0"/>
              <a:t>e.g. arith-expansion.sh</a:t>
            </a:r>
          </a:p>
          <a:p>
            <a:pPr marL="0" indent="0">
              <a:buNone/>
            </a:pPr>
            <a:endParaRPr lang="en-US" altLang="zh-CN" dirty="0" smtClean="0"/>
          </a:p>
        </p:txBody>
      </p:sp>
    </p:spTree>
    <p:extLst>
      <p:ext uri="{BB962C8B-B14F-4D97-AF65-F5344CB8AC3E}">
        <p14:creationId xmlns:p14="http://schemas.microsoft.com/office/powerpoint/2010/main" val="839708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操作符及相关主题</a:t>
            </a:r>
            <a:endParaRPr lang="en-US" dirty="0"/>
          </a:p>
        </p:txBody>
      </p:sp>
      <p:sp>
        <p:nvSpPr>
          <p:cNvPr id="3" name="内容占位符 2"/>
          <p:cNvSpPr>
            <a:spLocks noGrp="1"/>
          </p:cNvSpPr>
          <p:nvPr>
            <p:ph idx="1"/>
          </p:nvPr>
        </p:nvSpPr>
        <p:spPr/>
        <p:txBody>
          <a:bodyPr/>
          <a:lstStyle/>
          <a:p>
            <a:r>
              <a:rPr lang="zh-CN" altLang="en-US" dirty="0" smtClean="0"/>
              <a:t>双圆括号结构</a:t>
            </a:r>
            <a:endParaRPr lang="en-US" altLang="zh-CN" dirty="0" smtClean="0"/>
          </a:p>
          <a:p>
            <a:pPr marL="0" indent="0">
              <a:buNone/>
            </a:pPr>
            <a:r>
              <a:rPr lang="zh-CN" altLang="en-US" dirty="0"/>
              <a:t>与</a:t>
            </a:r>
            <a:r>
              <a:rPr lang="en-US" altLang="zh-CN" dirty="0"/>
              <a:t>let</a:t>
            </a:r>
            <a:r>
              <a:rPr lang="zh-CN" altLang="en-US" dirty="0" smtClean="0"/>
              <a:t>命令类似</a:t>
            </a:r>
            <a:r>
              <a:rPr lang="zh-CN" altLang="en-US" dirty="0"/>
              <a:t>，</a:t>
            </a:r>
            <a:r>
              <a:rPr lang="en-US" altLang="zh-CN" dirty="0" smtClean="0"/>
              <a:t>(( ... ))</a:t>
            </a:r>
            <a:r>
              <a:rPr lang="zh-CN" altLang="en-US" dirty="0"/>
              <a:t>结构允许算术扩展</a:t>
            </a:r>
            <a:r>
              <a:rPr lang="zh-CN" altLang="en-US" dirty="0" smtClean="0"/>
              <a:t>和</a:t>
            </a:r>
            <a:r>
              <a:rPr lang="zh-CN" altLang="en-US" dirty="0"/>
              <a:t>运算</a:t>
            </a:r>
            <a:r>
              <a:rPr lang="zh-CN" altLang="en-US" dirty="0" smtClean="0"/>
              <a:t>。举</a:t>
            </a:r>
            <a:r>
              <a:rPr lang="zh-CN" altLang="en-US" dirty="0"/>
              <a:t>个简单的</a:t>
            </a:r>
            <a:r>
              <a:rPr lang="zh-CN" altLang="en-US" dirty="0" smtClean="0"/>
              <a:t>例子</a:t>
            </a:r>
            <a:r>
              <a:rPr lang="zh-CN" altLang="en-US" dirty="0"/>
              <a:t>，</a:t>
            </a:r>
            <a:r>
              <a:rPr lang="en-US" altLang="zh-CN" dirty="0" smtClean="0"/>
              <a:t>a</a:t>
            </a:r>
            <a:r>
              <a:rPr lang="en-US" altLang="zh-CN" dirty="0"/>
              <a:t>=$(( 5 + 3 </a:t>
            </a:r>
            <a:r>
              <a:rPr lang="en-US" altLang="zh-CN" dirty="0" smtClean="0"/>
              <a:t>))</a:t>
            </a:r>
            <a:r>
              <a:rPr lang="zh-CN" altLang="en-US" dirty="0"/>
              <a:t> </a:t>
            </a:r>
            <a:r>
              <a:rPr lang="zh-CN" altLang="en-US" dirty="0" smtClean="0"/>
              <a:t>将</a:t>
            </a:r>
            <a:r>
              <a:rPr lang="zh-CN" altLang="en-US" dirty="0"/>
              <a:t>把</a:t>
            </a:r>
            <a:r>
              <a:rPr lang="zh-CN" altLang="en-US" dirty="0" smtClean="0"/>
              <a:t>变量</a:t>
            </a:r>
            <a:r>
              <a:rPr lang="en-US" altLang="zh-CN" dirty="0" smtClean="0"/>
              <a:t>“a”</a:t>
            </a:r>
            <a:r>
              <a:rPr lang="zh-CN" altLang="en-US" dirty="0" smtClean="0"/>
              <a:t>设为</a:t>
            </a:r>
            <a:r>
              <a:rPr lang="en-US" altLang="zh-CN" dirty="0" smtClean="0"/>
              <a:t>“5 </a:t>
            </a:r>
            <a:r>
              <a:rPr lang="en-US" altLang="zh-CN" dirty="0"/>
              <a:t>+ </a:t>
            </a:r>
            <a:r>
              <a:rPr lang="en-US" altLang="zh-CN" dirty="0" smtClean="0"/>
              <a:t>3”</a:t>
            </a:r>
            <a:r>
              <a:rPr lang="zh-CN" altLang="en-US" dirty="0" smtClean="0"/>
              <a:t>，或者</a:t>
            </a:r>
            <a:r>
              <a:rPr lang="en-US" altLang="zh-CN" dirty="0" smtClean="0"/>
              <a:t>8</a:t>
            </a:r>
            <a:r>
              <a:rPr lang="zh-CN" altLang="en-US" dirty="0"/>
              <a:t>。</a:t>
            </a:r>
            <a:r>
              <a:rPr lang="zh-CN" altLang="en-US" dirty="0" smtClean="0"/>
              <a:t>然而</a:t>
            </a:r>
            <a:r>
              <a:rPr lang="zh-CN" altLang="en-US" dirty="0"/>
              <a:t>，</a:t>
            </a:r>
            <a:r>
              <a:rPr lang="zh-CN" altLang="en-US" dirty="0" smtClean="0"/>
              <a:t>双</a:t>
            </a:r>
            <a:r>
              <a:rPr lang="zh-CN" altLang="en-US" dirty="0"/>
              <a:t>圆括号结构也被认为是在</a:t>
            </a:r>
            <a:r>
              <a:rPr lang="en-US" altLang="zh-CN" dirty="0"/>
              <a:t>Bash</a:t>
            </a:r>
            <a:r>
              <a:rPr lang="zh-CN" altLang="en-US" dirty="0"/>
              <a:t>中使用</a:t>
            </a:r>
            <a:r>
              <a:rPr lang="en-US" altLang="zh-CN" dirty="0"/>
              <a:t>C</a:t>
            </a:r>
            <a:r>
              <a:rPr lang="zh-CN" altLang="en-US" dirty="0"/>
              <a:t>语言风格变量操作的一</a:t>
            </a:r>
            <a:r>
              <a:rPr lang="zh-CN" altLang="en-US" dirty="0" smtClean="0"/>
              <a:t>种机制，例如</a:t>
            </a:r>
            <a:r>
              <a:rPr lang="en-US" altLang="zh-CN" dirty="0" smtClean="0"/>
              <a:t>(( </a:t>
            </a:r>
            <a:r>
              <a:rPr lang="en-US" altLang="zh-CN" dirty="0" err="1" smtClean="0"/>
              <a:t>var</a:t>
            </a:r>
            <a:r>
              <a:rPr lang="en-US" altLang="zh-CN" dirty="0" smtClean="0"/>
              <a:t>++ ))</a:t>
            </a:r>
            <a:r>
              <a:rPr lang="zh-CN" altLang="en-US" dirty="0" smtClean="0"/>
              <a:t>。</a:t>
            </a:r>
            <a:endParaRPr lang="en-US" altLang="zh-CN" dirty="0" smtClean="0"/>
          </a:p>
          <a:p>
            <a:pPr marL="0" indent="0">
              <a:buNone/>
            </a:pPr>
            <a:r>
              <a:rPr lang="en-US" dirty="0" smtClean="0"/>
              <a:t>e.g. c-vars.sh</a:t>
            </a:r>
            <a:endParaRPr lang="en-US" dirty="0"/>
          </a:p>
        </p:txBody>
      </p:sp>
    </p:spTree>
    <p:extLst>
      <p:ext uri="{BB962C8B-B14F-4D97-AF65-F5344CB8AC3E}">
        <p14:creationId xmlns:p14="http://schemas.microsoft.com/office/powerpoint/2010/main" val="318399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a:t>
            </a:r>
            <a:r>
              <a:rPr lang="zh-CN" altLang="en-US" dirty="0" smtClean="0"/>
              <a:t>测试表达式</a:t>
            </a:r>
            <a:endParaRPr 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每个完整并且合理的程序语言都具有条件判断的功能，并且可以根据条件测试的结果做下一步的处理。</a:t>
            </a:r>
            <a:r>
              <a:rPr lang="en-US" altLang="zh-CN" dirty="0"/>
              <a:t>Bash</a:t>
            </a:r>
            <a:r>
              <a:rPr lang="zh-CN" altLang="en-US" dirty="0"/>
              <a:t>有</a:t>
            </a:r>
            <a:r>
              <a:rPr lang="en-US" altLang="zh-CN" dirty="0"/>
              <a:t>test</a:t>
            </a:r>
            <a:r>
              <a:rPr lang="zh-CN" altLang="en-US" dirty="0"/>
              <a:t>命令，各种中括号和圆括号操作，还有</a:t>
            </a:r>
            <a:r>
              <a:rPr lang="en-US" altLang="zh-CN" dirty="0"/>
              <a:t>if/then</a:t>
            </a:r>
            <a:r>
              <a:rPr lang="zh-CN" altLang="en-US" dirty="0"/>
              <a:t>结构</a:t>
            </a:r>
            <a:r>
              <a:rPr lang="zh-CN" altLang="en-US" dirty="0" smtClean="0"/>
              <a:t>。</a:t>
            </a:r>
            <a:endParaRPr lang="en-US" altLang="zh-CN" dirty="0" smtClean="0"/>
          </a:p>
          <a:p>
            <a:r>
              <a:rPr lang="zh-CN" altLang="en-US" dirty="0" smtClean="0"/>
              <a:t>条件</a:t>
            </a:r>
            <a:r>
              <a:rPr lang="zh-CN" altLang="en-US" dirty="0" smtClean="0"/>
              <a:t>测试</a:t>
            </a:r>
            <a:r>
              <a:rPr lang="zh-CN" altLang="en-US" dirty="0" smtClean="0"/>
              <a:t>结构</a:t>
            </a:r>
            <a:endParaRPr lang="en-US" altLang="zh-CN" dirty="0" smtClean="0"/>
          </a:p>
          <a:p>
            <a:pPr>
              <a:buFont typeface="Wingdings" panose="05000000000000000000" pitchFamily="2" charset="2"/>
              <a:buChar char="Ø"/>
            </a:pPr>
            <a:r>
              <a:rPr lang="en-US" altLang="zh-CN" dirty="0" smtClean="0"/>
              <a:t>if/then </a:t>
            </a:r>
            <a:r>
              <a:rPr lang="zh-CN" altLang="en-US" dirty="0" smtClean="0"/>
              <a:t>结构</a:t>
            </a:r>
            <a:r>
              <a:rPr lang="zh-CN" altLang="en-US" dirty="0"/>
              <a:t>用来判断命令列表的退出状态码是否为</a:t>
            </a:r>
            <a:r>
              <a:rPr lang="en-US" altLang="zh-CN" dirty="0" smtClean="0"/>
              <a:t>0</a:t>
            </a:r>
            <a:r>
              <a:rPr lang="zh-CN" altLang="en-US" dirty="0" smtClean="0"/>
              <a:t>（</a:t>
            </a:r>
            <a:r>
              <a:rPr lang="en-US" altLang="zh-CN" dirty="0"/>
              <a:t>UNIX</a:t>
            </a:r>
            <a:r>
              <a:rPr lang="zh-CN" altLang="en-US" dirty="0" smtClean="0"/>
              <a:t>惯例</a:t>
            </a:r>
            <a:r>
              <a:rPr lang="zh-CN" altLang="en-US" dirty="0"/>
              <a:t>，</a:t>
            </a:r>
            <a:r>
              <a:rPr lang="en-US" altLang="zh-CN" dirty="0" smtClean="0"/>
              <a:t>0</a:t>
            </a:r>
            <a:r>
              <a:rPr lang="zh-CN" altLang="en-US" dirty="0" smtClean="0"/>
              <a:t>表示“成功”），如果是，则执行</a:t>
            </a:r>
            <a:r>
              <a:rPr lang="zh-CN" altLang="en-US" dirty="0"/>
              <a:t>接下来的一个或多个</a:t>
            </a:r>
            <a:r>
              <a:rPr lang="zh-CN" altLang="en-US" dirty="0" smtClean="0"/>
              <a:t>命令。</a:t>
            </a:r>
            <a:r>
              <a:rPr lang="en-US" altLang="zh-CN" dirty="0" smtClean="0"/>
              <a:t>e.g. if-then.sh</a:t>
            </a:r>
            <a:endParaRPr lang="en-US" altLang="zh-CN" dirty="0"/>
          </a:p>
          <a:p>
            <a:pPr>
              <a:buFont typeface="Wingdings" panose="05000000000000000000" pitchFamily="2" charset="2"/>
              <a:buChar char="Ø"/>
            </a:pPr>
            <a:r>
              <a:rPr lang="en-US" altLang="zh-CN" dirty="0" smtClean="0"/>
              <a:t> [ </a:t>
            </a:r>
            <a:r>
              <a:rPr lang="zh-CN" altLang="en-US" dirty="0" smtClean="0"/>
              <a:t>左中括号命令将它的参数视作比较表达式或文件测试，并根据比较的结果返回一个退出状态（</a:t>
            </a:r>
            <a:r>
              <a:rPr lang="en-US" altLang="zh-CN" dirty="0" smtClean="0"/>
              <a:t>0</a:t>
            </a:r>
            <a:r>
              <a:rPr lang="zh-CN" altLang="en-US" dirty="0" smtClean="0"/>
              <a:t>表示真，</a:t>
            </a:r>
            <a:r>
              <a:rPr lang="en-US" altLang="zh-CN" dirty="0" smtClean="0"/>
              <a:t>1</a:t>
            </a:r>
            <a:r>
              <a:rPr lang="zh-CN" altLang="en-US" dirty="0" smtClean="0"/>
              <a:t>表示假）。</a:t>
            </a:r>
            <a:r>
              <a:rPr lang="en-US" altLang="zh-CN" dirty="0" smtClean="0"/>
              <a:t>[ </a:t>
            </a:r>
            <a:r>
              <a:rPr lang="zh-CN" altLang="en-US" dirty="0" smtClean="0"/>
              <a:t>是</a:t>
            </a:r>
            <a:r>
              <a:rPr lang="en-US" altLang="zh-CN" dirty="0" smtClean="0"/>
              <a:t>test</a:t>
            </a:r>
            <a:r>
              <a:rPr lang="zh-CN" altLang="en-US" dirty="0" smtClean="0"/>
              <a:t>命令的缩写，基于效率考虑，这也是一个內建命令。</a:t>
            </a:r>
            <a:r>
              <a:rPr lang="en-US" altLang="zh-CN" dirty="0" smtClean="0"/>
              <a:t>e.g. what-is-truth.sh</a:t>
            </a:r>
          </a:p>
          <a:p>
            <a:pPr marL="0" indent="0">
              <a:buNone/>
            </a:pPr>
            <a:r>
              <a:rPr lang="en-US" altLang="zh-CN" dirty="0"/>
              <a:t>if test condition-true</a:t>
            </a:r>
            <a:r>
              <a:rPr lang="zh-CN" altLang="en-US" dirty="0"/>
              <a:t>结构与</a:t>
            </a:r>
            <a:r>
              <a:rPr lang="en-US" altLang="zh-CN" dirty="0"/>
              <a:t>if [ condition-true ]</a:t>
            </a:r>
            <a:r>
              <a:rPr lang="zh-CN" altLang="en-US" dirty="0"/>
              <a:t>完全相同，左中括号</a:t>
            </a:r>
            <a:r>
              <a:rPr lang="en-US" altLang="zh-CN" dirty="0"/>
              <a:t> [ </a:t>
            </a:r>
            <a:r>
              <a:rPr lang="zh-CN" altLang="en-US" dirty="0"/>
              <a:t>是调用</a:t>
            </a:r>
            <a:r>
              <a:rPr lang="en-US" altLang="zh-CN" dirty="0"/>
              <a:t>test</a:t>
            </a:r>
            <a:r>
              <a:rPr lang="zh-CN" altLang="en-US" dirty="0"/>
              <a:t>（內建）命令的标识，右中括号 </a:t>
            </a:r>
            <a:r>
              <a:rPr lang="en-US" altLang="zh-CN" dirty="0"/>
              <a:t>] </a:t>
            </a:r>
            <a:r>
              <a:rPr lang="zh-CN" altLang="en-US" dirty="0"/>
              <a:t>关闭条件判断</a:t>
            </a:r>
            <a:r>
              <a:rPr lang="zh-CN" altLang="en-US" dirty="0" smtClean="0"/>
              <a:t>。</a:t>
            </a:r>
            <a:endParaRPr lang="en-US" altLang="zh-CN" dirty="0" smtClean="0"/>
          </a:p>
          <a:p>
            <a:pPr marL="0" indent="0">
              <a:buNone/>
            </a:pPr>
            <a:r>
              <a:rPr lang="en-US" altLang="zh-CN" dirty="0"/>
              <a:t>else if </a:t>
            </a:r>
            <a:r>
              <a:rPr lang="zh-CN" altLang="en-US" dirty="0"/>
              <a:t>和 </a:t>
            </a:r>
            <a:r>
              <a:rPr lang="en-US" altLang="zh-CN" dirty="0" err="1"/>
              <a:t>elif</a:t>
            </a:r>
            <a:r>
              <a:rPr lang="zh-CN" altLang="en-US" dirty="0"/>
              <a:t>：</a:t>
            </a:r>
            <a:r>
              <a:rPr lang="en-US" altLang="zh-CN" dirty="0" err="1"/>
              <a:t>elif</a:t>
            </a:r>
            <a:r>
              <a:rPr lang="en-US" altLang="zh-CN" dirty="0"/>
              <a:t> </a:t>
            </a:r>
            <a:r>
              <a:rPr lang="zh-CN" altLang="en-US" dirty="0"/>
              <a:t>是</a:t>
            </a:r>
            <a:r>
              <a:rPr lang="en-US" altLang="zh-CN" dirty="0"/>
              <a:t>else if</a:t>
            </a:r>
            <a:r>
              <a:rPr lang="zh-CN" altLang="en-US" dirty="0"/>
              <a:t>的缩写，作用是在外部的判断结构中嵌入一个内部的</a:t>
            </a:r>
            <a:r>
              <a:rPr lang="en-US" altLang="zh-CN" dirty="0"/>
              <a:t>if/then</a:t>
            </a:r>
            <a:r>
              <a:rPr lang="zh-CN" altLang="en-US" dirty="0"/>
              <a:t>结构。</a:t>
            </a:r>
            <a:r>
              <a:rPr lang="en-US" altLang="zh-CN" dirty="0"/>
              <a:t>e.g. </a:t>
            </a:r>
            <a:r>
              <a:rPr lang="en-US" altLang="zh-CN" dirty="0" smtClean="0"/>
              <a:t>elif.sh</a:t>
            </a:r>
          </a:p>
          <a:p>
            <a:pPr marL="0" indent="0">
              <a:buNone/>
            </a:pPr>
            <a:r>
              <a:rPr lang="zh-CN" altLang="en-US" dirty="0" smtClean="0"/>
              <a:t>使用</a:t>
            </a:r>
            <a:r>
              <a:rPr lang="en-US" altLang="zh-CN" dirty="0" smtClean="0"/>
              <a:t>if/then</a:t>
            </a:r>
            <a:r>
              <a:rPr lang="zh-CN" altLang="en-US" dirty="0" smtClean="0"/>
              <a:t>结构的条件测试语句可以嵌套，</a:t>
            </a:r>
            <a:r>
              <a:rPr lang="en-US" altLang="zh-CN" dirty="0" smtClean="0"/>
              <a:t>e.g. net-if-then.sh</a:t>
            </a:r>
          </a:p>
        </p:txBody>
      </p:sp>
    </p:spTree>
    <p:extLst>
      <p:ext uri="{BB962C8B-B14F-4D97-AF65-F5344CB8AC3E}">
        <p14:creationId xmlns:p14="http://schemas.microsoft.com/office/powerpoint/2010/main" val="258240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a:t>
            </a:r>
            <a:r>
              <a:rPr lang="zh-CN" altLang="en-US" dirty="0" smtClean="0"/>
              <a:t>测试表达式</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条件测试结构（续）</a:t>
            </a:r>
            <a:endParaRPr lang="en-US" altLang="zh-CN" dirty="0" smtClean="0"/>
          </a:p>
          <a:p>
            <a:pPr marL="0" indent="0">
              <a:buNone/>
            </a:pPr>
            <a:r>
              <a:rPr lang="zh-CN" altLang="en-US" dirty="0"/>
              <a:t>当</a:t>
            </a:r>
            <a:r>
              <a:rPr lang="en-US" altLang="zh-CN" dirty="0"/>
              <a:t>if</a:t>
            </a:r>
            <a:r>
              <a:rPr lang="zh-CN" altLang="en-US" dirty="0"/>
              <a:t>和</a:t>
            </a:r>
            <a:r>
              <a:rPr lang="en-US" altLang="zh-CN" dirty="0"/>
              <a:t>then</a:t>
            </a:r>
            <a:r>
              <a:rPr lang="zh-CN" altLang="en-US" dirty="0"/>
              <a:t>在条件测试的同一行上，则必须使用分号来结束</a:t>
            </a:r>
            <a:r>
              <a:rPr lang="en-US" altLang="zh-CN" dirty="0"/>
              <a:t>if</a:t>
            </a:r>
            <a:r>
              <a:rPr lang="zh-CN" altLang="en-US" dirty="0"/>
              <a:t>表达式。</a:t>
            </a:r>
            <a:r>
              <a:rPr lang="en-US" altLang="zh-CN" dirty="0"/>
              <a:t>if</a:t>
            </a:r>
            <a:r>
              <a:rPr lang="zh-CN" altLang="en-US" dirty="0"/>
              <a:t>和</a:t>
            </a:r>
            <a:r>
              <a:rPr lang="en-US" altLang="zh-CN" dirty="0"/>
              <a:t>then</a:t>
            </a:r>
            <a:r>
              <a:rPr lang="zh-CN" altLang="en-US" dirty="0"/>
              <a:t>都是关键字，关键字（或者命令）作为表达式的开头，并且在同一行上再写一个新的表达式，则必须使用分号来结束上一句表达式。</a:t>
            </a:r>
            <a:endParaRPr lang="en-US" altLang="zh-CN" dirty="0"/>
          </a:p>
          <a:p>
            <a:pPr marL="0" indent="0">
              <a:buNone/>
            </a:pPr>
            <a:r>
              <a:rPr lang="en-US" altLang="zh-CN" dirty="0"/>
              <a:t>if [ -x "$filename" ]; then</a:t>
            </a:r>
          </a:p>
          <a:p>
            <a:pPr marL="0" indent="0">
              <a:buNone/>
            </a:pPr>
            <a:r>
              <a:rPr lang="en-US" altLang="zh-CN" dirty="0" smtClean="0"/>
              <a:t>if</a:t>
            </a:r>
            <a:r>
              <a:rPr lang="zh-CN" altLang="en-US" dirty="0"/>
              <a:t>命令能够测试任何命令，并不仅仅是中括号中的条件。</a:t>
            </a:r>
            <a:r>
              <a:rPr lang="en-US" altLang="zh-CN" dirty="0"/>
              <a:t>e.g. if-test.sh</a:t>
            </a:r>
          </a:p>
          <a:p>
            <a:pPr marL="0" indent="0">
              <a:buNone/>
            </a:pPr>
            <a:r>
              <a:rPr lang="zh-CN" altLang="en-US" dirty="0" smtClean="0"/>
              <a:t>在</a:t>
            </a:r>
            <a:r>
              <a:rPr lang="en-US" altLang="zh-CN" dirty="0"/>
              <a:t>if</a:t>
            </a:r>
            <a:r>
              <a:rPr lang="zh-CN" altLang="en-US" dirty="0"/>
              <a:t>后面也不一定非得是</a:t>
            </a:r>
            <a:r>
              <a:rPr lang="en-US" altLang="zh-CN" dirty="0"/>
              <a:t>test</a:t>
            </a:r>
            <a:r>
              <a:rPr lang="zh-CN" altLang="en-US" dirty="0"/>
              <a:t>命令或者是用于条件判断的中括号结构</a:t>
            </a:r>
            <a:r>
              <a:rPr lang="en-US" altLang="zh-CN" dirty="0"/>
              <a:t>( [ ] </a:t>
            </a:r>
            <a:r>
              <a:rPr lang="zh-CN" altLang="en-US" dirty="0"/>
              <a:t>或 </a:t>
            </a:r>
            <a:r>
              <a:rPr lang="en-US" altLang="zh-CN" dirty="0"/>
              <a:t>[[ ]] )</a:t>
            </a:r>
            <a:r>
              <a:rPr lang="zh-CN" altLang="en-US" dirty="0"/>
              <a:t>。</a:t>
            </a:r>
            <a:r>
              <a:rPr lang="en-US" altLang="zh-CN" dirty="0"/>
              <a:t>e.g. if-test2.sh</a:t>
            </a:r>
          </a:p>
          <a:p>
            <a:pPr marL="0" indent="0">
              <a:buNone/>
            </a:pPr>
            <a:r>
              <a:rPr lang="zh-CN" altLang="en-US" dirty="0"/>
              <a:t>与此相似，在中括号中的条件判断也不一定非得要</a:t>
            </a:r>
            <a:r>
              <a:rPr lang="en-US" altLang="zh-CN" dirty="0"/>
              <a:t>if</a:t>
            </a:r>
            <a:r>
              <a:rPr lang="zh-CN" altLang="en-US" dirty="0"/>
              <a:t>不可，也可以使用列表结构。</a:t>
            </a:r>
            <a:r>
              <a:rPr lang="en-US" altLang="zh-CN" dirty="0"/>
              <a:t>e.g. </a:t>
            </a:r>
            <a:r>
              <a:rPr lang="en-US" altLang="zh-CN" dirty="0" smtClean="0"/>
              <a:t>cmdlist.sh</a:t>
            </a:r>
            <a:endParaRPr lang="en-US" altLang="zh-CN" dirty="0"/>
          </a:p>
          <a:p>
            <a:pPr marL="0" indent="0">
              <a:buNone/>
            </a:pPr>
            <a:r>
              <a:rPr lang="en-US" altLang="zh-CN" dirty="0"/>
              <a:t>(( … ))</a:t>
            </a:r>
            <a:r>
              <a:rPr lang="zh-CN" altLang="en-US" dirty="0"/>
              <a:t>和</a:t>
            </a:r>
            <a:r>
              <a:rPr lang="en-US" altLang="zh-CN" dirty="0"/>
              <a:t>let …</a:t>
            </a:r>
            <a:r>
              <a:rPr lang="zh-CN" altLang="en-US" dirty="0"/>
              <a:t>结构也能够返回退出状态码，当所计算的算术表达式的结果为非零值时，返回退出状态码</a:t>
            </a:r>
            <a:r>
              <a:rPr lang="en-US" altLang="zh-CN" dirty="0"/>
              <a:t>0</a:t>
            </a:r>
            <a:r>
              <a:rPr lang="zh-CN" altLang="en-US" dirty="0"/>
              <a:t>，否则返回退出状态码</a:t>
            </a:r>
            <a:r>
              <a:rPr lang="en-US" altLang="zh-CN" dirty="0"/>
              <a:t>1</a:t>
            </a:r>
            <a:r>
              <a:rPr lang="zh-CN" altLang="en-US" dirty="0"/>
              <a:t>。因此，这些算术扩展结构也可用来做算术比较操作。</a:t>
            </a:r>
            <a:r>
              <a:rPr lang="en-US" altLang="zh-CN" dirty="0"/>
              <a:t>e.g. arith-test1.sh  arith-test2.sh</a:t>
            </a:r>
          </a:p>
          <a:p>
            <a:pPr marL="0" indent="0">
              <a:buNone/>
            </a:pPr>
            <a:endParaRPr lang="en-US" dirty="0"/>
          </a:p>
        </p:txBody>
      </p:sp>
    </p:spTree>
    <p:extLst>
      <p:ext uri="{BB962C8B-B14F-4D97-AF65-F5344CB8AC3E}">
        <p14:creationId xmlns:p14="http://schemas.microsoft.com/office/powerpoint/2010/main" val="2996728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a:t>
            </a:r>
            <a:r>
              <a:rPr lang="zh-CN" altLang="en-US" dirty="0" smtClean="0"/>
              <a:t>测试表达式</a:t>
            </a:r>
            <a:endParaRPr lang="en-US" dirty="0"/>
          </a:p>
        </p:txBody>
      </p:sp>
      <p:sp>
        <p:nvSpPr>
          <p:cNvPr id="3" name="内容占位符 2"/>
          <p:cNvSpPr>
            <a:spLocks noGrp="1"/>
          </p:cNvSpPr>
          <p:nvPr>
            <p:ph idx="1"/>
          </p:nvPr>
        </p:nvSpPr>
        <p:spPr/>
        <p:txBody>
          <a:bodyPr>
            <a:normAutofit/>
          </a:bodyPr>
          <a:lstStyle/>
          <a:p>
            <a:r>
              <a:rPr lang="en-US" dirty="0"/>
              <a:t>[[ … </a:t>
            </a:r>
            <a:r>
              <a:rPr lang="en-US" dirty="0" smtClean="0"/>
              <a:t>]] </a:t>
            </a:r>
            <a:r>
              <a:rPr lang="zh-CN" altLang="en-US" dirty="0" smtClean="0"/>
              <a:t>扩展结构</a:t>
            </a:r>
            <a:endParaRPr lang="en-US" dirty="0" smtClean="0"/>
          </a:p>
          <a:p>
            <a:pPr marL="0" indent="0">
              <a:buNone/>
            </a:pPr>
            <a:r>
              <a:rPr lang="en-US" dirty="0" smtClean="0"/>
              <a:t>[[ </a:t>
            </a:r>
            <a:r>
              <a:rPr lang="en-US" dirty="0"/>
              <a:t>… ]] </a:t>
            </a:r>
            <a:r>
              <a:rPr lang="zh-CN" altLang="en-US" dirty="0" smtClean="0"/>
              <a:t>使用</a:t>
            </a:r>
            <a:r>
              <a:rPr lang="zh-CN" altLang="en-US" dirty="0"/>
              <a:t>一种其他语言程序员更熟悉的方式进行比较操作。注：</a:t>
            </a:r>
            <a:r>
              <a:rPr lang="en-US" altLang="zh-CN" dirty="0"/>
              <a:t>[[</a:t>
            </a:r>
            <a:r>
              <a:rPr lang="zh-CN" altLang="en-US" dirty="0"/>
              <a:t> 是一个关键字，而不是一个命令。</a:t>
            </a:r>
            <a:r>
              <a:rPr lang="en-US" altLang="zh-CN" dirty="0"/>
              <a:t>Bash</a:t>
            </a:r>
            <a:r>
              <a:rPr lang="zh-CN" altLang="en-US" dirty="0"/>
              <a:t>将 </a:t>
            </a:r>
            <a:r>
              <a:rPr lang="en-US" altLang="zh-CN" dirty="0"/>
              <a:t>[[ $a –</a:t>
            </a:r>
            <a:r>
              <a:rPr lang="en-US" altLang="zh-CN" dirty="0" err="1"/>
              <a:t>lt</a:t>
            </a:r>
            <a:r>
              <a:rPr lang="en-US" altLang="zh-CN" dirty="0"/>
              <a:t> $b ]] </a:t>
            </a:r>
            <a:r>
              <a:rPr lang="zh-CN" altLang="en-US" dirty="0"/>
              <a:t>视为一个返回退出状态的单一元素。</a:t>
            </a:r>
            <a:endParaRPr lang="en-US" altLang="zh-CN" dirty="0"/>
          </a:p>
          <a:p>
            <a:pPr marL="0" indent="0">
              <a:buNone/>
            </a:pPr>
            <a:r>
              <a:rPr lang="en-US" dirty="0" smtClean="0"/>
              <a:t>[[ ]] </a:t>
            </a:r>
            <a:r>
              <a:rPr lang="zh-CN" altLang="en-US" dirty="0" smtClean="0"/>
              <a:t>结构比 </a:t>
            </a:r>
            <a:r>
              <a:rPr lang="en-US" altLang="zh-CN" dirty="0" smtClean="0"/>
              <a:t>[ ] </a:t>
            </a:r>
            <a:r>
              <a:rPr lang="zh-CN" altLang="en-US" dirty="0" smtClean="0"/>
              <a:t>结构更加通用，这是一个扩展的</a:t>
            </a:r>
            <a:r>
              <a:rPr lang="en-US" altLang="zh-CN" dirty="0" smtClean="0"/>
              <a:t>test</a:t>
            </a:r>
            <a:r>
              <a:rPr lang="zh-CN" altLang="en-US" dirty="0" smtClean="0"/>
              <a:t>命令。</a:t>
            </a:r>
            <a:endParaRPr lang="en-US" altLang="zh-CN" dirty="0" smtClean="0"/>
          </a:p>
          <a:p>
            <a:pPr marL="0" indent="0">
              <a:buNone/>
            </a:pPr>
            <a:r>
              <a:rPr lang="zh-CN" altLang="en-US" dirty="0"/>
              <a:t>使用</a:t>
            </a:r>
            <a:r>
              <a:rPr lang="en-US" altLang="zh-CN" dirty="0"/>
              <a:t>[[ ... ]]</a:t>
            </a:r>
            <a:r>
              <a:rPr lang="zh-CN" altLang="en-US" dirty="0"/>
              <a:t>条件判断</a:t>
            </a:r>
            <a:r>
              <a:rPr lang="zh-CN" altLang="en-US" dirty="0" smtClean="0"/>
              <a:t>结构</a:t>
            </a:r>
            <a:r>
              <a:rPr lang="zh-CN" altLang="en-US" dirty="0"/>
              <a:t>，</a:t>
            </a:r>
            <a:r>
              <a:rPr lang="zh-CN" altLang="en-US" dirty="0" smtClean="0"/>
              <a:t>而</a:t>
            </a:r>
            <a:r>
              <a:rPr lang="zh-CN" altLang="en-US" dirty="0"/>
              <a:t>不是</a:t>
            </a:r>
            <a:r>
              <a:rPr lang="en-US" altLang="zh-CN" dirty="0"/>
              <a:t>[ ... </a:t>
            </a:r>
            <a:r>
              <a:rPr lang="en-US" altLang="zh-CN" dirty="0" smtClean="0"/>
              <a:t>]</a:t>
            </a:r>
            <a:r>
              <a:rPr lang="zh-CN" altLang="en-US" dirty="0" smtClean="0"/>
              <a:t>，能够</a:t>
            </a:r>
            <a:r>
              <a:rPr lang="zh-CN" altLang="en-US" dirty="0"/>
              <a:t>防止脚本中的许多逻辑</a:t>
            </a:r>
            <a:r>
              <a:rPr lang="zh-CN" altLang="en-US" dirty="0" smtClean="0"/>
              <a:t>错误</a:t>
            </a:r>
            <a:r>
              <a:rPr lang="zh-CN" altLang="en-US" dirty="0"/>
              <a:t>。</a:t>
            </a:r>
            <a:r>
              <a:rPr lang="zh-CN" altLang="en-US" dirty="0" smtClean="0"/>
              <a:t>比如</a:t>
            </a:r>
            <a:r>
              <a:rPr lang="zh-CN" altLang="en-US" dirty="0"/>
              <a:t>，</a:t>
            </a:r>
            <a:r>
              <a:rPr lang="en-US" altLang="zh-CN" dirty="0" smtClean="0"/>
              <a:t>&amp;&amp;</a:t>
            </a:r>
            <a:r>
              <a:rPr lang="zh-CN" altLang="en-US" dirty="0" smtClean="0"/>
              <a:t>、</a:t>
            </a:r>
            <a:r>
              <a:rPr lang="en-US" altLang="zh-CN" dirty="0" smtClean="0"/>
              <a:t>||</a:t>
            </a:r>
            <a:r>
              <a:rPr lang="zh-CN" altLang="en-US" dirty="0" smtClean="0"/>
              <a:t>、</a:t>
            </a:r>
            <a:r>
              <a:rPr lang="en-US" altLang="zh-CN" dirty="0" smtClean="0"/>
              <a:t>&lt; </a:t>
            </a:r>
            <a:r>
              <a:rPr lang="zh-CN" altLang="en-US" dirty="0" smtClean="0"/>
              <a:t>和 </a:t>
            </a:r>
            <a:r>
              <a:rPr lang="en-US" altLang="zh-CN" dirty="0" smtClean="0"/>
              <a:t>&gt; </a:t>
            </a:r>
            <a:r>
              <a:rPr lang="zh-CN" altLang="en-US" dirty="0"/>
              <a:t>操作符能够</a:t>
            </a:r>
            <a:r>
              <a:rPr lang="zh-CN" altLang="en-US" dirty="0" smtClean="0"/>
              <a:t>正常</a:t>
            </a:r>
            <a:r>
              <a:rPr lang="zh-CN" altLang="en-US" dirty="0"/>
              <a:t>工作</a:t>
            </a:r>
            <a:r>
              <a:rPr lang="zh-CN" altLang="en-US" dirty="0" smtClean="0"/>
              <a:t>于</a:t>
            </a:r>
            <a:r>
              <a:rPr lang="en-US" altLang="zh-CN" dirty="0"/>
              <a:t>[[ ]]</a:t>
            </a:r>
            <a:r>
              <a:rPr lang="zh-CN" altLang="en-US" dirty="0"/>
              <a:t>条件判断结构</a:t>
            </a:r>
            <a:r>
              <a:rPr lang="zh-CN" altLang="en-US" dirty="0" smtClean="0"/>
              <a:t>中</a:t>
            </a:r>
            <a:r>
              <a:rPr lang="zh-CN" altLang="en-US" dirty="0"/>
              <a:t>，</a:t>
            </a:r>
            <a:r>
              <a:rPr lang="zh-CN" altLang="en-US" dirty="0" smtClean="0"/>
              <a:t>但是在</a:t>
            </a:r>
            <a:r>
              <a:rPr lang="en-US" altLang="zh-CN" dirty="0"/>
              <a:t>[ ]</a:t>
            </a:r>
            <a:r>
              <a:rPr lang="zh-CN" altLang="en-US" dirty="0"/>
              <a:t>结构</a:t>
            </a:r>
            <a:r>
              <a:rPr lang="zh-CN" altLang="en-US" dirty="0" smtClean="0"/>
              <a:t>中</a:t>
            </a:r>
            <a:r>
              <a:rPr lang="zh-CN" altLang="en-US" dirty="0"/>
              <a:t>则</a:t>
            </a:r>
            <a:r>
              <a:rPr lang="zh-CN" altLang="en-US" dirty="0" smtClean="0"/>
              <a:t>会</a:t>
            </a:r>
            <a:r>
              <a:rPr lang="zh-CN" altLang="en-US" dirty="0"/>
              <a:t>报</a:t>
            </a:r>
            <a:r>
              <a:rPr lang="zh-CN" altLang="en-US" dirty="0" smtClean="0"/>
              <a:t>错</a:t>
            </a:r>
            <a:r>
              <a:rPr lang="zh-CN" altLang="en-US" dirty="0" smtClean="0"/>
              <a:t>。</a:t>
            </a:r>
            <a:endParaRPr lang="en-US" altLang="zh-CN" dirty="0" smtClean="0"/>
          </a:p>
          <a:p>
            <a:pPr marL="0" indent="0">
              <a:buNone/>
            </a:pPr>
            <a:r>
              <a:rPr lang="zh-CN" altLang="en-US" dirty="0" smtClean="0"/>
              <a:t>在</a:t>
            </a:r>
            <a:r>
              <a:rPr lang="en-US" altLang="zh-CN" dirty="0" smtClean="0"/>
              <a:t>[[ … ]]</a:t>
            </a:r>
            <a:r>
              <a:rPr lang="zh-CN" altLang="en-US" dirty="0" smtClean="0"/>
              <a:t>结构中，自动计算</a:t>
            </a:r>
            <a:r>
              <a:rPr lang="en-US" altLang="zh-CN" dirty="0" smtClean="0"/>
              <a:t>8</a:t>
            </a:r>
            <a:r>
              <a:rPr lang="zh-CN" altLang="en-US" dirty="0"/>
              <a:t>进</a:t>
            </a:r>
            <a:r>
              <a:rPr lang="zh-CN" altLang="en-US" dirty="0" smtClean="0"/>
              <a:t>制或十六进制常量。</a:t>
            </a:r>
            <a:r>
              <a:rPr lang="en-US" altLang="zh-CN" dirty="0" smtClean="0"/>
              <a:t>e.g. </a:t>
            </a:r>
            <a:r>
              <a:rPr lang="en-US" altLang="zh-CN" dirty="0" smtClean="0"/>
              <a:t>dblbrackets.sh</a:t>
            </a:r>
          </a:p>
          <a:p>
            <a:pPr marL="0" indent="0">
              <a:buNone/>
            </a:pPr>
            <a:r>
              <a:rPr lang="en-US" altLang="zh-CN" dirty="0" smtClean="0"/>
              <a:t>Bash</a:t>
            </a:r>
            <a:r>
              <a:rPr lang="zh-CN" altLang="en-US" dirty="0" smtClean="0"/>
              <a:t>內建命令与关键字的区别：</a:t>
            </a:r>
            <a:endParaRPr lang="en-US" altLang="zh-CN" dirty="0" smtClean="0"/>
          </a:p>
          <a:p>
            <a:pPr marL="0" indent="0">
              <a:buNone/>
            </a:pPr>
            <a:r>
              <a:rPr lang="zh-CN" altLang="en-US" dirty="0" smtClean="0"/>
              <a:t>关键字用来构建</a:t>
            </a:r>
            <a:r>
              <a:rPr lang="en-US" altLang="zh-CN" dirty="0" smtClean="0"/>
              <a:t>shell</a:t>
            </a:r>
            <a:r>
              <a:rPr lang="zh-CN" altLang="en-US" dirty="0" smtClean="0"/>
              <a:t>语法结构，比如，</a:t>
            </a:r>
            <a:r>
              <a:rPr lang="en-US" altLang="zh-CN" dirty="0" smtClean="0"/>
              <a:t>”for”</a:t>
            </a:r>
            <a:r>
              <a:rPr lang="zh-CN" altLang="en-US" dirty="0" smtClean="0"/>
              <a:t>、</a:t>
            </a:r>
            <a:r>
              <a:rPr lang="en-US" altLang="zh-CN" dirty="0" smtClean="0"/>
              <a:t>”while”</a:t>
            </a:r>
            <a:r>
              <a:rPr lang="zh-CN" altLang="en-US" dirty="0" smtClean="0"/>
              <a:t>、</a:t>
            </a:r>
            <a:r>
              <a:rPr lang="en-US" altLang="zh-CN" dirty="0" smtClean="0"/>
              <a:t>”do”</a:t>
            </a:r>
            <a:r>
              <a:rPr lang="zh-CN" altLang="en-US" dirty="0" smtClean="0"/>
              <a:t>、</a:t>
            </a:r>
            <a:r>
              <a:rPr lang="en-US" altLang="zh-CN" dirty="0" smtClean="0"/>
              <a:t>”!”</a:t>
            </a:r>
            <a:r>
              <a:rPr lang="zh-CN" altLang="en-US" dirty="0" smtClean="0"/>
              <a:t>等等，与內建命令类似的是，关键字也是</a:t>
            </a:r>
            <a:r>
              <a:rPr lang="en-US" altLang="zh-CN" dirty="0" smtClean="0"/>
              <a:t>Bash</a:t>
            </a:r>
            <a:r>
              <a:rPr lang="zh-CN" altLang="en-US" dirty="0" smtClean="0"/>
              <a:t>的核心部分，但是与內建命令不同的是，关键字本身并不是一个命令，而是一个比较大的命令结构的一部分。与外部命令类似，</a:t>
            </a:r>
            <a:r>
              <a:rPr lang="en-US" altLang="zh-CN" dirty="0" smtClean="0"/>
              <a:t>Bash</a:t>
            </a:r>
            <a:r>
              <a:rPr lang="zh-CN" altLang="en-US" dirty="0" smtClean="0"/>
              <a:t>內建命令带有可选的命令参数；与外部命令不同的是，</a:t>
            </a:r>
            <a:r>
              <a:rPr lang="en-US" altLang="zh-CN" dirty="0" smtClean="0"/>
              <a:t>Bash</a:t>
            </a:r>
            <a:r>
              <a:rPr lang="zh-CN" altLang="en-US" dirty="0" smtClean="0"/>
              <a:t>执行內建命令不需要</a:t>
            </a:r>
            <a:r>
              <a:rPr lang="en-US" altLang="zh-CN" dirty="0" smtClean="0"/>
              <a:t>fork</a:t>
            </a:r>
            <a:r>
              <a:rPr lang="zh-CN" altLang="en-US" dirty="0" smtClean="0"/>
              <a:t>子进程。</a:t>
            </a:r>
            <a:endParaRPr lang="en-US" dirty="0"/>
          </a:p>
        </p:txBody>
      </p:sp>
    </p:spTree>
    <p:extLst>
      <p:ext uri="{BB962C8B-B14F-4D97-AF65-F5344CB8AC3E}">
        <p14:creationId xmlns:p14="http://schemas.microsoft.com/office/powerpoint/2010/main" val="2640348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命令</a:t>
            </a:r>
            <a:r>
              <a:rPr lang="zh-CN" altLang="en-US" dirty="0" smtClean="0"/>
              <a:t>列表结构</a:t>
            </a:r>
            <a:endParaRPr lang="en-US" altLang="zh-CN" dirty="0" smtClean="0"/>
          </a:p>
          <a:p>
            <a:pPr marL="0" indent="0">
              <a:buNone/>
            </a:pPr>
            <a:r>
              <a:rPr lang="zh-CN" altLang="en-US" dirty="0" smtClean="0"/>
              <a:t>“</a:t>
            </a:r>
            <a:r>
              <a:rPr lang="zh-CN" altLang="en-US" dirty="0"/>
              <a:t>与列表</a:t>
            </a:r>
            <a:r>
              <a:rPr lang="zh-CN" altLang="en-US" dirty="0" smtClean="0"/>
              <a:t>” 和“或列表”</a:t>
            </a:r>
            <a:r>
              <a:rPr lang="en-US" altLang="zh-CN" dirty="0" smtClean="0"/>
              <a:t> </a:t>
            </a:r>
            <a:r>
              <a:rPr lang="zh-CN" altLang="en-US" dirty="0" smtClean="0"/>
              <a:t>结构</a:t>
            </a:r>
            <a:r>
              <a:rPr lang="zh-CN" altLang="en-US" dirty="0"/>
              <a:t>能够提供一种</a:t>
            </a:r>
            <a:r>
              <a:rPr lang="zh-CN" altLang="en-US" dirty="0" smtClean="0"/>
              <a:t>手段</a:t>
            </a:r>
            <a:r>
              <a:rPr lang="zh-CN" altLang="en-US" dirty="0"/>
              <a:t>，</a:t>
            </a:r>
            <a:r>
              <a:rPr lang="zh-CN" altLang="en-US" dirty="0" smtClean="0"/>
              <a:t>这种</a:t>
            </a:r>
            <a:r>
              <a:rPr lang="zh-CN" altLang="en-US" dirty="0"/>
              <a:t>手段能够用来处理一串连续的</a:t>
            </a:r>
            <a:r>
              <a:rPr lang="zh-CN" altLang="en-US" dirty="0" smtClean="0"/>
              <a:t>命令</a:t>
            </a:r>
            <a:r>
              <a:rPr lang="zh-CN" altLang="en-US" dirty="0"/>
              <a:t>。</a:t>
            </a:r>
            <a:r>
              <a:rPr lang="zh-CN" altLang="en-US" dirty="0" smtClean="0"/>
              <a:t>这样</a:t>
            </a:r>
            <a:r>
              <a:rPr lang="zh-CN" altLang="en-US" dirty="0"/>
              <a:t>就可以有效的替换掉嵌套的</a:t>
            </a:r>
            <a:r>
              <a:rPr lang="en-US" altLang="zh-CN" dirty="0"/>
              <a:t>if/then</a:t>
            </a:r>
            <a:r>
              <a:rPr lang="zh-CN" altLang="en-US" dirty="0" smtClean="0"/>
              <a:t>结构</a:t>
            </a:r>
            <a:r>
              <a:rPr lang="zh-CN" altLang="en-US" dirty="0"/>
              <a:t>，</a:t>
            </a:r>
            <a:r>
              <a:rPr lang="zh-CN" altLang="en-US" dirty="0" smtClean="0"/>
              <a:t>甚至</a:t>
            </a:r>
            <a:r>
              <a:rPr lang="zh-CN" altLang="en-US" dirty="0"/>
              <a:t>能够替换掉</a:t>
            </a:r>
            <a:r>
              <a:rPr lang="en-US" altLang="zh-CN" dirty="0"/>
              <a:t>case</a:t>
            </a:r>
            <a:r>
              <a:rPr lang="zh-CN" altLang="en-US" dirty="0" smtClean="0"/>
              <a:t>语句。</a:t>
            </a:r>
            <a:endParaRPr lang="en-US" altLang="zh-CN" dirty="0" smtClean="0"/>
          </a:p>
          <a:p>
            <a:pPr>
              <a:buFont typeface="Wingdings" panose="05000000000000000000" pitchFamily="2" charset="2"/>
              <a:buChar char="Ø"/>
            </a:pPr>
            <a:r>
              <a:rPr lang="zh-CN" altLang="en-US" dirty="0" smtClean="0"/>
              <a:t>与列表</a:t>
            </a:r>
            <a:endParaRPr lang="en-US" altLang="zh-CN" dirty="0" smtClean="0"/>
          </a:p>
          <a:p>
            <a:pPr marL="0" indent="0">
              <a:buNone/>
            </a:pPr>
            <a:r>
              <a:rPr lang="en-US" dirty="0"/>
              <a:t>command-1 &amp;&amp; command-2 &amp;&amp; command-3 &amp;&amp; ... </a:t>
            </a:r>
            <a:r>
              <a:rPr lang="en-US" dirty="0" smtClean="0"/>
              <a:t>command-n</a:t>
            </a:r>
          </a:p>
          <a:p>
            <a:pPr marL="0" indent="0">
              <a:buNone/>
            </a:pPr>
            <a:r>
              <a:rPr lang="zh-CN" altLang="en-US" dirty="0"/>
              <a:t>如果每个命令执行后都返回</a:t>
            </a:r>
            <a:r>
              <a:rPr lang="en-US" altLang="zh-CN" dirty="0"/>
              <a:t>true(0</a:t>
            </a:r>
            <a:r>
              <a:rPr lang="en-US" altLang="zh-CN" dirty="0" smtClean="0"/>
              <a:t>)</a:t>
            </a:r>
            <a:r>
              <a:rPr lang="zh-CN" altLang="en-US" dirty="0" smtClean="0"/>
              <a:t>，命令</a:t>
            </a:r>
            <a:r>
              <a:rPr lang="zh-CN" altLang="en-US" dirty="0"/>
              <a:t>将会依次执行</a:t>
            </a:r>
            <a:r>
              <a:rPr lang="zh-CN" altLang="en-US" dirty="0" smtClean="0"/>
              <a:t>下去</a:t>
            </a:r>
            <a:r>
              <a:rPr lang="zh-CN" altLang="en-US" dirty="0"/>
              <a:t>。</a:t>
            </a:r>
            <a:r>
              <a:rPr lang="zh-CN" altLang="en-US" dirty="0" smtClean="0"/>
              <a:t>如果</a:t>
            </a:r>
            <a:r>
              <a:rPr lang="zh-CN" altLang="en-US" dirty="0"/>
              <a:t>其中的某个命令返回</a:t>
            </a:r>
            <a:r>
              <a:rPr lang="en-US" altLang="zh-CN" dirty="0"/>
              <a:t>false(</a:t>
            </a:r>
            <a:r>
              <a:rPr lang="zh-CN" altLang="en-US" dirty="0"/>
              <a:t>非零值</a:t>
            </a:r>
            <a:r>
              <a:rPr lang="en-US" altLang="zh-CN" dirty="0"/>
              <a:t>)</a:t>
            </a:r>
            <a:r>
              <a:rPr lang="zh-CN" altLang="en-US" dirty="0" smtClean="0"/>
              <a:t>的话，这个</a:t>
            </a:r>
            <a:r>
              <a:rPr lang="zh-CN" altLang="en-US" dirty="0"/>
              <a:t>命令链就会被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false</a:t>
            </a:r>
            <a:r>
              <a:rPr lang="zh-CN" altLang="en-US" dirty="0"/>
              <a:t>的命令，就是最后一个执行的命令，其后的命令都不会执行</a:t>
            </a:r>
            <a:r>
              <a:rPr lang="zh-CN" altLang="en-US" dirty="0" smtClean="0"/>
              <a:t>）。</a:t>
            </a:r>
            <a:endParaRPr lang="en-US" altLang="zh-CN" dirty="0" smtClean="0"/>
          </a:p>
          <a:p>
            <a:pPr>
              <a:buFont typeface="Wingdings" panose="05000000000000000000" pitchFamily="2" charset="2"/>
              <a:buChar char="Ø"/>
            </a:pPr>
            <a:r>
              <a:rPr lang="zh-CN" altLang="en-US" dirty="0" smtClean="0"/>
              <a:t>或列表</a:t>
            </a:r>
            <a:endParaRPr lang="en-US" altLang="zh-CN" dirty="0" smtClean="0"/>
          </a:p>
          <a:p>
            <a:pPr marL="0" indent="0">
              <a:buNone/>
            </a:pPr>
            <a:r>
              <a:rPr lang="en-US" dirty="0"/>
              <a:t>command-1 || command-2 || command-3 || ... </a:t>
            </a:r>
            <a:r>
              <a:rPr lang="en-US" dirty="0" smtClean="0"/>
              <a:t>command-n</a:t>
            </a:r>
          </a:p>
          <a:p>
            <a:pPr marL="0" indent="0">
              <a:buNone/>
            </a:pPr>
            <a:r>
              <a:rPr lang="zh-CN" altLang="en-US" dirty="0"/>
              <a:t>如果每个命令都返回</a:t>
            </a:r>
            <a:r>
              <a:rPr lang="en-US" altLang="zh-CN" dirty="0" smtClean="0"/>
              <a:t>false</a:t>
            </a:r>
            <a:r>
              <a:rPr lang="zh-CN" altLang="en-US" dirty="0" smtClean="0"/>
              <a:t>，命令将会依次执行下去</a:t>
            </a:r>
            <a:r>
              <a:rPr lang="zh-CN" altLang="en-US" dirty="0"/>
              <a:t>。</a:t>
            </a:r>
            <a:r>
              <a:rPr lang="zh-CN" altLang="en-US" dirty="0" smtClean="0"/>
              <a:t>一旦有命令</a:t>
            </a:r>
            <a:r>
              <a:rPr lang="zh-CN" altLang="en-US" dirty="0"/>
              <a:t>返回</a:t>
            </a:r>
            <a:r>
              <a:rPr lang="en-US" altLang="zh-CN" dirty="0" smtClean="0"/>
              <a:t>true</a:t>
            </a:r>
            <a:r>
              <a:rPr lang="zh-CN" altLang="en-US" dirty="0"/>
              <a:t>，</a:t>
            </a:r>
            <a:r>
              <a:rPr lang="zh-CN" altLang="en-US" dirty="0" smtClean="0"/>
              <a:t>命令</a:t>
            </a:r>
            <a:r>
              <a:rPr lang="zh-CN" altLang="en-US" dirty="0"/>
              <a:t>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true</a:t>
            </a:r>
            <a:r>
              <a:rPr lang="zh-CN" altLang="en-US" dirty="0"/>
              <a:t>的命令将会是最后一个执行的命令</a:t>
            </a:r>
            <a:r>
              <a:rPr lang="zh-CN" altLang="en-US" dirty="0" smtClean="0"/>
              <a:t>）。显然，这和“与列表”完全相反。</a:t>
            </a:r>
            <a:endParaRPr lang="en-US" altLang="zh-CN" dirty="0" smtClean="0"/>
          </a:p>
          <a:p>
            <a:pPr marL="0" indent="0">
              <a:buNone/>
            </a:pPr>
            <a:r>
              <a:rPr lang="en-US" dirty="0" smtClean="0"/>
              <a:t>e.g. cmdlist.sh</a:t>
            </a:r>
            <a:endParaRPr lang="en-US" dirty="0"/>
          </a:p>
        </p:txBody>
      </p:sp>
    </p:spTree>
    <p:extLst>
      <p:ext uri="{BB962C8B-B14F-4D97-AF65-F5344CB8AC3E}">
        <p14:creationId xmlns:p14="http://schemas.microsoft.com/office/powerpoint/2010/main" val="1716628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循环与分支表达式</a:t>
            </a:r>
            <a:endParaRPr lang="en-US" dirty="0"/>
          </a:p>
        </p:txBody>
      </p:sp>
      <p:sp>
        <p:nvSpPr>
          <p:cNvPr id="3" name="内容占位符 2"/>
          <p:cNvSpPr>
            <a:spLocks noGrp="1"/>
          </p:cNvSpPr>
          <p:nvPr>
            <p:ph idx="1"/>
          </p:nvPr>
        </p:nvSpPr>
        <p:spPr/>
        <p:txBody>
          <a:bodyPr/>
          <a:lstStyle/>
          <a:p>
            <a:pPr marL="0" indent="0">
              <a:buNone/>
            </a:pPr>
            <a:r>
              <a:rPr lang="zh-CN" altLang="en-US" dirty="0"/>
              <a:t>对代码块的操作是构造和组织</a:t>
            </a:r>
            <a:r>
              <a:rPr lang="en-US" altLang="zh-CN" dirty="0"/>
              <a:t>shell</a:t>
            </a:r>
            <a:r>
              <a:rPr lang="zh-CN" altLang="en-US" dirty="0"/>
              <a:t>脚本的</a:t>
            </a:r>
            <a:r>
              <a:rPr lang="zh-CN" altLang="en-US" dirty="0" smtClean="0"/>
              <a:t>关键</a:t>
            </a:r>
            <a:r>
              <a:rPr lang="zh-CN" altLang="en-US" dirty="0"/>
              <a:t>，</a:t>
            </a:r>
            <a:r>
              <a:rPr lang="zh-CN" altLang="en-US" dirty="0" smtClean="0"/>
              <a:t>循环</a:t>
            </a:r>
            <a:r>
              <a:rPr lang="zh-CN" altLang="en-US" dirty="0"/>
              <a:t>和分支结构为脚本编程提供了操作代码块的</a:t>
            </a:r>
            <a:r>
              <a:rPr lang="zh-CN" altLang="en-US" dirty="0" smtClean="0"/>
              <a:t>工具。</a:t>
            </a:r>
            <a:endParaRPr lang="en-US" dirty="0"/>
          </a:p>
          <a:p>
            <a:r>
              <a:rPr lang="zh-CN" altLang="en-US" dirty="0" smtClean="0"/>
              <a:t>循环</a:t>
            </a:r>
            <a:endParaRPr lang="en-US" altLang="zh-CN" dirty="0" smtClean="0"/>
          </a:p>
          <a:p>
            <a:pPr marL="0" indent="0">
              <a:buNone/>
            </a:pPr>
            <a:r>
              <a:rPr lang="zh-CN" altLang="en-US" dirty="0" smtClean="0"/>
              <a:t>循环是一个只要循环控制条件为真就一直迭代（重复）一些命令的代码块。</a:t>
            </a:r>
            <a:endParaRPr lang="en-US" altLang="zh-CN" dirty="0" smtClean="0"/>
          </a:p>
          <a:p>
            <a:pPr>
              <a:buFont typeface="Wingdings" panose="05000000000000000000" pitchFamily="2" charset="2"/>
              <a:buChar char="Ø"/>
            </a:pPr>
            <a:r>
              <a:rPr lang="en-US" dirty="0" smtClean="0"/>
              <a:t>for</a:t>
            </a:r>
            <a:r>
              <a:rPr lang="zh-CN" altLang="en-US" dirty="0" smtClean="0"/>
              <a:t>循环</a:t>
            </a:r>
            <a:endParaRPr lang="en-US" altLang="zh-CN" dirty="0" smtClean="0"/>
          </a:p>
          <a:p>
            <a:pPr marL="0" indent="0">
              <a:buNone/>
            </a:pPr>
            <a:r>
              <a:rPr lang="en-US" dirty="0"/>
              <a:t>for </a:t>
            </a:r>
            <a:r>
              <a:rPr lang="en-US" dirty="0" err="1"/>
              <a:t>arg</a:t>
            </a:r>
            <a:r>
              <a:rPr lang="en-US" dirty="0"/>
              <a:t> in [list</a:t>
            </a:r>
            <a:r>
              <a:rPr lang="en-US" dirty="0" smtClean="0"/>
              <a:t>]</a:t>
            </a:r>
          </a:p>
          <a:p>
            <a:pPr marL="0" indent="0">
              <a:buNone/>
            </a:pPr>
            <a:r>
              <a:rPr lang="en-US" dirty="0"/>
              <a:t>	</a:t>
            </a:r>
            <a:r>
              <a:rPr lang="zh-CN" altLang="en-US" dirty="0" smtClean="0"/>
              <a:t>这是一个基本的循环结构，与</a:t>
            </a:r>
            <a:r>
              <a:rPr lang="en-US" altLang="zh-CN" dirty="0" smtClean="0"/>
              <a:t>C</a:t>
            </a:r>
            <a:r>
              <a:rPr lang="zh-CN" altLang="en-US" dirty="0" smtClean="0"/>
              <a:t>语言中的循环结构有很大的不同。</a:t>
            </a:r>
            <a:endParaRPr lang="en-US" altLang="zh-CN" dirty="0" smtClean="0"/>
          </a:p>
          <a:p>
            <a:pPr marL="0" indent="0">
              <a:buNone/>
            </a:pPr>
            <a:r>
              <a:rPr lang="en-US" dirty="0"/>
              <a:t>	for </a:t>
            </a:r>
            <a:r>
              <a:rPr lang="en-US" dirty="0" err="1"/>
              <a:t>arg</a:t>
            </a:r>
            <a:r>
              <a:rPr lang="en-US" dirty="0"/>
              <a:t> in [list]</a:t>
            </a:r>
          </a:p>
          <a:p>
            <a:pPr marL="0" indent="0">
              <a:buNone/>
            </a:pPr>
            <a:r>
              <a:rPr lang="en-US" dirty="0" smtClean="0"/>
              <a:t>	do </a:t>
            </a:r>
            <a:endParaRPr lang="en-US" dirty="0"/>
          </a:p>
          <a:p>
            <a:pPr marL="0" indent="0">
              <a:buNone/>
            </a:pPr>
            <a:r>
              <a:rPr lang="en-US" dirty="0"/>
              <a:t> </a:t>
            </a:r>
            <a:r>
              <a:rPr lang="en-US" dirty="0" smtClean="0"/>
              <a:t>		command(s</a:t>
            </a:r>
            <a:r>
              <a:rPr lang="en-US" dirty="0"/>
              <a:t>)... </a:t>
            </a:r>
          </a:p>
          <a:p>
            <a:pPr marL="0" indent="0">
              <a:buNone/>
            </a:pPr>
            <a:r>
              <a:rPr lang="en-US" smtClean="0"/>
              <a:t>	done</a:t>
            </a:r>
          </a:p>
          <a:p>
            <a:pPr marL="0" indent="0">
              <a:buNone/>
            </a:pPr>
            <a:endParaRPr lang="en-US" dirty="0"/>
          </a:p>
        </p:txBody>
      </p:sp>
    </p:spTree>
    <p:extLst>
      <p:ext uri="{BB962C8B-B14F-4D97-AF65-F5344CB8AC3E}">
        <p14:creationId xmlns:p14="http://schemas.microsoft.com/office/powerpoint/2010/main" val="232427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3217</TotalTime>
  <Words>4893</Words>
  <Application>Microsoft Office PowerPoint</Application>
  <PresentationFormat>宽屏</PresentationFormat>
  <Paragraphs>416</Paragraphs>
  <Slides>51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字符串操作</vt:lpstr>
      <vt:lpstr>字符串操作</vt:lpstr>
      <vt:lpstr>字符串操作</vt:lpstr>
      <vt:lpstr>字符串操作</vt:lpstr>
      <vt:lpstr>字符串操作</vt:lpstr>
      <vt:lpstr>参数替换</vt:lpstr>
      <vt:lpstr>参数替换</vt:lpstr>
      <vt:lpstr>参数替换</vt:lpstr>
      <vt:lpstr>参数替换</vt:lpstr>
      <vt:lpstr>语句和表达式</vt:lpstr>
      <vt:lpstr>操作符及相关主题</vt:lpstr>
      <vt:lpstr>操作符及相关主题</vt:lpstr>
      <vt:lpstr>操作符及相关主题</vt:lpstr>
      <vt:lpstr>操作符及相关主题</vt:lpstr>
      <vt:lpstr>条件测试表达式</vt:lpstr>
      <vt:lpstr>条件测试表达式</vt:lpstr>
      <vt:lpstr>条件测试表达式</vt:lpstr>
      <vt:lpstr>条件测试表达式</vt:lpstr>
      <vt:lpstr>循环与分支表达式</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jarson</cp:lastModifiedBy>
  <cp:revision>245</cp:revision>
  <dcterms:created xsi:type="dcterms:W3CDTF">2016-07-31T04:17:34Z</dcterms:created>
  <dcterms:modified xsi:type="dcterms:W3CDTF">2016-08-07T14:09:00Z</dcterms:modified>
</cp:coreProperties>
</file>