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58" r:id="rId6"/>
    <p:sldId id="259" r:id="rId7"/>
    <p:sldId id="260" r:id="rId8"/>
    <p:sldId id="262" r:id="rId9"/>
    <p:sldId id="263" r:id="rId10"/>
    <p:sldId id="264" r:id="rId11"/>
    <p:sldId id="269" r:id="rId12"/>
    <p:sldId id="271" r:id="rId13"/>
    <p:sldId id="272" r:id="rId14"/>
    <p:sldId id="273" r:id="rId15"/>
    <p:sldId id="274" r:id="rId16"/>
    <p:sldId id="275" r:id="rId17"/>
    <p:sldId id="268" r:id="rId18"/>
    <p:sldId id="276" r:id="rId19"/>
    <p:sldId id="277" r:id="rId20"/>
    <p:sldId id="278" r:id="rId21"/>
    <p:sldId id="279" r:id="rId22"/>
    <p:sldId id="280" r:id="rId23"/>
    <p:sldId id="288" r:id="rId24"/>
    <p:sldId id="281" r:id="rId25"/>
    <p:sldId id="282" r:id="rId26"/>
    <p:sldId id="283" r:id="rId27"/>
    <p:sldId id="284" r:id="rId28"/>
    <p:sldId id="285" r:id="rId29"/>
    <p:sldId id="286" r:id="rId30"/>
    <p:sldId id="287" r:id="rId31"/>
    <p:sldId id="267" r:id="rId32"/>
    <p:sldId id="27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9" d="100"/>
          <a:sy n="79" d="100"/>
        </p:scale>
        <p:origin x="8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jarson.in/sed-awk-overview/" TargetMode="External"/><Relationship Id="rId2" Type="http://schemas.openxmlformats.org/officeDocument/2006/relationships/hyperlink" Target="http://www.tldp.org/LDP/abs/html/abs-guide.html" TargetMode="External"/><Relationship Id="rId1" Type="http://schemas.openxmlformats.org/officeDocument/2006/relationships/slideLayout" Target="../slideLayouts/slideLayout2.xml"/><Relationship Id="rId6" Type="http://schemas.openxmlformats.org/officeDocument/2006/relationships/hyperlink" Target="http://www.aslibra.com/doc/awk.htm" TargetMode="External"/><Relationship Id="rId5" Type="http://schemas.openxmlformats.org/officeDocument/2006/relationships/hyperlink" Target="http://jarson.in/sed-functions/" TargetMode="External"/><Relationship Id="rId4" Type="http://schemas.openxmlformats.org/officeDocument/2006/relationships/hyperlink" Target="http://jarson.in/sed-manu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Bash</a:t>
            </a:r>
            <a:r>
              <a:rPr lang="zh-CN" altLang="en-US" dirty="0" smtClean="0"/>
              <a:t>脚本编程</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主讲人：方黄彩 </a:t>
            </a:r>
            <a:r>
              <a:rPr lang="en-US" altLang="zh-CN" dirty="0" smtClean="0"/>
              <a:t>(</a:t>
            </a:r>
            <a:r>
              <a:rPr lang="en-US" altLang="zh-CN" dirty="0" err="1" smtClean="0"/>
              <a:t>Jarson</a:t>
            </a:r>
            <a:r>
              <a:rPr lang="en-US" altLang="zh-CN" dirty="0"/>
              <a:t>)</a:t>
            </a:r>
            <a:endParaRPr lang="en-US" altLang="zh-CN" dirty="0" smtClean="0"/>
          </a:p>
          <a:p>
            <a:r>
              <a:rPr lang="en-US" altLang="zh-CN" dirty="0" smtClean="0"/>
              <a:t>2016-8-2</a:t>
            </a:r>
            <a:endParaRPr lang="zh-CN" altLang="en-US" dirty="0"/>
          </a:p>
        </p:txBody>
      </p:sp>
    </p:spTree>
    <p:extLst>
      <p:ext uri="{BB962C8B-B14F-4D97-AF65-F5344CB8AC3E}">
        <p14:creationId xmlns:p14="http://schemas.microsoft.com/office/powerpoint/2010/main" val="509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037" y="2133600"/>
            <a:ext cx="6559751" cy="3778250"/>
          </a:xfrm>
        </p:spPr>
      </p:pic>
    </p:spTree>
    <p:extLst>
      <p:ext uri="{BB962C8B-B14F-4D97-AF65-F5344CB8AC3E}">
        <p14:creationId xmlns:p14="http://schemas.microsoft.com/office/powerpoint/2010/main" val="283846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变量替换</a:t>
            </a:r>
            <a:endParaRPr lang="en-US" altLang="zh-CN" dirty="0" smtClean="0"/>
          </a:p>
          <a:p>
            <a:pPr marL="0" indent="0">
              <a:buNone/>
            </a:pPr>
            <a:r>
              <a:rPr lang="zh-CN" altLang="en-US" dirty="0"/>
              <a:t>变量</a:t>
            </a:r>
            <a:r>
              <a:rPr lang="zh-CN" altLang="en-US" dirty="0" smtClean="0"/>
              <a:t>是编程和脚本语言中表现数据的</a:t>
            </a:r>
            <a:r>
              <a:rPr lang="zh-CN" altLang="en-US" dirty="0"/>
              <a:t>一</a:t>
            </a:r>
            <a:r>
              <a:rPr lang="zh-CN" altLang="en-US" dirty="0" smtClean="0"/>
              <a:t>种</a:t>
            </a:r>
            <a:r>
              <a:rPr lang="zh-CN" altLang="en-US" dirty="0"/>
              <a:t>形式</a:t>
            </a:r>
            <a:r>
              <a:rPr lang="zh-CN" altLang="en-US" dirty="0" smtClean="0"/>
              <a:t>，</a:t>
            </a:r>
            <a:r>
              <a:rPr lang="en-US" altLang="zh-CN" dirty="0" smtClean="0"/>
              <a:t> </a:t>
            </a:r>
            <a:r>
              <a:rPr lang="zh-CN" altLang="en-US" dirty="0" smtClean="0"/>
              <a:t>说白了，变量</a:t>
            </a:r>
            <a:r>
              <a:rPr lang="zh-CN" altLang="en-US" dirty="0"/>
              <a:t>不过是计算机为了</a:t>
            </a:r>
            <a:r>
              <a:rPr lang="zh-CN" altLang="en-US" dirty="0" smtClean="0"/>
              <a:t>保存数据而</a:t>
            </a:r>
            <a:r>
              <a:rPr lang="zh-CN" altLang="en-US" dirty="0"/>
              <a:t>在内存中分配的一</a:t>
            </a:r>
            <a:r>
              <a:rPr lang="zh-CN" altLang="en-US" dirty="0" smtClean="0"/>
              <a:t>个或</a:t>
            </a:r>
            <a:r>
              <a:rPr lang="zh-CN" altLang="en-US" dirty="0"/>
              <a:t>一组位置的标识或</a:t>
            </a:r>
            <a:r>
              <a:rPr lang="zh-CN" altLang="en-US" dirty="0" smtClean="0"/>
              <a:t>名字。</a:t>
            </a:r>
            <a:endParaRPr lang="en-US" altLang="zh-CN" dirty="0" smtClean="0"/>
          </a:p>
          <a:p>
            <a:pPr marL="0" indent="0">
              <a:buNone/>
            </a:pPr>
            <a:r>
              <a:rPr lang="zh-CN" altLang="en-US" dirty="0" smtClean="0"/>
              <a:t>变量</a:t>
            </a:r>
            <a:r>
              <a:rPr lang="zh-CN" altLang="en-US" dirty="0"/>
              <a:t>的名字就是变量保存值的</a:t>
            </a:r>
            <a:r>
              <a:rPr lang="zh-CN" altLang="en-US" dirty="0" smtClean="0"/>
              <a:t>地方，引用（</a:t>
            </a:r>
            <a:r>
              <a:rPr lang="en-US" altLang="zh-CN" dirty="0" smtClean="0"/>
              <a:t>reference</a:t>
            </a:r>
            <a:r>
              <a:rPr lang="zh-CN" altLang="en-US" dirty="0" smtClean="0"/>
              <a:t>）变量</a:t>
            </a:r>
            <a:r>
              <a:rPr lang="zh-CN" altLang="en-US" dirty="0"/>
              <a:t>的值就叫做变量</a:t>
            </a:r>
            <a:r>
              <a:rPr lang="zh-CN" altLang="en-US" dirty="0" smtClean="0"/>
              <a:t>替换。</a:t>
            </a:r>
            <a:endParaRPr lang="en-US" altLang="zh-CN" dirty="0" smtClean="0"/>
          </a:p>
          <a:p>
            <a:pPr marL="0" indent="0">
              <a:buNone/>
            </a:pPr>
            <a:r>
              <a:rPr lang="zh-CN" altLang="en-US" dirty="0"/>
              <a:t>区别变量的名字和变量的</a:t>
            </a:r>
            <a:r>
              <a:rPr lang="zh-CN" altLang="en-US" dirty="0" smtClean="0"/>
              <a:t>值：如果</a:t>
            </a:r>
            <a:r>
              <a:rPr lang="en-US" altLang="zh-CN" dirty="0" smtClean="0"/>
              <a:t>variable</a:t>
            </a:r>
            <a:r>
              <a:rPr lang="zh-CN" altLang="en-US" dirty="0" smtClean="0"/>
              <a:t>是</a:t>
            </a:r>
            <a:r>
              <a:rPr lang="zh-CN" altLang="en-US" dirty="0"/>
              <a:t>一个变量的名字</a:t>
            </a:r>
            <a:r>
              <a:rPr lang="en-US" altLang="zh-CN" dirty="0"/>
              <a:t>, </a:t>
            </a:r>
            <a:r>
              <a:rPr lang="zh-CN" altLang="en-US" dirty="0"/>
              <a:t>那么</a:t>
            </a:r>
            <a:r>
              <a:rPr lang="en-US" altLang="zh-CN" dirty="0"/>
              <a:t>$</a:t>
            </a:r>
            <a:r>
              <a:rPr lang="en-US" altLang="zh-CN" dirty="0" smtClean="0"/>
              <a:t>variable</a:t>
            </a:r>
            <a:r>
              <a:rPr lang="zh-CN" altLang="en-US" dirty="0" smtClean="0"/>
              <a:t>就是引用该变量的值，即该变量</a:t>
            </a:r>
            <a:r>
              <a:rPr lang="zh-CN" altLang="en-US" dirty="0"/>
              <a:t>所包含的</a:t>
            </a:r>
            <a:r>
              <a:rPr lang="zh-CN" altLang="en-US" dirty="0" smtClean="0"/>
              <a:t>数据。</a:t>
            </a:r>
            <a:endParaRPr lang="en-US" altLang="zh-CN" dirty="0" smtClean="0"/>
          </a:p>
          <a:p>
            <a:pPr marL="0" indent="0">
              <a:buNone/>
            </a:pPr>
            <a:r>
              <a:rPr lang="zh-CN" altLang="en-US" dirty="0" smtClean="0"/>
              <a:t>变量只有在以下的情形中不带</a:t>
            </a:r>
            <a:r>
              <a:rPr lang="en-US" altLang="zh-CN" dirty="0" smtClean="0"/>
              <a:t>$</a:t>
            </a:r>
            <a:r>
              <a:rPr lang="zh-CN" altLang="en-US" dirty="0" smtClean="0"/>
              <a:t>前缀：</a:t>
            </a:r>
            <a:endParaRPr lang="en-US" altLang="zh-CN" dirty="0" smtClean="0"/>
          </a:p>
          <a:p>
            <a:pPr>
              <a:buAutoNum type="arabicPeriod"/>
            </a:pPr>
            <a:r>
              <a:rPr lang="zh-CN" altLang="en-US" dirty="0" smtClean="0"/>
              <a:t>变量被声明或赋值</a:t>
            </a:r>
            <a:endParaRPr lang="en-US" altLang="zh-CN" dirty="0" smtClean="0"/>
          </a:p>
          <a:p>
            <a:pPr>
              <a:buAutoNum type="arabicPeriod"/>
            </a:pPr>
            <a:r>
              <a:rPr lang="zh-CN" altLang="en-US" dirty="0" smtClean="0"/>
              <a:t>变量被</a:t>
            </a:r>
            <a:r>
              <a:rPr lang="en-US" altLang="zh-CN" dirty="0" smtClean="0"/>
              <a:t>unset</a:t>
            </a:r>
            <a:r>
              <a:rPr lang="zh-CN" altLang="en-US" dirty="0" smtClean="0"/>
              <a:t>（取消变量）</a:t>
            </a:r>
            <a:endParaRPr lang="en-US" altLang="zh-CN" dirty="0" smtClean="0"/>
          </a:p>
          <a:p>
            <a:pPr>
              <a:buAutoNum type="arabicPeriod"/>
            </a:pPr>
            <a:r>
              <a:rPr lang="zh-CN" altLang="en-US" dirty="0" smtClean="0"/>
              <a:t>变量被</a:t>
            </a:r>
            <a:r>
              <a:rPr lang="en-US" altLang="zh-CN" dirty="0" smtClean="0"/>
              <a:t>export</a:t>
            </a:r>
            <a:r>
              <a:rPr lang="zh-CN" altLang="en-US" dirty="0" smtClean="0"/>
              <a:t>（导出变量）</a:t>
            </a:r>
            <a:endParaRPr lang="en-US" altLang="zh-CN" dirty="0" smtClean="0"/>
          </a:p>
          <a:p>
            <a:pPr>
              <a:buAutoNum type="arabicPeriod"/>
            </a:pPr>
            <a:r>
              <a:rPr lang="zh-CN" altLang="en-US" dirty="0" smtClean="0"/>
              <a:t>在</a:t>
            </a:r>
            <a:r>
              <a:rPr lang="en-US" altLang="zh-CN" dirty="0" smtClean="0"/>
              <a:t>((…))</a:t>
            </a:r>
            <a:r>
              <a:rPr lang="zh-CN" altLang="en-US" dirty="0" smtClean="0"/>
              <a:t>算术</a:t>
            </a:r>
            <a:r>
              <a:rPr lang="zh-CN" altLang="en-US" dirty="0"/>
              <a:t>表达式</a:t>
            </a:r>
            <a:r>
              <a:rPr lang="zh-CN" altLang="en-US" dirty="0" smtClean="0"/>
              <a:t>中</a:t>
            </a:r>
            <a:endParaRPr lang="en-US" altLang="zh-CN" dirty="0" smtClean="0"/>
          </a:p>
          <a:p>
            <a:pPr>
              <a:buAutoNum type="arabicPeriod"/>
            </a:pPr>
            <a:r>
              <a:rPr lang="zh-CN" altLang="en-US" dirty="0" smtClean="0"/>
              <a:t>在特定情形中表示一种信号（</a:t>
            </a:r>
            <a:r>
              <a:rPr lang="en-US" altLang="zh-CN" dirty="0"/>
              <a:t>e.g. trapping_at_exit.sh</a:t>
            </a:r>
            <a:r>
              <a:rPr lang="zh-CN" altLang="en-US" dirty="0" smtClean="0"/>
              <a:t>）</a:t>
            </a:r>
            <a:endParaRPr lang="en-US" altLang="zh-CN" dirty="0" smtClean="0"/>
          </a:p>
          <a:p>
            <a:pPr marL="0" indent="0">
              <a:buNone/>
            </a:pPr>
            <a:r>
              <a:rPr lang="zh-CN" altLang="en-US" dirty="0"/>
              <a:t>注意</a:t>
            </a:r>
            <a:r>
              <a:rPr lang="en-US" altLang="zh-CN" dirty="0"/>
              <a:t>$variable</a:t>
            </a:r>
            <a:r>
              <a:rPr lang="zh-CN" altLang="en-US" dirty="0"/>
              <a:t>事实上只是</a:t>
            </a:r>
            <a:r>
              <a:rPr lang="en-US" altLang="zh-CN" dirty="0"/>
              <a:t>${variable}</a:t>
            </a:r>
            <a:r>
              <a:rPr lang="zh-CN" altLang="en-US" dirty="0"/>
              <a:t>的简写</a:t>
            </a:r>
            <a:r>
              <a:rPr lang="zh-CN" altLang="en-US" dirty="0" smtClean="0"/>
              <a:t>形式，在</a:t>
            </a:r>
            <a:r>
              <a:rPr lang="zh-CN" altLang="en-US" dirty="0"/>
              <a:t>某些上下文中</a:t>
            </a:r>
            <a:r>
              <a:rPr lang="en-US" altLang="zh-CN" dirty="0"/>
              <a:t>$variable</a:t>
            </a:r>
            <a:r>
              <a:rPr lang="zh-CN" altLang="en-US" dirty="0"/>
              <a:t>可能会引起错误</a:t>
            </a:r>
            <a:r>
              <a:rPr lang="en-US" altLang="zh-CN" dirty="0" smtClean="0"/>
              <a:t>,</a:t>
            </a:r>
            <a:r>
              <a:rPr lang="zh-CN" altLang="en-US" dirty="0" smtClean="0"/>
              <a:t>，这时候</a:t>
            </a:r>
            <a:r>
              <a:rPr lang="zh-CN" altLang="en-US" dirty="0"/>
              <a:t>你就需要用</a:t>
            </a:r>
            <a:r>
              <a:rPr lang="en-US" altLang="zh-CN" dirty="0"/>
              <a:t>${variable}</a:t>
            </a:r>
            <a:r>
              <a:rPr lang="zh-CN" altLang="en-US" dirty="0" smtClean="0"/>
              <a:t>了。</a:t>
            </a:r>
            <a:endParaRPr lang="en-US" altLang="zh-CN" dirty="0" smtClean="0"/>
          </a:p>
        </p:txBody>
      </p:sp>
    </p:spTree>
    <p:extLst>
      <p:ext uri="{BB962C8B-B14F-4D97-AF65-F5344CB8AC3E}">
        <p14:creationId xmlns:p14="http://schemas.microsoft.com/office/powerpoint/2010/main" val="22598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变量赋值</a:t>
            </a:r>
            <a:endParaRPr lang="en-US" altLang="zh-CN" dirty="0" smtClean="0"/>
          </a:p>
          <a:p>
            <a:pPr>
              <a:buAutoNum type="arabicPeriod"/>
            </a:pPr>
            <a:r>
              <a:rPr lang="en-US" altLang="zh-CN" dirty="0" smtClean="0"/>
              <a:t>=</a:t>
            </a:r>
            <a:r>
              <a:rPr lang="zh-CN" altLang="en-US" dirty="0"/>
              <a:t> </a:t>
            </a:r>
            <a:r>
              <a:rPr lang="zh-CN" altLang="en-US" dirty="0" smtClean="0"/>
              <a:t>赋值操作（前后不能有空白，</a:t>
            </a:r>
            <a:r>
              <a:rPr lang="en-US" altLang="zh-CN" dirty="0" smtClean="0"/>
              <a:t>e.g</a:t>
            </a:r>
            <a:r>
              <a:rPr lang="en-US" altLang="zh-CN" dirty="0"/>
              <a:t>.</a:t>
            </a:r>
            <a:r>
              <a:rPr lang="zh-CN" altLang="en-US" dirty="0"/>
              <a:t> </a:t>
            </a:r>
            <a:r>
              <a:rPr lang="en-US" altLang="zh-CN" dirty="0"/>
              <a:t>var1=27</a:t>
            </a:r>
            <a:r>
              <a:rPr lang="zh-CN" altLang="en-US" dirty="0" smtClean="0"/>
              <a:t>）</a:t>
            </a:r>
            <a:endParaRPr lang="en-US" altLang="zh-CN" dirty="0"/>
          </a:p>
          <a:p>
            <a:pPr>
              <a:buAutoNum type="arabicPeriod"/>
            </a:pPr>
            <a:r>
              <a:rPr lang="zh-CN" altLang="en-US" dirty="0" smtClean="0"/>
              <a:t>在</a:t>
            </a:r>
            <a:r>
              <a:rPr lang="en-US" altLang="zh-CN" dirty="0"/>
              <a:t>read</a:t>
            </a:r>
            <a:r>
              <a:rPr lang="zh-CN" altLang="en-US" dirty="0"/>
              <a:t>命令</a:t>
            </a:r>
            <a:r>
              <a:rPr lang="zh-CN" altLang="en-US" dirty="0" smtClean="0"/>
              <a:t>中赋值（</a:t>
            </a:r>
            <a:r>
              <a:rPr lang="en-US" altLang="zh-CN" dirty="0"/>
              <a:t>e.g. </a:t>
            </a:r>
            <a:r>
              <a:rPr lang="en-US" altLang="zh-CN" dirty="0" smtClean="0"/>
              <a:t>var_assign_by_read.sh</a:t>
            </a:r>
            <a:r>
              <a:rPr lang="zh-CN" altLang="en-US" dirty="0" smtClean="0"/>
              <a:t>）</a:t>
            </a:r>
            <a:endParaRPr lang="en-US" altLang="zh-CN" dirty="0" smtClean="0"/>
          </a:p>
          <a:p>
            <a:pPr>
              <a:buAutoNum type="arabicPeriod"/>
            </a:pPr>
            <a:r>
              <a:rPr lang="zh-CN" altLang="en-US" dirty="0" smtClean="0"/>
              <a:t>循环头部进行赋值（</a:t>
            </a:r>
            <a:r>
              <a:rPr lang="en-US" altLang="zh-CN" dirty="0" smtClean="0"/>
              <a:t>e.g. for </a:t>
            </a:r>
            <a:r>
              <a:rPr lang="en-US" altLang="zh-CN" dirty="0"/>
              <a:t>var2 in 1 2 3</a:t>
            </a:r>
            <a:r>
              <a:rPr lang="zh-CN" altLang="en-US" dirty="0" smtClean="0"/>
              <a:t>）</a:t>
            </a:r>
            <a:endParaRPr lang="en-US" altLang="zh-CN" dirty="0" smtClean="0"/>
          </a:p>
          <a:p>
            <a:pPr marL="0" indent="0">
              <a:buNone/>
            </a:pPr>
            <a:r>
              <a:rPr lang="en-US" altLang="zh-CN" dirty="0" smtClean="0"/>
              <a:t>Note</a:t>
            </a:r>
            <a:r>
              <a:rPr lang="zh-CN" altLang="en-US" dirty="0" smtClean="0"/>
              <a:t>：不像其他</a:t>
            </a:r>
            <a:r>
              <a:rPr lang="zh-CN" altLang="en-US" dirty="0"/>
              <a:t>编程</a:t>
            </a:r>
            <a:r>
              <a:rPr lang="zh-CN" altLang="en-US" dirty="0" smtClean="0"/>
              <a:t>语言一样</a:t>
            </a:r>
            <a:r>
              <a:rPr lang="zh-CN" altLang="en-US" dirty="0"/>
              <a:t>，</a:t>
            </a:r>
            <a:r>
              <a:rPr lang="en-US" altLang="zh-CN" dirty="0" smtClean="0"/>
              <a:t>Bash</a:t>
            </a:r>
            <a:r>
              <a:rPr lang="zh-CN" altLang="en-US" dirty="0"/>
              <a:t>并不对变量</a:t>
            </a:r>
            <a:r>
              <a:rPr lang="zh-CN" altLang="en-US" dirty="0" smtClean="0"/>
              <a:t>区分“类型”。本质上</a:t>
            </a:r>
            <a:r>
              <a:rPr lang="zh-CN" altLang="en-US" dirty="0"/>
              <a:t>，</a:t>
            </a:r>
            <a:r>
              <a:rPr lang="en-US" altLang="zh-CN" dirty="0" smtClean="0"/>
              <a:t>Bash</a:t>
            </a:r>
            <a:r>
              <a:rPr lang="zh-CN" altLang="en-US" dirty="0"/>
              <a:t>变量都是</a:t>
            </a:r>
            <a:r>
              <a:rPr lang="zh-CN" altLang="en-US" dirty="0" smtClean="0"/>
              <a:t>字符串</a:t>
            </a:r>
            <a:r>
              <a:rPr lang="zh-CN" altLang="en-US" dirty="0"/>
              <a:t>。</a:t>
            </a:r>
            <a:r>
              <a:rPr lang="zh-CN" altLang="en-US" dirty="0" smtClean="0"/>
              <a:t>但是</a:t>
            </a:r>
            <a:r>
              <a:rPr lang="zh-CN" altLang="en-US" dirty="0"/>
              <a:t>依赖于具体的</a:t>
            </a:r>
            <a:r>
              <a:rPr lang="zh-CN" altLang="en-US" dirty="0" smtClean="0"/>
              <a:t>上下文</a:t>
            </a:r>
            <a:r>
              <a:rPr lang="zh-CN" altLang="en-US" dirty="0"/>
              <a:t>，</a:t>
            </a:r>
            <a:r>
              <a:rPr lang="en-US" altLang="zh-CN" dirty="0" smtClean="0"/>
              <a:t>Bash</a:t>
            </a:r>
            <a:r>
              <a:rPr lang="zh-CN" altLang="en-US" dirty="0" smtClean="0"/>
              <a:t>允许对变量进行算术运算和比较操作。其中</a:t>
            </a:r>
            <a:r>
              <a:rPr lang="zh-CN" altLang="en-US" dirty="0"/>
              <a:t>的关键因素</a:t>
            </a:r>
            <a:r>
              <a:rPr lang="zh-CN" altLang="en-US" dirty="0" smtClean="0"/>
              <a:t>就是</a:t>
            </a:r>
            <a:r>
              <a:rPr lang="zh-CN" altLang="en-US" dirty="0"/>
              <a:t>，</a:t>
            </a:r>
            <a:r>
              <a:rPr lang="zh-CN" altLang="en-US" dirty="0" smtClean="0"/>
              <a:t>变量</a:t>
            </a:r>
            <a:r>
              <a:rPr lang="zh-CN" altLang="en-US" dirty="0"/>
              <a:t>中的值是否只有</a:t>
            </a:r>
            <a:r>
              <a:rPr lang="zh-CN" altLang="en-US" dirty="0" smtClean="0"/>
              <a:t>数字。</a:t>
            </a:r>
            <a:endParaRPr lang="en-US" altLang="zh-CN" dirty="0" smtClean="0"/>
          </a:p>
          <a:p>
            <a:pPr marL="0" indent="0">
              <a:buNone/>
            </a:pPr>
            <a:r>
              <a:rPr lang="en-US" altLang="zh-CN" dirty="0"/>
              <a:t>e.g. int_or_string.sh</a:t>
            </a:r>
            <a:endParaRPr lang="zh-CN" altLang="en-US" dirty="0"/>
          </a:p>
        </p:txBody>
      </p:sp>
    </p:spTree>
    <p:extLst>
      <p:ext uri="{BB962C8B-B14F-4D97-AF65-F5344CB8AC3E}">
        <p14:creationId xmlns:p14="http://schemas.microsoft.com/office/powerpoint/2010/main" val="4021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引用（</a:t>
            </a:r>
            <a:r>
              <a:rPr lang="en-US" altLang="zh-CN" dirty="0" smtClean="0"/>
              <a:t>quoting</a:t>
            </a:r>
            <a:r>
              <a:rPr lang="zh-CN" altLang="en-US" dirty="0" smtClean="0"/>
              <a:t>）</a:t>
            </a:r>
            <a:endParaRPr lang="en-US" altLang="zh-CN" dirty="0" smtClean="0"/>
          </a:p>
          <a:p>
            <a:pPr marL="0" indent="0">
              <a:buNone/>
            </a:pPr>
            <a:r>
              <a:rPr lang="zh-CN" altLang="en-US" dirty="0" smtClean="0"/>
              <a:t>引用</a:t>
            </a:r>
            <a:r>
              <a:rPr lang="zh-CN" altLang="en-US" dirty="0"/>
              <a:t>的字面意思就是将字符串</a:t>
            </a:r>
            <a:r>
              <a:rPr lang="zh-CN" altLang="en-US" dirty="0" smtClean="0"/>
              <a:t>用引号</a:t>
            </a:r>
            <a:r>
              <a:rPr lang="zh-CN" altLang="en-US" dirty="0"/>
              <a:t>括</a:t>
            </a:r>
            <a:r>
              <a:rPr lang="zh-CN" altLang="en-US" dirty="0" smtClean="0"/>
              <a:t>起来</a:t>
            </a:r>
            <a:r>
              <a:rPr lang="zh-CN" altLang="en-US" dirty="0"/>
              <a:t>。</a:t>
            </a:r>
            <a:r>
              <a:rPr lang="zh-CN" altLang="en-US" dirty="0" smtClean="0"/>
              <a:t>它</a:t>
            </a:r>
            <a:r>
              <a:rPr lang="zh-CN" altLang="en-US" dirty="0"/>
              <a:t>的作用就是保护字符串中的特殊字符不被</a:t>
            </a:r>
            <a:r>
              <a:rPr lang="en-US" altLang="zh-CN" dirty="0"/>
              <a:t>shell</a:t>
            </a:r>
            <a:r>
              <a:rPr lang="zh-CN" altLang="en-US" dirty="0"/>
              <a:t>或者</a:t>
            </a:r>
            <a:r>
              <a:rPr lang="en-US" altLang="zh-CN" dirty="0"/>
              <a:t>shell</a:t>
            </a:r>
            <a:r>
              <a:rPr lang="zh-CN" altLang="en-US" dirty="0"/>
              <a:t>脚本重新</a:t>
            </a:r>
            <a:r>
              <a:rPr lang="zh-CN" altLang="en-US" dirty="0" smtClean="0"/>
              <a:t>解释或者扩展。</a:t>
            </a:r>
            <a:endParaRPr lang="en-US" altLang="zh-CN" dirty="0" smtClean="0"/>
          </a:p>
          <a:p>
            <a:pPr marL="0" indent="0">
              <a:buNone/>
            </a:pPr>
            <a:r>
              <a:rPr lang="zh-CN" altLang="en-US" dirty="0" smtClean="0"/>
              <a:t>通常在引用一个变量时，将其放置双引号中，这将</a:t>
            </a:r>
            <a:r>
              <a:rPr lang="zh-CN" altLang="en-US" dirty="0"/>
              <a:t>阻止所有在引号中的特殊字符被重新</a:t>
            </a:r>
            <a:r>
              <a:rPr lang="zh-CN" altLang="en-US" dirty="0" smtClean="0"/>
              <a:t>解释，但是</a:t>
            </a:r>
            <a:r>
              <a:rPr lang="en-US" altLang="zh-CN" dirty="0" smtClean="0"/>
              <a:t>$</a:t>
            </a:r>
            <a:r>
              <a:rPr lang="zh-CN" altLang="en-US" dirty="0"/>
              <a:t>、</a:t>
            </a:r>
            <a:r>
              <a:rPr lang="en-US" altLang="zh-CN" dirty="0" smtClean="0"/>
              <a:t>`</a:t>
            </a:r>
            <a:r>
              <a:rPr lang="zh-CN" altLang="en-US" dirty="0" smtClean="0"/>
              <a:t>（</a:t>
            </a:r>
            <a:r>
              <a:rPr lang="zh-CN" altLang="en-US" dirty="0"/>
              <a:t>后置引用</a:t>
            </a:r>
            <a:r>
              <a:rPr lang="zh-CN" altLang="en-US" dirty="0" smtClean="0"/>
              <a:t>）、和</a:t>
            </a:r>
            <a:r>
              <a:rPr lang="en-US" altLang="zh-CN" dirty="0" smtClean="0"/>
              <a:t>\</a:t>
            </a:r>
            <a:r>
              <a:rPr lang="zh-CN" altLang="en-US" dirty="0" smtClean="0"/>
              <a:t>（</a:t>
            </a:r>
            <a:r>
              <a:rPr lang="zh-CN" altLang="en-US" dirty="0"/>
              <a:t>转义符</a:t>
            </a:r>
            <a:r>
              <a:rPr lang="zh-CN" altLang="en-US" dirty="0" smtClean="0"/>
              <a:t>）除外。保留</a:t>
            </a:r>
            <a:r>
              <a:rPr lang="en-US" altLang="zh-CN" dirty="0"/>
              <a:t>$</a:t>
            </a:r>
            <a:r>
              <a:rPr lang="zh-CN" altLang="en-US" dirty="0"/>
              <a:t>作为特殊字符的意义是为了能够在双引号中也能够正常的</a:t>
            </a:r>
            <a:r>
              <a:rPr lang="zh-CN" altLang="en-US" dirty="0" smtClean="0"/>
              <a:t>引用</a:t>
            </a:r>
            <a:r>
              <a:rPr lang="zh-CN" altLang="en-US" dirty="0"/>
              <a:t>变量</a:t>
            </a:r>
            <a:r>
              <a:rPr lang="zh-CN" altLang="en-US" dirty="0" smtClean="0"/>
              <a:t>（</a:t>
            </a:r>
            <a:r>
              <a:rPr lang="en-US" altLang="zh-CN" dirty="0" smtClean="0"/>
              <a:t>“$variable” </a:t>
            </a:r>
            <a:r>
              <a:rPr lang="zh-CN" altLang="en-US" dirty="0" smtClean="0"/>
              <a:t>），也就是说</a:t>
            </a:r>
            <a:r>
              <a:rPr lang="zh-CN" altLang="en-US" dirty="0"/>
              <a:t>，</a:t>
            </a:r>
            <a:r>
              <a:rPr lang="zh-CN" altLang="en-US" dirty="0" smtClean="0"/>
              <a:t>这个</a:t>
            </a:r>
            <a:r>
              <a:rPr lang="zh-CN" altLang="en-US" dirty="0"/>
              <a:t>变量将被它的值所</a:t>
            </a:r>
            <a:r>
              <a:rPr lang="zh-CN" altLang="en-US" dirty="0" smtClean="0"/>
              <a:t>取代。</a:t>
            </a:r>
            <a:endParaRPr lang="en-US" altLang="zh-CN" dirty="0" smtClean="0"/>
          </a:p>
          <a:p>
            <a:pPr marL="0" indent="0">
              <a:buNone/>
            </a:pPr>
            <a:r>
              <a:rPr lang="zh-CN" altLang="en-US" dirty="0"/>
              <a:t>使用双引号还能够阻止</a:t>
            </a:r>
            <a:r>
              <a:rPr lang="zh-CN" altLang="en-US" dirty="0">
                <a:solidFill>
                  <a:srgbClr val="FF0000"/>
                </a:solidFill>
              </a:rPr>
              <a:t>单词分割</a:t>
            </a:r>
            <a:r>
              <a:rPr lang="en-US" altLang="zh-CN" dirty="0">
                <a:solidFill>
                  <a:srgbClr val="FF0000"/>
                </a:solidFill>
              </a:rPr>
              <a:t>(word splitting</a:t>
            </a:r>
            <a:r>
              <a:rPr lang="en-US" altLang="zh-CN" dirty="0" smtClean="0">
                <a:solidFill>
                  <a:srgbClr val="FF0000"/>
                </a:solidFill>
              </a:rPr>
              <a:t>)</a:t>
            </a:r>
            <a:r>
              <a:rPr lang="en-US" altLang="zh-CN" dirty="0"/>
              <a:t>[1]</a:t>
            </a:r>
            <a:r>
              <a:rPr lang="zh-CN" altLang="en-US" dirty="0" smtClean="0"/>
              <a:t>。如果</a:t>
            </a:r>
            <a:r>
              <a:rPr lang="zh-CN" altLang="en-US" dirty="0"/>
              <a:t>一个参数被双引号扩起来</a:t>
            </a:r>
            <a:r>
              <a:rPr lang="zh-CN" altLang="en-US" dirty="0" smtClean="0"/>
              <a:t>的话</a:t>
            </a:r>
            <a:r>
              <a:rPr lang="zh-CN" altLang="en-US" dirty="0"/>
              <a:t>，</a:t>
            </a:r>
            <a:r>
              <a:rPr lang="zh-CN" altLang="en-US" dirty="0" smtClean="0"/>
              <a:t>那么</a:t>
            </a:r>
            <a:r>
              <a:rPr lang="zh-CN" altLang="en-US" dirty="0"/>
              <a:t>这个参数将认为是一个</a:t>
            </a:r>
            <a:r>
              <a:rPr lang="zh-CN" altLang="en-US" dirty="0" smtClean="0"/>
              <a:t>单元</a:t>
            </a:r>
            <a:r>
              <a:rPr lang="zh-CN" altLang="en-US" dirty="0"/>
              <a:t>，</a:t>
            </a:r>
            <a:r>
              <a:rPr lang="zh-CN" altLang="en-US" dirty="0" smtClean="0"/>
              <a:t>即使</a:t>
            </a:r>
            <a:r>
              <a:rPr lang="zh-CN" altLang="en-US" dirty="0"/>
              <a:t>这个参数包含有</a:t>
            </a:r>
            <a:r>
              <a:rPr lang="zh-CN" altLang="en-US" dirty="0" smtClean="0"/>
              <a:t>空白</a:t>
            </a:r>
            <a:r>
              <a:rPr lang="zh-CN" altLang="en-US" dirty="0"/>
              <a:t>，</a:t>
            </a:r>
            <a:r>
              <a:rPr lang="zh-CN" altLang="en-US" dirty="0" smtClean="0"/>
              <a:t>那里</a:t>
            </a:r>
            <a:r>
              <a:rPr lang="zh-CN" altLang="en-US" dirty="0"/>
              <a:t>面的单词也不会被分</a:t>
            </a:r>
            <a:r>
              <a:rPr lang="zh-CN" altLang="en-US" dirty="0" smtClean="0"/>
              <a:t>隔开。</a:t>
            </a:r>
            <a:endParaRPr lang="en-US" altLang="zh-CN" dirty="0" smtClean="0"/>
          </a:p>
          <a:p>
            <a:pPr marL="0" indent="0">
              <a:buNone/>
            </a:pPr>
            <a:r>
              <a:rPr lang="en-US" altLang="zh-CN" dirty="0" smtClean="0"/>
              <a:t>Note</a:t>
            </a:r>
            <a:r>
              <a:rPr lang="zh-CN" altLang="en-US" dirty="0"/>
              <a:t>：在</a:t>
            </a:r>
            <a:r>
              <a:rPr lang="en-US" altLang="zh-CN" dirty="0"/>
              <a:t>echo</a:t>
            </a:r>
            <a:r>
              <a:rPr lang="zh-CN" altLang="en-US" dirty="0"/>
              <a:t>语句</a:t>
            </a:r>
            <a:r>
              <a:rPr lang="zh-CN" altLang="en-US" dirty="0" smtClean="0"/>
              <a:t>中，为避免单词分割或者</a:t>
            </a:r>
            <a:r>
              <a:rPr lang="zh-CN" altLang="en-US" dirty="0"/>
              <a:t>需要保留空白的</a:t>
            </a:r>
            <a:r>
              <a:rPr lang="zh-CN" altLang="en-US" dirty="0" smtClean="0"/>
              <a:t>时候，需要将参数</a:t>
            </a:r>
            <a:r>
              <a:rPr lang="zh-CN" altLang="en-US" dirty="0"/>
              <a:t>用双引号括</a:t>
            </a:r>
            <a:r>
              <a:rPr lang="zh-CN" altLang="en-US" dirty="0" smtClean="0"/>
              <a:t>起来。</a:t>
            </a:r>
            <a:endParaRPr lang="en-US" altLang="zh-CN" dirty="0" smtClean="0"/>
          </a:p>
          <a:p>
            <a:pPr marL="0" indent="0">
              <a:buNone/>
            </a:pPr>
            <a:r>
              <a:rPr lang="en-US" altLang="zh-CN" dirty="0" smtClean="0"/>
              <a:t>[1]</a:t>
            </a:r>
            <a:r>
              <a:rPr lang="zh-CN" altLang="en-US" dirty="0" smtClean="0"/>
              <a:t>：这里是指将一个字符串分隔成单独或离散的参数。</a:t>
            </a:r>
            <a:endParaRPr lang="en-US" altLang="zh-CN" dirty="0" smtClean="0"/>
          </a:p>
          <a:p>
            <a:pPr marL="0" indent="0">
              <a:buNone/>
            </a:pPr>
            <a:endParaRPr lang="en-US" altLang="zh-CN" dirty="0"/>
          </a:p>
          <a:p>
            <a:pPr marL="0" indent="0">
              <a:buNone/>
            </a:pPr>
            <a:r>
              <a:rPr lang="zh-CN" altLang="en-US" dirty="0"/>
              <a:t>单引号</a:t>
            </a:r>
            <a:r>
              <a:rPr lang="en-US" altLang="zh-CN" dirty="0" smtClean="0"/>
              <a:t>(‘ ’)</a:t>
            </a:r>
            <a:r>
              <a:rPr lang="zh-CN" altLang="en-US" dirty="0"/>
              <a:t>操作与双引号基本</a:t>
            </a:r>
            <a:r>
              <a:rPr lang="zh-CN" altLang="en-US" dirty="0" smtClean="0"/>
              <a:t>一样</a:t>
            </a:r>
            <a:r>
              <a:rPr lang="zh-CN" altLang="en-US" dirty="0"/>
              <a:t>，</a:t>
            </a:r>
            <a:r>
              <a:rPr lang="zh-CN" altLang="en-US" dirty="0" smtClean="0"/>
              <a:t>但是</a:t>
            </a:r>
            <a:r>
              <a:rPr lang="zh-CN" altLang="en-US" dirty="0"/>
              <a:t>不允许引用</a:t>
            </a:r>
            <a:r>
              <a:rPr lang="zh-CN" altLang="en-US" dirty="0" smtClean="0"/>
              <a:t>变量</a:t>
            </a:r>
            <a:r>
              <a:rPr lang="zh-CN" altLang="en-US" dirty="0"/>
              <a:t>，</a:t>
            </a:r>
            <a:r>
              <a:rPr lang="zh-CN" altLang="en-US" dirty="0" smtClean="0"/>
              <a:t>因为</a:t>
            </a:r>
            <a:r>
              <a:rPr lang="en-US" altLang="zh-CN" dirty="0"/>
              <a:t>$</a:t>
            </a:r>
            <a:r>
              <a:rPr lang="zh-CN" altLang="en-US" dirty="0"/>
              <a:t>的特殊意义被关闭</a:t>
            </a:r>
            <a:r>
              <a:rPr lang="zh-CN" altLang="en-US" dirty="0" smtClean="0"/>
              <a:t>了</a:t>
            </a:r>
            <a:r>
              <a:rPr lang="zh-CN" altLang="en-US" dirty="0"/>
              <a:t>，</a:t>
            </a:r>
            <a:r>
              <a:rPr lang="zh-CN" altLang="en-US" dirty="0" smtClean="0"/>
              <a:t>在</a:t>
            </a:r>
            <a:r>
              <a:rPr lang="zh-CN" altLang="en-US" dirty="0"/>
              <a:t>单引号</a:t>
            </a:r>
            <a:r>
              <a:rPr lang="zh-CN" altLang="en-US" dirty="0" smtClean="0"/>
              <a:t>中</a:t>
            </a:r>
            <a:r>
              <a:rPr lang="zh-CN" altLang="en-US" dirty="0"/>
              <a:t>，</a:t>
            </a:r>
            <a:r>
              <a:rPr lang="zh-CN" altLang="en-US" dirty="0" smtClean="0"/>
              <a:t>任何特殊字符</a:t>
            </a:r>
            <a:r>
              <a:rPr lang="zh-CN" altLang="en-US" dirty="0"/>
              <a:t>除了</a:t>
            </a:r>
            <a:r>
              <a:rPr lang="en-US" altLang="zh-CN" dirty="0"/>
              <a:t>’</a:t>
            </a:r>
            <a:r>
              <a:rPr lang="zh-CN" altLang="en-US" dirty="0"/>
              <a:t>（单引号自身）</a:t>
            </a:r>
            <a:r>
              <a:rPr lang="zh-CN" altLang="en-US" dirty="0" smtClean="0"/>
              <a:t>都</a:t>
            </a:r>
            <a:r>
              <a:rPr lang="zh-CN" altLang="en-US" dirty="0"/>
              <a:t>按照字面的意思进行</a:t>
            </a:r>
            <a:r>
              <a:rPr lang="zh-CN" altLang="en-US" dirty="0" smtClean="0"/>
              <a:t>解释。所以</a:t>
            </a:r>
            <a:r>
              <a:rPr lang="zh-CN" altLang="en-US" dirty="0"/>
              <a:t>说</a:t>
            </a:r>
            <a:r>
              <a:rPr lang="zh-CN" altLang="en-US" dirty="0" smtClean="0"/>
              <a:t>单引号（“</a:t>
            </a:r>
            <a:r>
              <a:rPr lang="zh-CN" altLang="en-US" dirty="0"/>
              <a:t>全引用</a:t>
            </a:r>
            <a:r>
              <a:rPr lang="zh-CN" altLang="en-US" dirty="0" smtClean="0"/>
              <a:t>”）是</a:t>
            </a:r>
            <a:r>
              <a:rPr lang="zh-CN" altLang="en-US" dirty="0"/>
              <a:t>一种比</a:t>
            </a:r>
            <a:r>
              <a:rPr lang="zh-CN" altLang="en-US" dirty="0" smtClean="0"/>
              <a:t>双引号（“部分引用”）更</a:t>
            </a:r>
            <a:r>
              <a:rPr lang="zh-CN" altLang="en-US" dirty="0"/>
              <a:t>严格的引用</a:t>
            </a:r>
            <a:r>
              <a:rPr lang="zh-CN" altLang="en-US" dirty="0" smtClean="0"/>
              <a:t>方法。</a:t>
            </a:r>
            <a:endParaRPr lang="en-US" altLang="zh-CN" dirty="0" smtClean="0"/>
          </a:p>
        </p:txBody>
      </p:sp>
    </p:spTree>
    <p:extLst>
      <p:ext uri="{BB962C8B-B14F-4D97-AF65-F5344CB8AC3E}">
        <p14:creationId xmlns:p14="http://schemas.microsoft.com/office/powerpoint/2010/main" val="346067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转义（</a:t>
            </a:r>
            <a:r>
              <a:rPr lang="en-US" altLang="zh-CN" dirty="0" smtClean="0"/>
              <a:t>escaping</a:t>
            </a:r>
            <a:r>
              <a:rPr lang="zh-CN" altLang="en-US" dirty="0" smtClean="0"/>
              <a:t>）</a:t>
            </a:r>
            <a:endParaRPr lang="en-US" altLang="zh-CN" dirty="0" smtClean="0"/>
          </a:p>
          <a:p>
            <a:pPr marL="0" indent="0">
              <a:buNone/>
            </a:pPr>
            <a:r>
              <a:rPr lang="zh-CN" altLang="en-US" dirty="0"/>
              <a:t>转义是一种引用单个字符的</a:t>
            </a:r>
            <a:r>
              <a:rPr lang="zh-CN" altLang="en-US" dirty="0" smtClean="0"/>
              <a:t>方法。一</a:t>
            </a:r>
            <a:r>
              <a:rPr lang="zh-CN" altLang="en-US" dirty="0"/>
              <a:t>个前面放上转义符 </a:t>
            </a:r>
            <a:r>
              <a:rPr lang="en-US" altLang="zh-CN" dirty="0"/>
              <a:t>(\)</a:t>
            </a:r>
            <a:r>
              <a:rPr lang="zh-CN" altLang="en-US" dirty="0"/>
              <a:t>的字符就是告诉</a:t>
            </a:r>
            <a:r>
              <a:rPr lang="en-US" altLang="zh-CN" dirty="0"/>
              <a:t>shell</a:t>
            </a:r>
            <a:r>
              <a:rPr lang="zh-CN" altLang="en-US" dirty="0"/>
              <a:t>这个字符</a:t>
            </a:r>
            <a:r>
              <a:rPr lang="zh-CN" altLang="en-US" dirty="0" smtClean="0"/>
              <a:t>按照其字面</a:t>
            </a:r>
            <a:r>
              <a:rPr lang="zh-CN" altLang="en-US" dirty="0"/>
              <a:t>的意思进行</a:t>
            </a:r>
            <a:r>
              <a:rPr lang="zh-CN" altLang="en-US" dirty="0" smtClean="0"/>
              <a:t>解释</a:t>
            </a:r>
            <a:r>
              <a:rPr lang="zh-CN" altLang="en-US" dirty="0"/>
              <a:t>，</a:t>
            </a:r>
            <a:r>
              <a:rPr lang="zh-CN" altLang="en-US" dirty="0" smtClean="0"/>
              <a:t>换句话说</a:t>
            </a:r>
            <a:r>
              <a:rPr lang="zh-CN" altLang="en-US" dirty="0"/>
              <a:t>，</a:t>
            </a:r>
            <a:r>
              <a:rPr lang="zh-CN" altLang="en-US" dirty="0" smtClean="0"/>
              <a:t>就是</a:t>
            </a:r>
            <a:r>
              <a:rPr lang="zh-CN" altLang="en-US" dirty="0"/>
              <a:t>这个字符失去了它的特殊</a:t>
            </a:r>
            <a:r>
              <a:rPr lang="zh-CN" altLang="en-US" dirty="0" smtClean="0"/>
              <a:t>含义。</a:t>
            </a:r>
            <a:endParaRPr lang="en-US" altLang="zh-CN" dirty="0" smtClean="0"/>
          </a:p>
          <a:p>
            <a:pPr marL="0" indent="0">
              <a:buNone/>
            </a:pPr>
            <a:r>
              <a:rPr lang="zh-CN" altLang="en-US" dirty="0" smtClean="0"/>
              <a:t>常见的转义符：</a:t>
            </a:r>
            <a:endParaRPr lang="en-US" altLang="zh-CN" dirty="0" smtClean="0"/>
          </a:p>
          <a:p>
            <a:pPr marL="0" indent="0">
              <a:buNone/>
            </a:pPr>
            <a:r>
              <a:rPr lang="en-US" altLang="zh-CN" dirty="0" smtClean="0"/>
              <a:t>\n, \r, \t, \v, \b, \a, \”, \’, \$, \\</a:t>
            </a:r>
          </a:p>
          <a:p>
            <a:pPr marL="0" indent="0">
              <a:buNone/>
            </a:pPr>
            <a:r>
              <a:rPr lang="en-US" altLang="zh-CN" dirty="0" smtClean="0"/>
              <a:t>\0xx</a:t>
            </a:r>
            <a:r>
              <a:rPr lang="zh-CN" altLang="en-US" dirty="0" smtClean="0"/>
              <a:t>（</a:t>
            </a:r>
            <a:r>
              <a:rPr lang="zh-CN" altLang="en-US" dirty="0"/>
              <a:t>转义</a:t>
            </a:r>
            <a:r>
              <a:rPr lang="zh-CN" altLang="en-US" dirty="0" smtClean="0"/>
              <a:t>八进制</a:t>
            </a:r>
            <a:r>
              <a:rPr lang="en-US" altLang="zh-CN" dirty="0" smtClean="0"/>
              <a:t>ASCII</a:t>
            </a:r>
            <a:r>
              <a:rPr lang="zh-CN" altLang="en-US" dirty="0" smtClean="0"/>
              <a:t>码）</a:t>
            </a:r>
            <a:endParaRPr lang="en-US" altLang="zh-CN" dirty="0" smtClean="0"/>
          </a:p>
          <a:p>
            <a:pPr marL="0" indent="0">
              <a:buNone/>
            </a:pPr>
            <a:r>
              <a:rPr lang="en-US" altLang="zh-CN" dirty="0" smtClean="0"/>
              <a:t>Note</a:t>
            </a:r>
            <a:r>
              <a:rPr lang="zh-CN" altLang="en-US" dirty="0" smtClean="0"/>
              <a:t>：</a:t>
            </a:r>
            <a:r>
              <a:rPr lang="en-US" altLang="zh-CN" dirty="0" smtClean="0"/>
              <a:t>$‘ </a:t>
            </a:r>
            <a:r>
              <a:rPr lang="en-US" altLang="zh-CN" dirty="0"/>
              <a:t>... </a:t>
            </a:r>
            <a:r>
              <a:rPr lang="en-US" altLang="zh-CN" dirty="0" smtClean="0"/>
              <a:t>’ </a:t>
            </a:r>
            <a:r>
              <a:rPr lang="zh-CN" altLang="en-US" dirty="0" smtClean="0"/>
              <a:t>引用字符串扩展结构是使用转义八进制或十六进制</a:t>
            </a:r>
            <a:r>
              <a:rPr lang="en-US" altLang="zh-CN" dirty="0" smtClean="0"/>
              <a:t>ASCII</a:t>
            </a:r>
            <a:r>
              <a:rPr lang="zh-CN" altLang="en-US" dirty="0" smtClean="0"/>
              <a:t>码值为变量赋值的机制，例如：</a:t>
            </a:r>
            <a:r>
              <a:rPr lang="en-US" altLang="zh-CN" dirty="0" smtClean="0"/>
              <a:t>quote=$‘\042’</a:t>
            </a:r>
            <a:r>
              <a:rPr lang="zh-CN" altLang="en-US" dirty="0" smtClean="0"/>
              <a:t>。</a:t>
            </a:r>
            <a:endParaRPr lang="en-US" altLang="zh-CN" dirty="0" smtClean="0"/>
          </a:p>
          <a:p>
            <a:pPr marL="0" indent="0">
              <a:buNone/>
            </a:pPr>
            <a:r>
              <a:rPr lang="en-US" altLang="zh-CN" dirty="0" smtClean="0"/>
              <a:t>e.g</a:t>
            </a:r>
            <a:r>
              <a:rPr lang="en-US" altLang="zh-CN" dirty="0"/>
              <a:t>. escaped.sh</a:t>
            </a:r>
            <a:endParaRPr lang="zh-CN" altLang="en-US" dirty="0"/>
          </a:p>
        </p:txBody>
      </p:sp>
    </p:spTree>
    <p:extLst>
      <p:ext uri="{BB962C8B-B14F-4D97-AF65-F5344CB8AC3E}">
        <p14:creationId xmlns:p14="http://schemas.microsoft.com/office/powerpoint/2010/main" val="346640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命令替换</a:t>
            </a:r>
            <a:endParaRPr lang="en-US" altLang="zh-CN" dirty="0" smtClean="0"/>
          </a:p>
          <a:p>
            <a:pPr marL="0" indent="0">
              <a:buNone/>
            </a:pPr>
            <a:r>
              <a:rPr lang="zh-CN" altLang="en-US" dirty="0"/>
              <a:t>命令替换能够重新分配一</a:t>
            </a:r>
            <a:r>
              <a:rPr lang="zh-CN" altLang="en-US" dirty="0" smtClean="0"/>
              <a:t>个甚至</a:t>
            </a:r>
            <a:r>
              <a:rPr lang="zh-CN" altLang="en-US" dirty="0"/>
              <a:t>是多个</a:t>
            </a:r>
            <a:r>
              <a:rPr lang="zh-CN" altLang="en-US" dirty="0" smtClean="0"/>
              <a:t>命令</a:t>
            </a:r>
            <a:r>
              <a:rPr lang="en-US" altLang="zh-CN" dirty="0"/>
              <a:t>[1]</a:t>
            </a:r>
            <a:r>
              <a:rPr lang="zh-CN" altLang="en-US" dirty="0" smtClean="0"/>
              <a:t>的输出</a:t>
            </a:r>
            <a:r>
              <a:rPr lang="zh-CN" altLang="en-US" dirty="0"/>
              <a:t>；</a:t>
            </a:r>
            <a:r>
              <a:rPr lang="zh-CN" altLang="en-US" dirty="0" smtClean="0"/>
              <a:t>它</a:t>
            </a:r>
            <a:r>
              <a:rPr lang="zh-CN" altLang="en-US" dirty="0"/>
              <a:t>会将命令的输出如实地添加到</a:t>
            </a:r>
            <a:r>
              <a:rPr lang="zh-CN" altLang="en-US" dirty="0" smtClean="0"/>
              <a:t>另一</a:t>
            </a:r>
            <a:r>
              <a:rPr lang="zh-CN" altLang="en-US" dirty="0"/>
              <a:t>个上下文</a:t>
            </a:r>
            <a:r>
              <a:rPr lang="zh-CN" altLang="en-US" dirty="0" smtClean="0"/>
              <a:t>中</a:t>
            </a:r>
            <a:r>
              <a:rPr lang="en-US" altLang="zh-CN" dirty="0" smtClean="0"/>
              <a:t> </a:t>
            </a:r>
            <a:r>
              <a:rPr lang="en-US" altLang="zh-CN" dirty="0"/>
              <a:t>[2</a:t>
            </a:r>
            <a:r>
              <a:rPr lang="en-US" altLang="zh-CN" dirty="0" smtClean="0"/>
              <a:t>]</a:t>
            </a:r>
            <a:r>
              <a:rPr lang="zh-CN" altLang="en-US" dirty="0" smtClean="0"/>
              <a:t>。</a:t>
            </a:r>
            <a:endParaRPr lang="en-US" altLang="zh-CN" dirty="0" smtClean="0"/>
          </a:p>
          <a:p>
            <a:pPr marL="0" indent="0">
              <a:buNone/>
            </a:pPr>
            <a:r>
              <a:rPr lang="en-US" altLang="zh-CN" dirty="0" smtClean="0"/>
              <a:t>[1]</a:t>
            </a:r>
            <a:r>
              <a:rPr lang="zh-CN" altLang="en-US" dirty="0"/>
              <a:t>对于命令替换</a:t>
            </a:r>
            <a:r>
              <a:rPr lang="zh-CN" altLang="en-US" dirty="0" smtClean="0"/>
              <a:t>来说，这个</a:t>
            </a:r>
            <a:r>
              <a:rPr lang="zh-CN" altLang="en-US" dirty="0"/>
              <a:t>命令既可以是外部的系统</a:t>
            </a:r>
            <a:r>
              <a:rPr lang="zh-CN" altLang="en-US" dirty="0" smtClean="0"/>
              <a:t>命令</a:t>
            </a:r>
            <a:r>
              <a:rPr lang="zh-CN" altLang="en-US" dirty="0"/>
              <a:t>，</a:t>
            </a:r>
            <a:r>
              <a:rPr lang="zh-CN" altLang="en-US" dirty="0" smtClean="0"/>
              <a:t>也</a:t>
            </a:r>
            <a:r>
              <a:rPr lang="zh-CN" altLang="en-US" dirty="0"/>
              <a:t>可以</a:t>
            </a:r>
            <a:r>
              <a:rPr lang="zh-CN" altLang="en-US" dirty="0" smtClean="0"/>
              <a:t>是</a:t>
            </a:r>
            <a:r>
              <a:rPr lang="en-US" altLang="zh-CN" dirty="0"/>
              <a:t>shell</a:t>
            </a:r>
            <a:r>
              <a:rPr lang="zh-CN" altLang="en-US" dirty="0" smtClean="0"/>
              <a:t>的</a:t>
            </a:r>
            <a:r>
              <a:rPr lang="zh-CN" altLang="en-US" dirty="0"/>
              <a:t>内建</a:t>
            </a:r>
            <a:r>
              <a:rPr lang="zh-CN" altLang="en-US" dirty="0" smtClean="0"/>
              <a:t>命令</a:t>
            </a:r>
            <a:r>
              <a:rPr lang="zh-CN" altLang="en-US" dirty="0"/>
              <a:t>，</a:t>
            </a:r>
            <a:r>
              <a:rPr lang="zh-CN" altLang="en-US" dirty="0" smtClean="0"/>
              <a:t>甚至</a:t>
            </a:r>
            <a:r>
              <a:rPr lang="zh-CN" altLang="en-US" dirty="0"/>
              <a:t>可以是脚本</a:t>
            </a:r>
            <a:r>
              <a:rPr lang="zh-CN" altLang="en-US" dirty="0" smtClean="0"/>
              <a:t>函数。</a:t>
            </a:r>
            <a:endParaRPr lang="en-US" altLang="zh-CN" dirty="0" smtClean="0"/>
          </a:p>
          <a:p>
            <a:pPr marL="0" indent="0">
              <a:buNone/>
            </a:pPr>
            <a:r>
              <a:rPr lang="en-US" altLang="zh-CN" dirty="0" smtClean="0"/>
              <a:t>[2]</a:t>
            </a:r>
            <a:r>
              <a:rPr lang="zh-CN" altLang="en-US" dirty="0"/>
              <a:t>从技术的角度</a:t>
            </a:r>
            <a:r>
              <a:rPr lang="zh-CN" altLang="en-US" dirty="0" smtClean="0"/>
              <a:t>来讲，命令</a:t>
            </a:r>
            <a:r>
              <a:rPr lang="zh-CN" altLang="en-US" dirty="0"/>
              <a:t>替换</a:t>
            </a:r>
            <a:r>
              <a:rPr lang="zh-CN" altLang="en-US" dirty="0" smtClean="0"/>
              <a:t>将</a:t>
            </a:r>
            <a:r>
              <a:rPr lang="zh-CN" altLang="en-US" dirty="0"/>
              <a:t>提取</a:t>
            </a:r>
            <a:r>
              <a:rPr lang="zh-CN" altLang="en-US" dirty="0" smtClean="0"/>
              <a:t>一</a:t>
            </a:r>
            <a:r>
              <a:rPr lang="zh-CN" altLang="en-US" dirty="0"/>
              <a:t>个命令</a:t>
            </a:r>
            <a:r>
              <a:rPr lang="zh-CN" altLang="en-US" dirty="0" smtClean="0"/>
              <a:t>的标准输出</a:t>
            </a:r>
            <a:r>
              <a:rPr lang="zh-CN" altLang="en-US" dirty="0"/>
              <a:t>，</a:t>
            </a:r>
            <a:r>
              <a:rPr lang="zh-CN" altLang="en-US" dirty="0" smtClean="0"/>
              <a:t>然后</a:t>
            </a:r>
            <a:r>
              <a:rPr lang="zh-CN" altLang="en-US" dirty="0"/>
              <a:t>使用</a:t>
            </a:r>
            <a:r>
              <a:rPr lang="en-US" altLang="zh-CN" dirty="0"/>
              <a:t>=</a:t>
            </a:r>
            <a:r>
              <a:rPr lang="zh-CN" altLang="en-US" dirty="0"/>
              <a:t>操作将其赋值到一个变量</a:t>
            </a:r>
            <a:r>
              <a:rPr lang="zh-CN" altLang="en-US" dirty="0" smtClean="0"/>
              <a:t>中。</a:t>
            </a:r>
            <a:endParaRPr lang="en-US" altLang="zh-CN" dirty="0"/>
          </a:p>
          <a:p>
            <a:pPr marL="0" indent="0">
              <a:buNone/>
            </a:pPr>
            <a:r>
              <a:rPr lang="zh-CN" altLang="en-US" dirty="0"/>
              <a:t>命令替换的</a:t>
            </a:r>
            <a:r>
              <a:rPr lang="zh-CN" altLang="en-US" dirty="0" smtClean="0"/>
              <a:t>典型形式是</a:t>
            </a:r>
            <a:r>
              <a:rPr lang="zh-CN" altLang="en-US" dirty="0"/>
              <a:t>使用后置引用</a:t>
            </a:r>
            <a:r>
              <a:rPr lang="en-US" altLang="zh-CN" dirty="0" smtClean="0"/>
              <a:t>(`...`)</a:t>
            </a:r>
            <a:r>
              <a:rPr lang="zh-CN" altLang="en-US" dirty="0" smtClean="0"/>
              <a:t>，后</a:t>
            </a:r>
            <a:r>
              <a:rPr lang="zh-CN" altLang="en-US" dirty="0"/>
              <a:t>置</a:t>
            </a:r>
            <a:r>
              <a:rPr lang="zh-CN" altLang="en-US" dirty="0" smtClean="0"/>
              <a:t>引用（</a:t>
            </a:r>
            <a:r>
              <a:rPr lang="zh-CN" altLang="en-US" dirty="0"/>
              <a:t>反引号</a:t>
            </a:r>
            <a:r>
              <a:rPr lang="zh-CN" altLang="en-US" dirty="0" smtClean="0"/>
              <a:t>）里的命令产生命令行文本。</a:t>
            </a:r>
            <a:endParaRPr lang="en-US" altLang="zh-CN" dirty="0" smtClean="0"/>
          </a:p>
          <a:p>
            <a:pPr marL="0" indent="0">
              <a:buNone/>
            </a:pPr>
            <a:r>
              <a:rPr lang="en-US" altLang="zh-CN" dirty="0" err="1"/>
              <a:t>script_name</a:t>
            </a:r>
            <a:r>
              <a:rPr lang="en-US" altLang="zh-CN" dirty="0"/>
              <a:t>=`</a:t>
            </a:r>
            <a:r>
              <a:rPr lang="en-US" altLang="zh-CN" dirty="0" err="1"/>
              <a:t>basename</a:t>
            </a:r>
            <a:r>
              <a:rPr lang="en-US" altLang="zh-CN" dirty="0"/>
              <a:t> $0`</a:t>
            </a:r>
          </a:p>
          <a:p>
            <a:pPr marL="0" indent="0">
              <a:buNone/>
            </a:pPr>
            <a:r>
              <a:rPr lang="en-US" altLang="zh-CN" dirty="0"/>
              <a:t>echo "The name of this script is $</a:t>
            </a:r>
            <a:r>
              <a:rPr lang="en-US" altLang="zh-CN" dirty="0" err="1"/>
              <a:t>script_name</a:t>
            </a:r>
            <a:r>
              <a:rPr lang="en-US" altLang="zh-CN" dirty="0"/>
              <a:t>."</a:t>
            </a:r>
            <a:endParaRPr lang="zh-CN" altLang="en-US" dirty="0"/>
          </a:p>
        </p:txBody>
      </p:sp>
    </p:spTree>
    <p:extLst>
      <p:ext uri="{BB962C8B-B14F-4D97-AF65-F5344CB8AC3E}">
        <p14:creationId xmlns:p14="http://schemas.microsoft.com/office/powerpoint/2010/main" val="298950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命令替换（续）</a:t>
            </a:r>
            <a:endParaRPr lang="en-US" altLang="zh-CN" dirty="0" smtClean="0"/>
          </a:p>
          <a:p>
            <a:pPr marL="0" indent="0">
              <a:buNone/>
            </a:pPr>
            <a:r>
              <a:rPr lang="zh-CN" altLang="en-US" dirty="0" smtClean="0"/>
              <a:t>命令替换的输出可用作其他命令的参数、设置一个变量，甚至可用于产生</a:t>
            </a:r>
            <a:r>
              <a:rPr lang="en-US" altLang="zh-CN" dirty="0" smtClean="0"/>
              <a:t>for</a:t>
            </a:r>
            <a:r>
              <a:rPr lang="zh-CN" altLang="en-US" dirty="0" smtClean="0"/>
              <a:t>循环的参数列表。</a:t>
            </a:r>
            <a:r>
              <a:rPr lang="en-US" altLang="zh-CN" dirty="0"/>
              <a:t>e.g. cmdsub.sh</a:t>
            </a:r>
            <a:endParaRPr lang="en-US" altLang="zh-CN" dirty="0" smtClean="0"/>
          </a:p>
          <a:p>
            <a:pPr marL="0" indent="0">
              <a:buNone/>
            </a:pPr>
            <a:r>
              <a:rPr lang="zh-CN" altLang="en-US" dirty="0" smtClean="0"/>
              <a:t>命令替换将会调用一个子</a:t>
            </a:r>
            <a:r>
              <a:rPr lang="en-US" altLang="zh-CN" dirty="0" smtClean="0"/>
              <a:t>shell</a:t>
            </a:r>
            <a:endParaRPr lang="en-US" altLang="zh-CN" dirty="0"/>
          </a:p>
          <a:p>
            <a:pPr marL="0" indent="0">
              <a:buNone/>
            </a:pPr>
            <a:r>
              <a:rPr lang="zh-CN" altLang="en-US" dirty="0"/>
              <a:t>变量替换允许将一个</a:t>
            </a:r>
            <a:r>
              <a:rPr lang="en-US" altLang="zh-CN" dirty="0"/>
              <a:t>loop</a:t>
            </a:r>
            <a:r>
              <a:rPr lang="zh-CN" altLang="en-US" dirty="0"/>
              <a:t>的输出设置到一个变量</a:t>
            </a:r>
            <a:r>
              <a:rPr lang="zh-CN" altLang="en-US" dirty="0" smtClean="0"/>
              <a:t>中</a:t>
            </a:r>
            <a:r>
              <a:rPr lang="zh-CN" altLang="en-US" dirty="0"/>
              <a:t>，</a:t>
            </a:r>
            <a:r>
              <a:rPr lang="zh-CN" altLang="en-US" dirty="0" smtClean="0"/>
              <a:t>这么</a:t>
            </a:r>
            <a:r>
              <a:rPr lang="zh-CN" altLang="en-US" dirty="0"/>
              <a:t>做的关键</a:t>
            </a:r>
            <a:r>
              <a:rPr lang="zh-CN" altLang="en-US" dirty="0" smtClean="0"/>
              <a:t>就是捕获循环</a:t>
            </a:r>
            <a:r>
              <a:rPr lang="zh-CN" altLang="en-US" dirty="0"/>
              <a:t>中</a:t>
            </a:r>
            <a:r>
              <a:rPr lang="en-US" altLang="zh-CN" dirty="0"/>
              <a:t>echo</a:t>
            </a:r>
            <a:r>
              <a:rPr lang="zh-CN" altLang="en-US" dirty="0"/>
              <a:t>命令的</a:t>
            </a:r>
            <a:r>
              <a:rPr lang="zh-CN" altLang="en-US" dirty="0" smtClean="0"/>
              <a:t>输出。</a:t>
            </a:r>
            <a:r>
              <a:rPr lang="en-US" altLang="zh-CN" dirty="0" smtClean="0"/>
              <a:t>e.g</a:t>
            </a:r>
            <a:r>
              <a:rPr lang="en-US" altLang="zh-CN" dirty="0"/>
              <a:t>. </a:t>
            </a:r>
            <a:r>
              <a:rPr lang="en-US" altLang="zh-CN" dirty="0" smtClean="0"/>
              <a:t>csubloop.sh</a:t>
            </a:r>
          </a:p>
          <a:p>
            <a:pPr marL="0" indent="0">
              <a:buNone/>
            </a:pPr>
            <a:r>
              <a:rPr lang="zh-CN" altLang="en-US" dirty="0"/>
              <a:t>对于命令替换</a:t>
            </a:r>
            <a:r>
              <a:rPr lang="zh-CN" altLang="en-US" dirty="0" smtClean="0"/>
              <a:t>来说</a:t>
            </a:r>
            <a:r>
              <a:rPr lang="zh-CN" altLang="en-US" dirty="0"/>
              <a:t>，</a:t>
            </a:r>
            <a:r>
              <a:rPr lang="en-US" altLang="zh-CN" dirty="0" smtClean="0"/>
              <a:t>$(</a:t>
            </a:r>
            <a:r>
              <a:rPr lang="en-US" altLang="zh-CN" dirty="0"/>
              <a:t>COMMAND)</a:t>
            </a:r>
            <a:r>
              <a:rPr lang="zh-CN" altLang="en-US" dirty="0"/>
              <a:t>形式已经取代了后置</a:t>
            </a:r>
            <a:r>
              <a:rPr lang="zh-CN" altLang="en-US" dirty="0" smtClean="0"/>
              <a:t>引用</a:t>
            </a:r>
            <a:r>
              <a:rPr lang="en-US" altLang="zh-CN" dirty="0" smtClean="0"/>
              <a:t>“`”</a:t>
            </a:r>
            <a:endParaRPr lang="en-US" altLang="zh-CN" dirty="0"/>
          </a:p>
          <a:p>
            <a:pPr marL="0" indent="0">
              <a:buNone/>
            </a:pPr>
            <a:r>
              <a:rPr lang="en-US" altLang="zh-CN" dirty="0"/>
              <a:t>$(...)</a:t>
            </a:r>
            <a:r>
              <a:rPr lang="zh-CN" altLang="en-US" dirty="0"/>
              <a:t>形式的命令</a:t>
            </a:r>
            <a:r>
              <a:rPr lang="zh-CN" altLang="en-US" dirty="0" smtClean="0"/>
              <a:t>替换允许嵌套</a:t>
            </a:r>
            <a:endParaRPr lang="en-US" altLang="zh-CN" dirty="0" smtClean="0"/>
          </a:p>
          <a:p>
            <a:pPr marL="0" indent="0">
              <a:buNone/>
            </a:pPr>
            <a:r>
              <a:rPr lang="en-US" altLang="zh-CN" dirty="0" err="1"/>
              <a:t>word_count</a:t>
            </a:r>
            <a:r>
              <a:rPr lang="en-US" altLang="zh-CN" dirty="0"/>
              <a:t>=$( </a:t>
            </a:r>
            <a:r>
              <a:rPr lang="en-US" altLang="zh-CN" dirty="0" err="1"/>
              <a:t>wc</a:t>
            </a:r>
            <a:r>
              <a:rPr lang="en-US" altLang="zh-CN" dirty="0"/>
              <a:t> -w $(echo * | awk '{print $8}')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5576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退出和退出状态</a:t>
            </a:r>
            <a:endParaRPr lang="en-US" altLang="zh-CN" dirty="0" smtClean="0"/>
          </a:p>
          <a:p>
            <a:pPr marL="0" indent="0">
              <a:buNone/>
            </a:pPr>
            <a:r>
              <a:rPr lang="en-US" altLang="zh-CN" dirty="0" smtClean="0"/>
              <a:t>exit </a:t>
            </a:r>
            <a:r>
              <a:rPr lang="zh-CN" altLang="en-US" dirty="0" smtClean="0"/>
              <a:t>命令终止一个脚本运行，就像</a:t>
            </a:r>
            <a:r>
              <a:rPr lang="en-US" altLang="zh-CN" dirty="0" smtClean="0"/>
              <a:t>C</a:t>
            </a:r>
            <a:r>
              <a:rPr lang="zh-CN" altLang="en-US" dirty="0" smtClean="0"/>
              <a:t>程序一样，</a:t>
            </a:r>
            <a:r>
              <a:rPr lang="en-US" altLang="zh-CN" dirty="0" smtClean="0"/>
              <a:t>exit </a:t>
            </a:r>
            <a:r>
              <a:rPr lang="zh-CN" altLang="en-US" dirty="0" smtClean="0"/>
              <a:t>可以给脚本的父进程返回一个值。</a:t>
            </a:r>
            <a:endParaRPr lang="en-US" altLang="zh-CN" dirty="0" smtClean="0"/>
          </a:p>
          <a:p>
            <a:pPr marL="0" indent="0">
              <a:buNone/>
            </a:pPr>
            <a:r>
              <a:rPr lang="zh-CN" altLang="en-US" dirty="0" smtClean="0"/>
              <a:t>任何一个命令运行都会返回一个退出状态（返回状态或退出码）。命令执行成功，返回</a:t>
            </a:r>
            <a:r>
              <a:rPr lang="en-US" altLang="zh-CN" dirty="0" smtClean="0"/>
              <a:t>0</a:t>
            </a:r>
            <a:r>
              <a:rPr lang="zh-CN" altLang="en-US" dirty="0" smtClean="0"/>
              <a:t>值；否则，返回非</a:t>
            </a:r>
            <a:r>
              <a:rPr lang="en-US" altLang="zh-CN" dirty="0" smtClean="0"/>
              <a:t>0</a:t>
            </a:r>
            <a:r>
              <a:rPr lang="zh-CN" altLang="en-US" dirty="0" smtClean="0"/>
              <a:t>值。这是大多数</a:t>
            </a:r>
            <a:r>
              <a:rPr lang="en-US" altLang="zh-CN" dirty="0" smtClean="0"/>
              <a:t>UNIX</a:t>
            </a:r>
            <a:r>
              <a:rPr lang="zh-CN" altLang="en-US" dirty="0" smtClean="0"/>
              <a:t>程序共通的行为。</a:t>
            </a:r>
            <a:endParaRPr lang="en-US" altLang="zh-CN" dirty="0" smtClean="0"/>
          </a:p>
          <a:p>
            <a:pPr marL="0" indent="0">
              <a:buNone/>
            </a:pPr>
            <a:r>
              <a:rPr lang="zh-CN" altLang="en-US" dirty="0" smtClean="0"/>
              <a:t>同样的，脚本中的函数以及脚本本身也会返回一个退出状态。通常，函数或脚本中最后一个执行的命令决定其退出状态。但脚本中还可以使用</a:t>
            </a:r>
            <a:r>
              <a:rPr lang="en-US" altLang="zh-CN" dirty="0" smtClean="0"/>
              <a:t>exit </a:t>
            </a:r>
            <a:r>
              <a:rPr lang="en-US" altLang="zh-CN" dirty="0" err="1" smtClean="0"/>
              <a:t>nnn</a:t>
            </a:r>
            <a:r>
              <a:rPr lang="zh-CN" altLang="en-US" dirty="0" smtClean="0"/>
              <a:t>命令向</a:t>
            </a:r>
            <a:r>
              <a:rPr lang="en-US" altLang="zh-CN" dirty="0" smtClean="0"/>
              <a:t>shell</a:t>
            </a:r>
            <a:r>
              <a:rPr lang="zh-CN" altLang="en-US" dirty="0" smtClean="0"/>
              <a:t>返回一个特定的退出码（</a:t>
            </a:r>
            <a:r>
              <a:rPr lang="en-US" altLang="zh-CN" dirty="0" err="1" smtClean="0"/>
              <a:t>nnn</a:t>
            </a:r>
            <a:r>
              <a:rPr lang="en-US" altLang="zh-CN" dirty="0" smtClean="0"/>
              <a:t> </a:t>
            </a:r>
            <a:r>
              <a:rPr lang="zh-CN" altLang="en-US" dirty="0" smtClean="0"/>
              <a:t>是位于</a:t>
            </a:r>
            <a:r>
              <a:rPr lang="en-US" altLang="zh-CN" dirty="0" smtClean="0"/>
              <a:t>0~255</a:t>
            </a:r>
            <a:r>
              <a:rPr lang="zh-CN" altLang="en-US" dirty="0" smtClean="0"/>
              <a:t>范围的整型数）</a:t>
            </a:r>
            <a:r>
              <a:rPr lang="zh-CN" altLang="en-US" dirty="0" smtClean="0"/>
              <a:t>。</a:t>
            </a:r>
            <a:endParaRPr lang="en-US" altLang="zh-CN" dirty="0" smtClean="0"/>
          </a:p>
          <a:p>
            <a:pPr marL="0" indent="0">
              <a:buNone/>
            </a:pPr>
            <a:r>
              <a:rPr lang="zh-CN" altLang="en-US" dirty="0" smtClean="0"/>
              <a:t>命令、函数或脚本的退出状态可由</a:t>
            </a:r>
            <a:r>
              <a:rPr lang="en-US" altLang="zh-CN" dirty="0" smtClean="0"/>
              <a:t>$?</a:t>
            </a:r>
            <a:r>
              <a:rPr lang="zh-CN" altLang="en-US" dirty="0" smtClean="0"/>
              <a:t>变量获取。</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7750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变量和参数</a:t>
            </a:r>
            <a:endParaRPr lang="en-US" dirty="0"/>
          </a:p>
        </p:txBody>
      </p:sp>
      <p:sp>
        <p:nvSpPr>
          <p:cNvPr id="3" name="内容占位符 2"/>
          <p:cNvSpPr>
            <a:spLocks noGrp="1"/>
          </p:cNvSpPr>
          <p:nvPr>
            <p:ph idx="1"/>
          </p:nvPr>
        </p:nvSpPr>
        <p:spPr/>
        <p:txBody>
          <a:bodyPr/>
          <a:lstStyle/>
          <a:p>
            <a:r>
              <a:rPr lang="zh-CN" altLang="en-US" dirty="0" smtClean="0"/>
              <a:t>特殊的变量类型</a:t>
            </a:r>
            <a:endParaRPr lang="en-US" altLang="zh-CN" dirty="0" smtClean="0"/>
          </a:p>
          <a:p>
            <a:r>
              <a:rPr lang="zh-CN" altLang="en-US" dirty="0"/>
              <a:t>內</a:t>
            </a:r>
            <a:r>
              <a:rPr lang="zh-CN" altLang="en-US" dirty="0" smtClean="0"/>
              <a:t>建变量</a:t>
            </a:r>
            <a:endParaRPr lang="en-US" altLang="zh-CN" dirty="0" smtClean="0"/>
          </a:p>
          <a:p>
            <a:r>
              <a:rPr lang="zh-CN" altLang="en-US" dirty="0"/>
              <a:t>字符串</a:t>
            </a:r>
            <a:r>
              <a:rPr lang="zh-CN" altLang="en-US" dirty="0" smtClean="0"/>
              <a:t>操作</a:t>
            </a:r>
            <a:endParaRPr lang="en-US" altLang="zh-CN" dirty="0" smtClean="0"/>
          </a:p>
          <a:p>
            <a:r>
              <a:rPr lang="zh-CN" altLang="en-US" dirty="0" smtClean="0"/>
              <a:t>参数替换</a:t>
            </a:r>
            <a:endParaRPr lang="en-US" altLang="zh-CN" dirty="0" smtClean="0"/>
          </a:p>
        </p:txBody>
      </p:sp>
    </p:spTree>
    <p:extLst>
      <p:ext uri="{BB962C8B-B14F-4D97-AF65-F5344CB8AC3E}">
        <p14:creationId xmlns:p14="http://schemas.microsoft.com/office/powerpoint/2010/main" val="17017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marL="0" indent="0">
              <a:buNone/>
            </a:pPr>
            <a:r>
              <a:rPr lang="zh-CN" altLang="en-US" dirty="0" smtClean="0"/>
              <a:t>如果一个变量被声明为</a:t>
            </a:r>
            <a:r>
              <a:rPr lang="en-US" altLang="zh-CN" dirty="0" smtClean="0"/>
              <a:t>local</a:t>
            </a:r>
            <a:r>
              <a:rPr lang="zh-CN" altLang="en-US" dirty="0" smtClean="0"/>
              <a:t>，那么该变量只在它被</a:t>
            </a:r>
            <a:r>
              <a:rPr lang="zh-CN" altLang="en-US" dirty="0"/>
              <a:t>声明的代码块中</a:t>
            </a:r>
            <a:r>
              <a:rPr lang="zh-CN" altLang="en-US" dirty="0" smtClean="0"/>
              <a:t>可见。这个代码块就是局部“范围”。在函数中，局部变量只有在</a:t>
            </a:r>
            <a:r>
              <a:rPr lang="zh-CN" altLang="en-US" dirty="0"/>
              <a:t>函数代码块</a:t>
            </a:r>
            <a:r>
              <a:rPr lang="zh-CN" altLang="en-US" dirty="0" smtClean="0"/>
              <a:t>中才有意义。</a:t>
            </a:r>
            <a:endParaRPr lang="en-US" altLang="zh-CN" dirty="0" smtClean="0"/>
          </a:p>
          <a:p>
            <a:pPr marL="0" indent="0">
              <a:buNone/>
            </a:pPr>
            <a:r>
              <a:rPr lang="en-US" altLang="zh-CN" dirty="0"/>
              <a:t>e.g. </a:t>
            </a:r>
            <a:r>
              <a:rPr lang="en-US" altLang="zh-CN" dirty="0" smtClean="0"/>
              <a:t>local_var_visibility.sh</a:t>
            </a:r>
          </a:p>
          <a:p>
            <a:pPr marL="0" indent="0">
              <a:buNone/>
            </a:pPr>
            <a:endParaRPr lang="en-US" altLang="zh-CN" dirty="0"/>
          </a:p>
          <a:p>
            <a:pPr marL="0" indent="0">
              <a:buNone/>
            </a:pPr>
            <a:r>
              <a:rPr lang="zh-CN" altLang="en-US" dirty="0" smtClean="0"/>
              <a:t>在函数被调用之前，所有在函数中声明的变量在函数体外都是不可见的，而不仅仅是那些显式声明为</a:t>
            </a:r>
            <a:r>
              <a:rPr lang="en-US" altLang="zh-CN" dirty="0" smtClean="0"/>
              <a:t>local</a:t>
            </a:r>
            <a:r>
              <a:rPr lang="zh-CN" altLang="en-US" dirty="0" smtClean="0"/>
              <a:t>的变量。</a:t>
            </a:r>
            <a:endParaRPr lang="en-US" altLang="zh-CN" dirty="0" smtClean="0"/>
          </a:p>
          <a:p>
            <a:pPr marL="0" indent="0">
              <a:buNone/>
            </a:pPr>
            <a:r>
              <a:rPr lang="en-US" altLang="zh-CN" dirty="0"/>
              <a:t>e.g. var_in_func.sh</a:t>
            </a:r>
            <a:endParaRPr lang="en-US" altLang="zh-CN" dirty="0" smtClean="0"/>
          </a:p>
        </p:txBody>
      </p:sp>
    </p:spTree>
    <p:extLst>
      <p:ext uri="{BB962C8B-B14F-4D97-AF65-F5344CB8AC3E}">
        <p14:creationId xmlns:p14="http://schemas.microsoft.com/office/powerpoint/2010/main" val="115323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en-US" altLang="zh-CN" dirty="0" smtClean="0"/>
              <a:t>Shell</a:t>
            </a:r>
            <a:r>
              <a:rPr lang="zh-CN" altLang="en-US" dirty="0" smtClean="0"/>
              <a:t>编程基础</a:t>
            </a:r>
            <a:endParaRPr lang="en-US" altLang="zh-CN" dirty="0" smtClean="0"/>
          </a:p>
          <a:p>
            <a:r>
              <a:rPr lang="zh-CN" altLang="en-US" dirty="0" smtClean="0"/>
              <a:t>实用工具</a:t>
            </a:r>
            <a:endParaRPr lang="en-US" altLang="zh-CN" dirty="0" smtClean="0"/>
          </a:p>
          <a:p>
            <a:r>
              <a:rPr lang="zh-CN" altLang="en-US" dirty="0" smtClean="0"/>
              <a:t>参考</a:t>
            </a:r>
            <a:endParaRPr lang="en-US" altLang="zh-CN" dirty="0" smtClean="0"/>
          </a:p>
        </p:txBody>
      </p:sp>
    </p:spTree>
    <p:extLst>
      <p:ext uri="{BB962C8B-B14F-4D97-AF65-F5344CB8AC3E}">
        <p14:creationId xmlns:p14="http://schemas.microsoft.com/office/powerpoint/2010/main" val="915008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环境变量</a:t>
            </a:r>
            <a:endParaRPr lang="en-US" altLang="zh-CN" dirty="0" smtClean="0"/>
          </a:p>
          <a:p>
            <a:pPr marL="0" indent="0">
              <a:buNone/>
            </a:pPr>
            <a:r>
              <a:rPr lang="zh-CN" altLang="en-US" dirty="0" smtClean="0"/>
              <a:t>环境变量是指影响用户接口和</a:t>
            </a:r>
            <a:r>
              <a:rPr lang="en-US" altLang="zh-CN" dirty="0" smtClean="0"/>
              <a:t>shell</a:t>
            </a:r>
            <a:r>
              <a:rPr lang="zh-CN" altLang="en-US" dirty="0" smtClean="0"/>
              <a:t>行为的变量。</a:t>
            </a:r>
            <a:endParaRPr lang="en-US" altLang="zh-CN" dirty="0" smtClean="0"/>
          </a:p>
          <a:p>
            <a:pPr marL="0" indent="0">
              <a:buNone/>
            </a:pPr>
            <a:r>
              <a:rPr lang="zh-CN" altLang="en-US" dirty="0" smtClean="0"/>
              <a:t>通常情况下，每个进程都有自己的“环境”，也即该进程可能引用的一组变量。这个意义上，</a:t>
            </a:r>
            <a:r>
              <a:rPr lang="en-US" altLang="zh-CN" dirty="0" smtClean="0"/>
              <a:t>shell</a:t>
            </a:r>
            <a:r>
              <a:rPr lang="zh-CN" altLang="en-US" dirty="0" smtClean="0"/>
              <a:t>跟其他进程没什么区别。</a:t>
            </a:r>
            <a:endParaRPr lang="en-US" altLang="zh-CN" dirty="0" smtClean="0"/>
          </a:p>
          <a:p>
            <a:pPr marL="0" indent="0">
              <a:buNone/>
            </a:pPr>
            <a:r>
              <a:rPr lang="zh-CN" altLang="en-US" dirty="0" smtClean="0"/>
              <a:t>每当一个</a:t>
            </a:r>
            <a:r>
              <a:rPr lang="en-US" altLang="zh-CN" dirty="0" smtClean="0"/>
              <a:t>shell</a:t>
            </a:r>
            <a:r>
              <a:rPr lang="zh-CN" altLang="en-US" dirty="0" smtClean="0"/>
              <a:t>启动，它将创建适应其环境的</a:t>
            </a:r>
            <a:r>
              <a:rPr lang="en-US" altLang="zh-CN" dirty="0" smtClean="0"/>
              <a:t>shell</a:t>
            </a:r>
            <a:r>
              <a:rPr lang="zh-CN" altLang="en-US" dirty="0" smtClean="0"/>
              <a:t>变量，更新或添加新的环境变量也将导致</a:t>
            </a:r>
            <a:r>
              <a:rPr lang="en-US" altLang="zh-CN" dirty="0" smtClean="0"/>
              <a:t>shell</a:t>
            </a:r>
            <a:r>
              <a:rPr lang="zh-CN" altLang="en-US" dirty="0" smtClean="0"/>
              <a:t>更新其环境。所有该</a:t>
            </a:r>
            <a:r>
              <a:rPr lang="en-US" altLang="zh-CN" dirty="0" smtClean="0"/>
              <a:t>shell </a:t>
            </a:r>
            <a:r>
              <a:rPr lang="zh-CN" altLang="en-US" dirty="0" smtClean="0"/>
              <a:t>的子进程（</a:t>
            </a:r>
            <a:r>
              <a:rPr lang="en-US" altLang="zh-CN" dirty="0" smtClean="0"/>
              <a:t>shell</a:t>
            </a:r>
            <a:r>
              <a:rPr lang="zh-CN" altLang="en-US" dirty="0" smtClean="0"/>
              <a:t>中执行的命令）都将继承这个环境。</a:t>
            </a:r>
            <a:endParaRPr lang="en-US" altLang="zh-CN" dirty="0" smtClean="0"/>
          </a:p>
          <a:p>
            <a:pPr marL="0" indent="0">
              <a:buNone/>
            </a:pPr>
            <a:r>
              <a:rPr lang="zh-CN" altLang="en-US" dirty="0" smtClean="0"/>
              <a:t>如果一个脚本设置环境变量，则需要将这些变量“</a:t>
            </a:r>
            <a:r>
              <a:rPr lang="en-US" altLang="zh-CN" dirty="0" smtClean="0"/>
              <a:t>export</a:t>
            </a:r>
            <a:r>
              <a:rPr lang="zh-CN" altLang="en-US" dirty="0" smtClean="0"/>
              <a:t>”出来，也即导出到脚本的本地环境。这也就是</a:t>
            </a:r>
            <a:r>
              <a:rPr lang="en-US" altLang="zh-CN" dirty="0" smtClean="0"/>
              <a:t>export</a:t>
            </a:r>
            <a:r>
              <a:rPr lang="zh-CN" altLang="en-US" dirty="0" smtClean="0"/>
              <a:t>命令的作用。</a:t>
            </a:r>
            <a:endParaRPr lang="en-US" altLang="zh-CN" dirty="0" smtClean="0"/>
          </a:p>
          <a:p>
            <a:pPr marL="0" indent="0">
              <a:buNone/>
            </a:pPr>
            <a:r>
              <a:rPr lang="zh-CN" altLang="en-US" dirty="0"/>
              <a:t>一</a:t>
            </a:r>
            <a:r>
              <a:rPr lang="zh-CN" altLang="en-US" dirty="0" smtClean="0"/>
              <a:t>个脚本只能</a:t>
            </a:r>
            <a:r>
              <a:rPr lang="en-US" altLang="zh-CN" dirty="0" smtClean="0"/>
              <a:t>export</a:t>
            </a:r>
            <a:r>
              <a:rPr lang="zh-CN" altLang="en-US" dirty="0" smtClean="0"/>
              <a:t>变量到它的子进程（由该脚本启动的命令或进程）。命令行中启动的脚本并不能导出（</a:t>
            </a:r>
            <a:r>
              <a:rPr lang="en-US" altLang="zh-CN" dirty="0" smtClean="0"/>
              <a:t>export</a:t>
            </a:r>
            <a:r>
              <a:rPr lang="zh-CN" altLang="en-US" dirty="0" smtClean="0"/>
              <a:t>）变量到命令行环境中，也即子进程不能导出变量到产生它的父进程的环境中。</a:t>
            </a:r>
            <a:endParaRPr lang="en-US" dirty="0"/>
          </a:p>
        </p:txBody>
      </p:sp>
    </p:spTree>
    <p:extLst>
      <p:ext uri="{BB962C8B-B14F-4D97-AF65-F5344CB8AC3E}">
        <p14:creationId xmlns:p14="http://schemas.microsoft.com/office/powerpoint/2010/main" val="370815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位置参数</a:t>
            </a:r>
            <a:endParaRPr lang="en-US" altLang="zh-CN" dirty="0" smtClean="0"/>
          </a:p>
          <a:p>
            <a:pPr marL="0" indent="0">
              <a:buNone/>
            </a:pPr>
            <a:r>
              <a:rPr lang="zh-CN" altLang="en-US" dirty="0" smtClean="0"/>
              <a:t>位置参数是指从命令行传递到脚本，或者传递给函数的参数：</a:t>
            </a:r>
            <a:r>
              <a:rPr lang="en-US" altLang="zh-CN" dirty="0" smtClean="0"/>
              <a:t>$0, $1, $2, $3 …</a:t>
            </a:r>
          </a:p>
          <a:p>
            <a:pPr marL="0" indent="0">
              <a:buNone/>
            </a:pPr>
            <a:r>
              <a:rPr lang="en-US" altLang="zh-CN" dirty="0"/>
              <a:t>$0</a:t>
            </a:r>
            <a:r>
              <a:rPr lang="zh-CN" altLang="en-US" dirty="0"/>
              <a:t>就是</a:t>
            </a:r>
            <a:r>
              <a:rPr lang="zh-CN" altLang="en-US" dirty="0" smtClean="0"/>
              <a:t>脚本自身</a:t>
            </a:r>
            <a:r>
              <a:rPr lang="zh-CN" altLang="en-US" dirty="0"/>
              <a:t>的</a:t>
            </a:r>
            <a:r>
              <a:rPr lang="zh-CN" altLang="en-US" dirty="0" smtClean="0"/>
              <a:t>名字</a:t>
            </a:r>
            <a:r>
              <a:rPr lang="en-US" altLang="zh-CN" dirty="0" smtClean="0"/>
              <a:t>[1]</a:t>
            </a:r>
            <a:r>
              <a:rPr lang="zh-CN" altLang="en-US" dirty="0" smtClean="0"/>
              <a:t>，</a:t>
            </a:r>
            <a:r>
              <a:rPr lang="en-US" altLang="zh-CN" dirty="0" smtClean="0"/>
              <a:t>$1</a:t>
            </a:r>
            <a:r>
              <a:rPr lang="zh-CN" altLang="en-US" dirty="0" smtClean="0"/>
              <a:t>是</a:t>
            </a:r>
            <a:r>
              <a:rPr lang="zh-CN" altLang="en-US" dirty="0"/>
              <a:t>第一个</a:t>
            </a:r>
            <a:r>
              <a:rPr lang="zh-CN" altLang="en-US" dirty="0" smtClean="0"/>
              <a:t>参数</a:t>
            </a:r>
            <a:r>
              <a:rPr lang="zh-CN" altLang="en-US" dirty="0"/>
              <a:t>，</a:t>
            </a:r>
            <a:r>
              <a:rPr lang="en-US" altLang="zh-CN" dirty="0" smtClean="0"/>
              <a:t>$</a:t>
            </a:r>
            <a:r>
              <a:rPr lang="en-US" altLang="zh-CN" dirty="0"/>
              <a:t>2</a:t>
            </a:r>
            <a:r>
              <a:rPr lang="zh-CN" altLang="en-US" dirty="0"/>
              <a:t>是第二个</a:t>
            </a:r>
            <a:r>
              <a:rPr lang="zh-CN" altLang="en-US" dirty="0" smtClean="0"/>
              <a:t>参数</a:t>
            </a:r>
            <a:r>
              <a:rPr lang="zh-CN" altLang="en-US" dirty="0"/>
              <a:t>，</a:t>
            </a:r>
            <a:r>
              <a:rPr lang="en-US" altLang="zh-CN" dirty="0" smtClean="0"/>
              <a:t>$</a:t>
            </a:r>
            <a:r>
              <a:rPr lang="en-US" altLang="zh-CN" dirty="0"/>
              <a:t>3</a:t>
            </a:r>
            <a:r>
              <a:rPr lang="zh-CN" altLang="en-US" dirty="0"/>
              <a:t>是第三个</a:t>
            </a:r>
            <a:r>
              <a:rPr lang="zh-CN" altLang="en-US" dirty="0" smtClean="0"/>
              <a:t>参数</a:t>
            </a:r>
            <a:r>
              <a:rPr lang="zh-CN" altLang="en-US" dirty="0"/>
              <a:t>，</a:t>
            </a:r>
            <a:r>
              <a:rPr lang="zh-CN" altLang="en-US" dirty="0" smtClean="0"/>
              <a:t>然后</a:t>
            </a:r>
            <a:r>
              <a:rPr lang="zh-CN" altLang="en-US" dirty="0"/>
              <a:t>是第四</a:t>
            </a:r>
            <a:r>
              <a:rPr lang="zh-CN" altLang="en-US" dirty="0" smtClean="0"/>
              <a:t>个。</a:t>
            </a:r>
            <a:r>
              <a:rPr lang="en-US" altLang="zh-CN" dirty="0" smtClean="0"/>
              <a:t>$</a:t>
            </a:r>
            <a:r>
              <a:rPr lang="en-US" altLang="zh-CN" dirty="0"/>
              <a:t>9</a:t>
            </a:r>
            <a:r>
              <a:rPr lang="zh-CN" altLang="en-US" dirty="0"/>
              <a:t>之后的位置参数就必须用大括号括起来</a:t>
            </a:r>
            <a:r>
              <a:rPr lang="zh-CN" altLang="en-US" dirty="0" smtClean="0"/>
              <a:t>了，例如 </a:t>
            </a:r>
            <a:r>
              <a:rPr lang="en-US" altLang="zh-CN" dirty="0" smtClean="0"/>
              <a:t>${</a:t>
            </a:r>
            <a:r>
              <a:rPr lang="en-US" altLang="zh-CN" dirty="0"/>
              <a:t>10</a:t>
            </a:r>
            <a:r>
              <a:rPr lang="en-US" altLang="zh-CN" dirty="0" smtClean="0"/>
              <a:t>}, ${</a:t>
            </a:r>
            <a:r>
              <a:rPr lang="en-US" altLang="zh-CN" dirty="0"/>
              <a:t>11}, ${12</a:t>
            </a:r>
            <a:r>
              <a:rPr lang="en-US" altLang="zh-CN" dirty="0" smtClean="0"/>
              <a:t>}</a:t>
            </a:r>
            <a:r>
              <a:rPr lang="zh-CN" altLang="en-US" dirty="0" smtClean="0"/>
              <a:t>。</a:t>
            </a:r>
            <a:endParaRPr lang="en-US" altLang="zh-CN" dirty="0" smtClean="0"/>
          </a:p>
          <a:p>
            <a:pPr marL="0" indent="0">
              <a:buNone/>
            </a:pPr>
            <a:r>
              <a:rPr lang="en-US" altLang="zh-CN" dirty="0" smtClean="0"/>
              <a:t>[1] $</a:t>
            </a:r>
            <a:r>
              <a:rPr lang="en-US" altLang="zh-CN" dirty="0"/>
              <a:t>0</a:t>
            </a:r>
            <a:r>
              <a:rPr lang="zh-CN" altLang="en-US" dirty="0"/>
              <a:t>参数是由调用这个脚本的</a:t>
            </a:r>
            <a:r>
              <a:rPr lang="zh-CN" altLang="en-US" dirty="0" smtClean="0"/>
              <a:t>进程设置的，按照惯例，这个参数被设置为</a:t>
            </a:r>
            <a:r>
              <a:rPr lang="zh-CN" altLang="en-US" dirty="0"/>
              <a:t>该</a:t>
            </a:r>
            <a:r>
              <a:rPr lang="zh-CN" altLang="en-US" dirty="0" smtClean="0"/>
              <a:t>脚本</a:t>
            </a:r>
            <a:r>
              <a:rPr lang="zh-CN" altLang="en-US" dirty="0"/>
              <a:t>的</a:t>
            </a:r>
            <a:r>
              <a:rPr lang="zh-CN" altLang="en-US" dirty="0" smtClean="0"/>
              <a:t>名字。</a:t>
            </a:r>
            <a:endParaRPr lang="en-US" altLang="zh-CN" dirty="0" smtClean="0"/>
          </a:p>
          <a:p>
            <a:pPr marL="0" indent="0">
              <a:buNone/>
            </a:pPr>
            <a:r>
              <a:rPr lang="en-US" dirty="0" smtClean="0"/>
              <a:t>$# </a:t>
            </a:r>
            <a:r>
              <a:rPr lang="zh-CN" altLang="en-US" dirty="0" smtClean="0"/>
              <a:t>命令行参数或者位置参数的个数（不包含</a:t>
            </a:r>
            <a:r>
              <a:rPr lang="en-US" altLang="zh-CN" dirty="0" smtClean="0"/>
              <a:t>$0</a:t>
            </a:r>
            <a:r>
              <a:rPr lang="zh-CN" altLang="en-US" dirty="0" smtClean="0"/>
              <a:t>）。</a:t>
            </a:r>
            <a:endParaRPr lang="en-US" altLang="zh-CN" dirty="0" smtClean="0"/>
          </a:p>
          <a:p>
            <a:pPr marL="0" indent="0">
              <a:buNone/>
            </a:pPr>
            <a:r>
              <a:rPr lang="en-US" dirty="0" smtClean="0"/>
              <a:t>$* </a:t>
            </a:r>
            <a:r>
              <a:rPr lang="zh-CN" altLang="en-US" dirty="0" smtClean="0"/>
              <a:t>表示所有的位置参数，所有的参数</a:t>
            </a:r>
            <a:r>
              <a:rPr lang="zh-CN" altLang="en-US" dirty="0"/>
              <a:t>被</a:t>
            </a:r>
            <a:r>
              <a:rPr lang="zh-CN" altLang="en-US" dirty="0" smtClean="0"/>
              <a:t>视为一个单一的单词。</a:t>
            </a:r>
            <a:r>
              <a:rPr lang="en-US" altLang="zh-CN" dirty="0" smtClean="0"/>
              <a:t>$*</a:t>
            </a:r>
            <a:r>
              <a:rPr lang="zh-CN" altLang="en-US" dirty="0" smtClean="0"/>
              <a:t>需要引用起来</a:t>
            </a:r>
            <a:r>
              <a:rPr lang="zh-CN" altLang="en-US" dirty="0"/>
              <a:t>。</a:t>
            </a:r>
            <a:endParaRPr lang="en-US" altLang="zh-CN" dirty="0" smtClean="0"/>
          </a:p>
          <a:p>
            <a:pPr marL="0" indent="0">
              <a:buNone/>
            </a:pPr>
            <a:r>
              <a:rPr lang="en-US" dirty="0" smtClean="0"/>
              <a:t>$@ </a:t>
            </a:r>
            <a:r>
              <a:rPr lang="zh-CN" altLang="en-US" dirty="0" smtClean="0"/>
              <a:t>与</a:t>
            </a:r>
            <a:r>
              <a:rPr lang="en-US" altLang="zh-CN" dirty="0" smtClean="0"/>
              <a:t>$*</a:t>
            </a:r>
            <a:r>
              <a:rPr lang="zh-CN" altLang="en-US" dirty="0" smtClean="0"/>
              <a:t>相同，但每个参数是一个引用（</a:t>
            </a:r>
            <a:r>
              <a:rPr lang="en-US" altLang="zh-CN" dirty="0" smtClean="0"/>
              <a:t>quoted</a:t>
            </a:r>
            <a:r>
              <a:rPr lang="zh-CN" altLang="en-US" dirty="0"/>
              <a:t>）字符串</a:t>
            </a:r>
            <a:r>
              <a:rPr lang="zh-CN" altLang="en-US" dirty="0" smtClean="0"/>
              <a:t>，</a:t>
            </a:r>
            <a:r>
              <a:rPr lang="zh-CN" altLang="en-US" dirty="0"/>
              <a:t>也</a:t>
            </a:r>
            <a:r>
              <a:rPr lang="zh-CN" altLang="en-US" dirty="0" smtClean="0"/>
              <a:t>即，参数</a:t>
            </a:r>
            <a:r>
              <a:rPr lang="zh-CN" altLang="en-US" dirty="0"/>
              <a:t>是被完整传递</a:t>
            </a:r>
            <a:r>
              <a:rPr lang="zh-CN" altLang="en-US" dirty="0" smtClean="0"/>
              <a:t>的</a:t>
            </a:r>
            <a:r>
              <a:rPr lang="zh-CN" altLang="en-US" dirty="0"/>
              <a:t>，</a:t>
            </a:r>
            <a:r>
              <a:rPr lang="zh-CN" altLang="en-US" dirty="0" smtClean="0"/>
              <a:t>并没有</a:t>
            </a:r>
            <a:r>
              <a:rPr lang="zh-CN" altLang="en-US" dirty="0"/>
              <a:t>被解释或</a:t>
            </a:r>
            <a:r>
              <a:rPr lang="zh-CN" altLang="en-US" dirty="0" smtClean="0"/>
              <a:t>扩展</a:t>
            </a:r>
            <a:r>
              <a:rPr lang="zh-CN" altLang="en-US" dirty="0"/>
              <a:t>。</a:t>
            </a:r>
            <a:r>
              <a:rPr lang="zh-CN" altLang="en-US" dirty="0" smtClean="0"/>
              <a:t>这意味着</a:t>
            </a:r>
            <a:r>
              <a:rPr lang="zh-CN" altLang="en-US" dirty="0"/>
              <a:t>，</a:t>
            </a:r>
            <a:r>
              <a:rPr lang="zh-CN" altLang="en-US" dirty="0" smtClean="0"/>
              <a:t>参数</a:t>
            </a:r>
            <a:r>
              <a:rPr lang="zh-CN" altLang="en-US" dirty="0"/>
              <a:t>列表中每个参数都</a:t>
            </a:r>
            <a:r>
              <a:rPr lang="zh-CN" altLang="en-US" dirty="0" smtClean="0"/>
              <a:t>被</a:t>
            </a:r>
            <a:r>
              <a:rPr lang="zh-CN" altLang="en-US" dirty="0"/>
              <a:t>视为</a:t>
            </a:r>
            <a:r>
              <a:rPr lang="zh-CN" altLang="en-US" dirty="0" smtClean="0"/>
              <a:t>单独</a:t>
            </a:r>
            <a:r>
              <a:rPr lang="zh-CN" altLang="en-US" dirty="0"/>
              <a:t>的</a:t>
            </a:r>
            <a:r>
              <a:rPr lang="zh-CN" altLang="en-US" dirty="0" smtClean="0"/>
              <a:t>单词。同样，</a:t>
            </a:r>
            <a:r>
              <a:rPr lang="en-US" altLang="zh-CN" dirty="0" smtClean="0"/>
              <a:t>$@</a:t>
            </a:r>
            <a:r>
              <a:rPr lang="zh-CN" altLang="en-US" dirty="0" smtClean="0"/>
              <a:t>也需要引用起来。</a:t>
            </a:r>
            <a:endParaRPr lang="en-US" altLang="zh-CN" dirty="0" smtClean="0"/>
          </a:p>
        </p:txBody>
      </p:sp>
    </p:spTree>
    <p:extLst>
      <p:ext uri="{BB962C8B-B14F-4D97-AF65-F5344CB8AC3E}">
        <p14:creationId xmlns:p14="http://schemas.microsoft.com/office/powerpoint/2010/main" val="92055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r>
              <a:rPr lang="zh-CN" altLang="en-US" dirty="0"/>
              <a:t>示例</a:t>
            </a:r>
            <a:r>
              <a:rPr lang="zh-CN" altLang="en-US" dirty="0" smtClean="0"/>
              <a:t>）</a:t>
            </a:r>
            <a:endParaRPr lang="en-US" altLang="zh-CN" dirty="0" smtClean="0"/>
          </a:p>
          <a:p>
            <a:pPr>
              <a:buAutoNum type="arabicPeriod"/>
            </a:pPr>
            <a:r>
              <a:rPr lang="zh-CN" altLang="en-US" dirty="0" smtClean="0"/>
              <a:t>位置参数表示， </a:t>
            </a:r>
            <a:r>
              <a:rPr lang="en-US" altLang="zh-CN" dirty="0" smtClean="0"/>
              <a:t>e.g</a:t>
            </a:r>
            <a:r>
              <a:rPr lang="en-US" altLang="zh-CN" dirty="0"/>
              <a:t>. </a:t>
            </a:r>
            <a:r>
              <a:rPr lang="en-US" altLang="zh-CN" dirty="0" smtClean="0"/>
              <a:t>position_parameters.sh</a:t>
            </a:r>
          </a:p>
          <a:p>
            <a:pPr>
              <a:buAutoNum type="arabicPeriod"/>
            </a:pPr>
            <a:r>
              <a:rPr lang="en-US" altLang="zh-CN" dirty="0"/>
              <a:t>{}</a:t>
            </a:r>
            <a:r>
              <a:rPr lang="zh-CN" altLang="en-US" dirty="0"/>
              <a:t>标记法提供了一</a:t>
            </a:r>
            <a:r>
              <a:rPr lang="zh-CN" altLang="en-US" dirty="0" smtClean="0"/>
              <a:t>种引用命令行</a:t>
            </a:r>
            <a:r>
              <a:rPr lang="zh-CN" altLang="en-US" dirty="0"/>
              <a:t>传递到脚本的最后一个位置参数的简单</a:t>
            </a:r>
            <a:r>
              <a:rPr lang="zh-CN" altLang="en-US" dirty="0" smtClean="0"/>
              <a:t>办法</a:t>
            </a:r>
            <a:r>
              <a:rPr lang="zh-CN" altLang="en-US" dirty="0"/>
              <a:t>，</a:t>
            </a:r>
            <a:r>
              <a:rPr lang="zh-CN" altLang="en-US" dirty="0" smtClean="0"/>
              <a:t>但是</a:t>
            </a:r>
            <a:r>
              <a:rPr lang="zh-CN" altLang="en-US" dirty="0"/>
              <a:t>这种方法同时还需要使用</a:t>
            </a:r>
            <a:r>
              <a:rPr lang="zh-CN" altLang="en-US" dirty="0" smtClean="0"/>
              <a:t>间接引用。</a:t>
            </a:r>
            <a:r>
              <a:rPr lang="en-US" altLang="zh-CN" dirty="0"/>
              <a:t>e.g. </a:t>
            </a:r>
            <a:r>
              <a:rPr lang="en-US" altLang="zh-CN" dirty="0" smtClean="0"/>
              <a:t>lastarg.sh</a:t>
            </a:r>
          </a:p>
          <a:p>
            <a:pPr>
              <a:buAutoNum type="arabicPeriod"/>
            </a:pPr>
            <a:r>
              <a:rPr lang="zh-CN" altLang="en-US" dirty="0" smtClean="0"/>
              <a:t>使用</a:t>
            </a:r>
            <a:r>
              <a:rPr lang="en-US" altLang="zh-CN" dirty="0" smtClean="0"/>
              <a:t>shift</a:t>
            </a:r>
            <a:r>
              <a:rPr lang="zh-CN" altLang="en-US" dirty="0" smtClean="0"/>
              <a:t>命令重新分配位置参数，实际上是所有的位置参数都向左移动一个位置。</a:t>
            </a:r>
            <a:endParaRPr lang="en-US" altLang="zh-CN" dirty="0" smtClean="0"/>
          </a:p>
          <a:p>
            <a:pPr marL="0" indent="0">
              <a:buNone/>
            </a:pPr>
            <a:r>
              <a:rPr lang="en-US" altLang="zh-CN" dirty="0"/>
              <a:t>$1 &lt;--- $2, $2 &lt;--- $3, $3 &lt;--- $4, etc.</a:t>
            </a:r>
          </a:p>
          <a:p>
            <a:pPr marL="0" indent="0">
              <a:buNone/>
            </a:pPr>
            <a:r>
              <a:rPr lang="zh-CN" altLang="en-US" dirty="0"/>
              <a:t>原来的</a:t>
            </a:r>
            <a:r>
              <a:rPr lang="en-US" altLang="zh-CN" dirty="0"/>
              <a:t>$1</a:t>
            </a:r>
            <a:r>
              <a:rPr lang="zh-CN" altLang="en-US" dirty="0"/>
              <a:t>消失了，但是</a:t>
            </a:r>
            <a:r>
              <a:rPr lang="en-US" altLang="zh-CN" dirty="0"/>
              <a:t>$0</a:t>
            </a:r>
            <a:r>
              <a:rPr lang="zh-CN" altLang="en-US" dirty="0"/>
              <a:t>（脚本名）不会改变。如果传递了大量的位置参数到脚本中，</a:t>
            </a:r>
            <a:r>
              <a:rPr lang="en-US" altLang="zh-CN" dirty="0"/>
              <a:t>shift</a:t>
            </a:r>
            <a:r>
              <a:rPr lang="zh-CN" altLang="en-US" dirty="0"/>
              <a:t>命令允许你访问的位置参数的数量超过</a:t>
            </a:r>
            <a:r>
              <a:rPr lang="en-US" altLang="zh-CN" dirty="0"/>
              <a:t>10</a:t>
            </a:r>
            <a:r>
              <a:rPr lang="zh-CN" altLang="en-US" dirty="0"/>
              <a:t>个，当然</a:t>
            </a:r>
            <a:r>
              <a:rPr lang="en-US" altLang="zh-CN" dirty="0"/>
              <a:t>{}</a:t>
            </a:r>
            <a:r>
              <a:rPr lang="zh-CN" altLang="en-US" dirty="0"/>
              <a:t>标记法也提供了这样的功能。</a:t>
            </a:r>
            <a:r>
              <a:rPr lang="en-US" altLang="zh-CN" dirty="0"/>
              <a:t>e.g. </a:t>
            </a:r>
            <a:r>
              <a:rPr lang="en-US" altLang="zh-CN" dirty="0" smtClean="0"/>
              <a:t>shift.sh</a:t>
            </a:r>
          </a:p>
          <a:p>
            <a:pPr>
              <a:buFont typeface="+mj-lt"/>
              <a:buAutoNum type="arabicPeriod" startAt="4"/>
            </a:pPr>
            <a:r>
              <a:rPr lang="en-US" altLang="zh-CN" dirty="0" smtClean="0"/>
              <a:t>$* </a:t>
            </a:r>
            <a:r>
              <a:rPr lang="zh-CN" altLang="en-US" dirty="0" smtClean="0"/>
              <a:t>与 </a:t>
            </a:r>
            <a:r>
              <a:rPr lang="en-US" altLang="zh-CN" dirty="0" smtClean="0"/>
              <a:t>$@ </a:t>
            </a:r>
            <a:r>
              <a:rPr lang="zh-CN" altLang="en-US" dirty="0" smtClean="0"/>
              <a:t>的区别。</a:t>
            </a:r>
            <a:r>
              <a:rPr lang="en-US" altLang="zh-CN" dirty="0" smtClean="0"/>
              <a:t>e.g. arglist.sh</a:t>
            </a:r>
          </a:p>
          <a:p>
            <a:pPr>
              <a:buFont typeface="+mj-lt"/>
              <a:buAutoNum type="arabicPeriod" startAt="4"/>
            </a:pPr>
            <a:endParaRPr lang="en-US" altLang="zh-CN" dirty="0" smtClean="0"/>
          </a:p>
        </p:txBody>
      </p:sp>
    </p:spTree>
    <p:extLst>
      <p:ext uri="{BB962C8B-B14F-4D97-AF65-F5344CB8AC3E}">
        <p14:creationId xmlns:p14="http://schemas.microsoft.com/office/powerpoint/2010/main" val="383463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9470" y="2133600"/>
            <a:ext cx="3454886" cy="3778250"/>
          </a:xfrm>
        </p:spPr>
      </p:pic>
    </p:spTree>
    <p:extLst>
      <p:ext uri="{BB962C8B-B14F-4D97-AF65-F5344CB8AC3E}">
        <p14:creationId xmlns:p14="http://schemas.microsoft.com/office/powerpoint/2010/main" val="128250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$BASH</a:t>
            </a:r>
          </a:p>
          <a:p>
            <a:pPr marL="0" indent="0">
              <a:buNone/>
            </a:pPr>
            <a:r>
              <a:rPr lang="en-US" altLang="zh-CN" dirty="0" smtClean="0"/>
              <a:t>Bash</a:t>
            </a:r>
            <a:r>
              <a:rPr lang="zh-CN" altLang="en-US" dirty="0"/>
              <a:t>的二进制程序文件的</a:t>
            </a:r>
            <a:r>
              <a:rPr lang="zh-CN" altLang="en-US" dirty="0" smtClean="0"/>
              <a:t>路径</a:t>
            </a:r>
            <a:endParaRPr lang="en-US" altLang="zh-CN" dirty="0" smtClean="0"/>
          </a:p>
          <a:p>
            <a:r>
              <a:rPr lang="en-US" dirty="0"/>
              <a:t>$BASH_VERSINFO[n</a:t>
            </a:r>
            <a:r>
              <a:rPr lang="en-US" dirty="0" smtClean="0"/>
              <a:t>] </a:t>
            </a:r>
          </a:p>
          <a:p>
            <a:pPr marL="0" indent="0">
              <a:buNone/>
            </a:pPr>
            <a:r>
              <a:rPr lang="zh-CN" altLang="en-US" dirty="0"/>
              <a:t>这是一个含有</a:t>
            </a:r>
            <a:r>
              <a:rPr lang="en-US" altLang="zh-CN" dirty="0"/>
              <a:t>6</a:t>
            </a:r>
            <a:r>
              <a:rPr lang="zh-CN" altLang="en-US" dirty="0"/>
              <a:t>个元素的</a:t>
            </a:r>
            <a:r>
              <a:rPr lang="zh-CN" altLang="en-US" dirty="0" smtClean="0"/>
              <a:t>数组，它</a:t>
            </a:r>
            <a:r>
              <a:rPr lang="zh-CN" altLang="en-US" dirty="0"/>
              <a:t>包含了所安装的</a:t>
            </a:r>
            <a:r>
              <a:rPr lang="en-US" altLang="zh-CN" dirty="0"/>
              <a:t>Bash</a:t>
            </a:r>
            <a:r>
              <a:rPr lang="zh-CN" altLang="en-US" dirty="0"/>
              <a:t>的版本</a:t>
            </a:r>
            <a:r>
              <a:rPr lang="zh-CN" altLang="en-US" dirty="0" smtClean="0"/>
              <a:t>信息</a:t>
            </a:r>
            <a:r>
              <a:rPr lang="zh-CN" altLang="en-US" dirty="0"/>
              <a:t>。</a:t>
            </a:r>
            <a:r>
              <a:rPr lang="zh-CN" altLang="en-US" dirty="0" smtClean="0"/>
              <a:t>这</a:t>
            </a:r>
            <a:r>
              <a:rPr lang="zh-CN" altLang="en-US" dirty="0"/>
              <a:t>与下边的</a:t>
            </a:r>
            <a:r>
              <a:rPr lang="en-US" altLang="zh-CN" dirty="0"/>
              <a:t>$BASH_VERSION</a:t>
            </a:r>
            <a:r>
              <a:rPr lang="zh-CN" altLang="en-US" dirty="0"/>
              <a:t>很</a:t>
            </a:r>
            <a:r>
              <a:rPr lang="zh-CN" altLang="en-US" dirty="0" smtClean="0"/>
              <a:t>相像</a:t>
            </a:r>
            <a:r>
              <a:rPr lang="zh-CN" altLang="en-US" dirty="0"/>
              <a:t>，</a:t>
            </a:r>
            <a:r>
              <a:rPr lang="zh-CN" altLang="en-US" dirty="0" smtClean="0"/>
              <a:t>但是</a:t>
            </a:r>
            <a:r>
              <a:rPr lang="zh-CN" altLang="en-US" dirty="0"/>
              <a:t>这个更加详细</a:t>
            </a:r>
            <a:r>
              <a:rPr lang="zh-CN" altLang="en-US" dirty="0" smtClean="0"/>
              <a:t>一些。</a:t>
            </a:r>
            <a:r>
              <a:rPr lang="en-US" altLang="zh-CN" dirty="0"/>
              <a:t>e.g. </a:t>
            </a:r>
            <a:r>
              <a:rPr lang="en-US" altLang="zh-CN" dirty="0" smtClean="0"/>
              <a:t>bash_versioninfo.sh</a:t>
            </a:r>
          </a:p>
          <a:p>
            <a:r>
              <a:rPr lang="en-US" dirty="0"/>
              <a:t>$</a:t>
            </a:r>
            <a:r>
              <a:rPr lang="en-US" dirty="0" smtClean="0"/>
              <a:t>BASH_VERSION</a:t>
            </a:r>
          </a:p>
          <a:p>
            <a:pPr marL="0" indent="0">
              <a:buNone/>
            </a:pPr>
            <a:r>
              <a:rPr lang="zh-CN" altLang="en-US" dirty="0"/>
              <a:t>安装在系统上的</a:t>
            </a:r>
            <a:r>
              <a:rPr lang="en-US" altLang="zh-CN" dirty="0" smtClean="0"/>
              <a:t>Bash</a:t>
            </a:r>
            <a:r>
              <a:rPr lang="zh-CN" altLang="en-US" dirty="0" smtClean="0"/>
              <a:t>的版本号</a:t>
            </a:r>
            <a:endParaRPr lang="en-US" altLang="zh-CN" dirty="0" smtClean="0"/>
          </a:p>
          <a:p>
            <a:r>
              <a:rPr lang="en-US" dirty="0"/>
              <a:t>$</a:t>
            </a:r>
            <a:r>
              <a:rPr lang="en-US" dirty="0" smtClean="0"/>
              <a:t>FUNCNAME</a:t>
            </a:r>
          </a:p>
          <a:p>
            <a:pPr marL="0" indent="0">
              <a:buNone/>
            </a:pPr>
            <a:r>
              <a:rPr lang="zh-CN" altLang="en-US" dirty="0" smtClean="0"/>
              <a:t>当前函数的名字，</a:t>
            </a:r>
            <a:r>
              <a:rPr lang="en-US" altLang="zh-CN" dirty="0"/>
              <a:t>e.g. funcname.sh</a:t>
            </a:r>
            <a:endParaRPr lang="en-US" dirty="0"/>
          </a:p>
        </p:txBody>
      </p:sp>
    </p:spTree>
    <p:extLst>
      <p:ext uri="{BB962C8B-B14F-4D97-AF65-F5344CB8AC3E}">
        <p14:creationId xmlns:p14="http://schemas.microsoft.com/office/powerpoint/2010/main" val="554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a:t>$</a:t>
            </a:r>
            <a:r>
              <a:rPr lang="en-US" dirty="0" smtClean="0"/>
              <a:t>GROUPS</a:t>
            </a:r>
          </a:p>
          <a:p>
            <a:pPr marL="0" indent="0">
              <a:buNone/>
            </a:pPr>
            <a:r>
              <a:rPr lang="zh-CN" altLang="en-US" dirty="0" smtClean="0"/>
              <a:t>当前用户</a:t>
            </a:r>
            <a:r>
              <a:rPr lang="zh-CN" altLang="en-US" dirty="0"/>
              <a:t>所属组，这是一个当前用户的组</a:t>
            </a:r>
            <a:r>
              <a:rPr lang="en-US" altLang="zh-CN" dirty="0"/>
              <a:t>id</a:t>
            </a:r>
            <a:r>
              <a:rPr lang="zh-CN" altLang="en-US" dirty="0" smtClean="0"/>
              <a:t>列表（</a:t>
            </a:r>
            <a:r>
              <a:rPr lang="zh-CN" altLang="en-US" dirty="0"/>
              <a:t>数组</a:t>
            </a:r>
            <a:r>
              <a:rPr lang="zh-CN" altLang="en-US" dirty="0" smtClean="0"/>
              <a:t>），与</a:t>
            </a:r>
            <a:r>
              <a:rPr lang="zh-CN" altLang="en-US" dirty="0"/>
              <a:t>记录在</a:t>
            </a:r>
            <a:r>
              <a:rPr lang="en-US" altLang="zh-CN" dirty="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/group</a:t>
            </a:r>
            <a:r>
              <a:rPr lang="zh-CN" altLang="en-US" dirty="0" smtClean="0"/>
              <a:t>文件</a:t>
            </a:r>
            <a:r>
              <a:rPr lang="zh-CN" altLang="en-US" dirty="0"/>
              <a:t>中的</a:t>
            </a:r>
            <a:r>
              <a:rPr lang="zh-CN" altLang="en-US" dirty="0" smtClean="0"/>
              <a:t>内容一致。</a:t>
            </a:r>
            <a:endParaRPr lang="en-US" altLang="zh-CN" dirty="0" smtClean="0"/>
          </a:p>
          <a:p>
            <a:r>
              <a:rPr lang="en-US" dirty="0"/>
              <a:t>$</a:t>
            </a:r>
            <a:r>
              <a:rPr lang="en-US" dirty="0" smtClean="0"/>
              <a:t>HOME</a:t>
            </a:r>
          </a:p>
          <a:p>
            <a:pPr marL="0" indent="0">
              <a:buNone/>
            </a:pPr>
            <a:r>
              <a:rPr lang="zh-CN" altLang="en-US" dirty="0"/>
              <a:t>用户的</a:t>
            </a:r>
            <a:r>
              <a:rPr lang="en-US" dirty="0"/>
              <a:t>home</a:t>
            </a:r>
            <a:r>
              <a:rPr lang="zh-CN" altLang="en-US" dirty="0"/>
              <a:t>目录</a:t>
            </a:r>
            <a:r>
              <a:rPr lang="en-US" altLang="zh-CN" dirty="0"/>
              <a:t>, </a:t>
            </a:r>
            <a:r>
              <a:rPr lang="zh-CN" altLang="en-US" dirty="0"/>
              <a:t>一般是</a:t>
            </a:r>
            <a:r>
              <a:rPr lang="en-US" altLang="zh-CN" dirty="0"/>
              <a:t>/</a:t>
            </a:r>
            <a:r>
              <a:rPr lang="en-US" dirty="0" smtClean="0"/>
              <a:t>home/username</a:t>
            </a:r>
          </a:p>
          <a:p>
            <a:r>
              <a:rPr lang="en-US" dirty="0"/>
              <a:t>$</a:t>
            </a:r>
            <a:r>
              <a:rPr lang="en-US" dirty="0" smtClean="0"/>
              <a:t>HOSTNAME</a:t>
            </a:r>
          </a:p>
          <a:p>
            <a:pPr marL="0" indent="0">
              <a:buNone/>
            </a:pPr>
            <a:r>
              <a:rPr lang="zh-CN" altLang="en-US" dirty="0" smtClean="0"/>
              <a:t>系统启动时初始化脚本调用</a:t>
            </a:r>
            <a:r>
              <a:rPr lang="en-US" altLang="zh-CN" dirty="0" smtClean="0"/>
              <a:t>hostname</a:t>
            </a:r>
            <a:r>
              <a:rPr lang="zh-CN" altLang="en-US" dirty="0" smtClean="0"/>
              <a:t>命令给系统分配一个主机名称，</a:t>
            </a:r>
            <a:r>
              <a:rPr lang="en-US" altLang="zh-CN" dirty="0" smtClean="0"/>
              <a:t>Bash</a:t>
            </a:r>
            <a:r>
              <a:rPr lang="zh-CN" altLang="en-US" dirty="0" smtClean="0"/>
              <a:t>的內建变量</a:t>
            </a:r>
            <a:r>
              <a:rPr lang="en-US" altLang="zh-CN" dirty="0" smtClean="0"/>
              <a:t>$HOSTNAME</a:t>
            </a:r>
            <a:r>
              <a:rPr lang="zh-CN" altLang="en-US" dirty="0" smtClean="0"/>
              <a:t>由</a:t>
            </a:r>
            <a:r>
              <a:rPr lang="en-US" altLang="zh-CN" dirty="0" err="1" smtClean="0"/>
              <a:t>gethostname</a:t>
            </a:r>
            <a:r>
              <a:rPr lang="en-US" altLang="zh-CN" dirty="0" smtClean="0"/>
              <a:t>()</a:t>
            </a:r>
            <a:r>
              <a:rPr lang="zh-CN" altLang="en-US" dirty="0" smtClean="0"/>
              <a:t>函数设置。</a:t>
            </a:r>
            <a:endParaRPr lang="en-US" altLang="zh-CN" dirty="0" smtClean="0"/>
          </a:p>
          <a:p>
            <a:r>
              <a:rPr lang="en-US" dirty="0" smtClean="0"/>
              <a:t>$HOSTTYPE</a:t>
            </a:r>
          </a:p>
          <a:p>
            <a:pPr marL="0" indent="0">
              <a:buNone/>
            </a:pPr>
            <a:r>
              <a:rPr lang="zh-CN" altLang="en-US" dirty="0" smtClean="0"/>
              <a:t>主机类型，跟</a:t>
            </a:r>
            <a:r>
              <a:rPr lang="en-US" altLang="zh-CN" dirty="0" smtClean="0"/>
              <a:t>$MACHTYPE</a:t>
            </a:r>
            <a:r>
              <a:rPr lang="zh-CN" altLang="en-US" dirty="0" smtClean="0"/>
              <a:t>一样，用来识别系统硬件。</a:t>
            </a:r>
            <a:endParaRPr lang="en-US" dirty="0"/>
          </a:p>
        </p:txBody>
      </p:sp>
    </p:spTree>
    <p:extLst>
      <p:ext uri="{BB962C8B-B14F-4D97-AF65-F5344CB8AC3E}">
        <p14:creationId xmlns:p14="http://schemas.microsoft.com/office/powerpoint/2010/main" val="185380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lnSpcReduction="10000"/>
          </a:bodyPr>
          <a:lstStyle/>
          <a:p>
            <a:r>
              <a:rPr lang="en-US" dirty="0" smtClean="0"/>
              <a:t>$IFS</a:t>
            </a:r>
          </a:p>
          <a:p>
            <a:pPr marL="0" indent="0">
              <a:buNone/>
            </a:pPr>
            <a:r>
              <a:rPr lang="zh-CN" altLang="en-US" dirty="0"/>
              <a:t>内部域分隔符</a:t>
            </a:r>
            <a:r>
              <a:rPr lang="zh-CN" altLang="en-US" dirty="0" smtClean="0"/>
              <a:t>。</a:t>
            </a:r>
            <a:r>
              <a:rPr lang="en-US" altLang="zh-CN" dirty="0" smtClean="0"/>
              <a:t>Bash</a:t>
            </a:r>
            <a:r>
              <a:rPr lang="zh-CN" altLang="en-US" dirty="0" smtClean="0"/>
              <a:t>解释字符串时，</a:t>
            </a:r>
            <a:r>
              <a:rPr lang="zh-CN" altLang="en-US" dirty="0"/>
              <a:t>这个</a:t>
            </a:r>
            <a:r>
              <a:rPr lang="zh-CN" altLang="en-US" dirty="0" smtClean="0"/>
              <a:t>变量决定</a:t>
            </a:r>
            <a:r>
              <a:rPr lang="en-US" altLang="zh-CN" dirty="0" smtClean="0"/>
              <a:t>bash</a:t>
            </a:r>
            <a:r>
              <a:rPr lang="zh-CN" altLang="en-US" dirty="0" smtClean="0"/>
              <a:t>如何</a:t>
            </a:r>
            <a:r>
              <a:rPr lang="zh-CN" altLang="en-US" dirty="0"/>
              <a:t>识别</a:t>
            </a:r>
            <a:r>
              <a:rPr lang="zh-CN" altLang="en-US" dirty="0" smtClean="0"/>
              <a:t>域</a:t>
            </a:r>
            <a:r>
              <a:rPr lang="zh-CN" altLang="en-US" dirty="0"/>
              <a:t>，</a:t>
            </a:r>
            <a:r>
              <a:rPr lang="zh-CN" altLang="en-US" dirty="0" smtClean="0"/>
              <a:t>或者</a:t>
            </a:r>
            <a:r>
              <a:rPr lang="zh-CN" altLang="en-US" dirty="0"/>
              <a:t>单词</a:t>
            </a:r>
            <a:r>
              <a:rPr lang="zh-CN" altLang="en-US" dirty="0" smtClean="0"/>
              <a:t>边界。</a:t>
            </a:r>
            <a:endParaRPr lang="en-US" altLang="zh-CN" dirty="0" smtClean="0"/>
          </a:p>
          <a:p>
            <a:pPr marL="0" indent="0">
              <a:buNone/>
            </a:pPr>
            <a:r>
              <a:rPr lang="en-US" altLang="zh-CN" dirty="0"/>
              <a:t>$IFS</a:t>
            </a:r>
            <a:r>
              <a:rPr lang="zh-CN" altLang="en-US" dirty="0"/>
              <a:t>默认为空白</a:t>
            </a:r>
            <a:r>
              <a:rPr lang="en-US" altLang="zh-CN" dirty="0"/>
              <a:t>(</a:t>
            </a:r>
            <a:r>
              <a:rPr lang="zh-CN" altLang="en-US" dirty="0"/>
              <a:t>空格</a:t>
            </a:r>
            <a:r>
              <a:rPr lang="en-US" altLang="zh-CN" dirty="0"/>
              <a:t>, </a:t>
            </a:r>
            <a:r>
              <a:rPr lang="zh-CN" altLang="en-US" dirty="0"/>
              <a:t>制表符</a:t>
            </a:r>
            <a:r>
              <a:rPr lang="en-US" altLang="zh-CN" dirty="0"/>
              <a:t>,</a:t>
            </a:r>
            <a:r>
              <a:rPr lang="zh-CN" altLang="en-US" dirty="0"/>
              <a:t>和换行符</a:t>
            </a:r>
            <a:r>
              <a:rPr lang="en-US" altLang="zh-CN" dirty="0" smtClean="0"/>
              <a:t>)</a:t>
            </a:r>
            <a:r>
              <a:rPr lang="zh-CN" altLang="en-US" dirty="0" smtClean="0"/>
              <a:t>，但</a:t>
            </a:r>
            <a:r>
              <a:rPr lang="zh-CN" altLang="en-US" dirty="0"/>
              <a:t>这是可以修改</a:t>
            </a:r>
            <a:r>
              <a:rPr lang="zh-CN" altLang="en-US" dirty="0" smtClean="0"/>
              <a:t>的</a:t>
            </a:r>
            <a:r>
              <a:rPr lang="zh-CN" altLang="en-US" dirty="0"/>
              <a:t>，</a:t>
            </a:r>
            <a:r>
              <a:rPr lang="zh-CN" altLang="en-US" dirty="0" smtClean="0"/>
              <a:t>比如在</a:t>
            </a:r>
            <a:r>
              <a:rPr lang="zh-CN" altLang="en-US" dirty="0"/>
              <a:t>分析逗号分隔的数据文件</a:t>
            </a:r>
            <a:r>
              <a:rPr lang="zh-CN" altLang="en-US" dirty="0" smtClean="0"/>
              <a:t>时</a:t>
            </a:r>
            <a:r>
              <a:rPr lang="zh-CN" altLang="en-US" dirty="0"/>
              <a:t>，</a:t>
            </a:r>
            <a:r>
              <a:rPr lang="zh-CN" altLang="en-US" dirty="0" smtClean="0"/>
              <a:t>就</a:t>
            </a:r>
            <a:r>
              <a:rPr lang="zh-CN" altLang="en-US" dirty="0"/>
              <a:t>可以设置为</a:t>
            </a:r>
            <a:r>
              <a:rPr lang="zh-CN" altLang="en-US" dirty="0" smtClean="0"/>
              <a:t>逗号。</a:t>
            </a:r>
            <a:endParaRPr lang="en-US" altLang="zh-CN" dirty="0" smtClean="0"/>
          </a:p>
          <a:p>
            <a:pPr marL="0" indent="0">
              <a:buNone/>
            </a:pPr>
            <a:r>
              <a:rPr lang="en-US" altLang="zh-CN" dirty="0" smtClean="0"/>
              <a:t>$* </a:t>
            </a:r>
            <a:r>
              <a:rPr lang="zh-CN" altLang="en-US" dirty="0" smtClean="0"/>
              <a:t>使用</a:t>
            </a:r>
            <a:r>
              <a:rPr lang="zh-CN" altLang="en-US" dirty="0"/>
              <a:t>的是保存在</a:t>
            </a:r>
            <a:r>
              <a:rPr lang="en-US" altLang="zh-CN" dirty="0"/>
              <a:t>$IFS</a:t>
            </a:r>
            <a:r>
              <a:rPr lang="zh-CN" altLang="en-US" dirty="0"/>
              <a:t>中的第一个</a:t>
            </a:r>
            <a:r>
              <a:rPr lang="zh-CN" altLang="en-US" dirty="0" smtClean="0"/>
              <a:t>字符。</a:t>
            </a:r>
            <a:endParaRPr lang="en-US" altLang="zh-CN" dirty="0" smtClean="0"/>
          </a:p>
          <a:p>
            <a:pPr marL="0" indent="0">
              <a:buNone/>
            </a:pPr>
            <a:r>
              <a:rPr lang="en-US" dirty="0" smtClean="0"/>
              <a:t>e.g. ifs.sh</a:t>
            </a:r>
          </a:p>
          <a:p>
            <a:r>
              <a:rPr lang="en-US" dirty="0" smtClean="0"/>
              <a:t>$MACHTYPE</a:t>
            </a:r>
          </a:p>
          <a:p>
            <a:pPr marL="0" indent="0">
              <a:buNone/>
            </a:pPr>
            <a:r>
              <a:rPr lang="zh-CN" altLang="en-US" dirty="0" smtClean="0"/>
              <a:t>机器类型，标识系统硬件。</a:t>
            </a:r>
            <a:endParaRPr lang="en-US" altLang="zh-CN" dirty="0" smtClean="0"/>
          </a:p>
          <a:p>
            <a:r>
              <a:rPr lang="en-US" dirty="0" smtClean="0"/>
              <a:t>$OSTYPE</a:t>
            </a:r>
          </a:p>
          <a:p>
            <a:pPr marL="0" indent="0">
              <a:buNone/>
            </a:pPr>
            <a:r>
              <a:rPr lang="zh-CN" altLang="en-US" dirty="0" smtClean="0"/>
              <a:t>操作系统类型</a:t>
            </a:r>
            <a:endParaRPr lang="en-US" dirty="0" smtClean="0"/>
          </a:p>
          <a:p>
            <a:pPr marL="0" indent="0">
              <a:buNone/>
            </a:pPr>
            <a:endParaRPr lang="en-US" dirty="0"/>
          </a:p>
        </p:txBody>
      </p:sp>
    </p:spTree>
    <p:extLst>
      <p:ext uri="{BB962C8B-B14F-4D97-AF65-F5344CB8AC3E}">
        <p14:creationId xmlns:p14="http://schemas.microsoft.com/office/powerpoint/2010/main" val="1027363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fontScale="92500" lnSpcReduction="20000"/>
          </a:bodyPr>
          <a:lstStyle/>
          <a:p>
            <a:r>
              <a:rPr lang="en-US" dirty="0" smtClean="0"/>
              <a:t>$PATH</a:t>
            </a:r>
          </a:p>
          <a:p>
            <a:pPr marL="0" indent="0">
              <a:buNone/>
            </a:pPr>
            <a:r>
              <a:rPr lang="zh-CN" altLang="en-US" dirty="0"/>
              <a:t>可执行文件搜索路径</a:t>
            </a:r>
            <a:r>
              <a:rPr lang="zh-CN" altLang="en-US" dirty="0" smtClean="0"/>
              <a:t>。</a:t>
            </a:r>
            <a:endParaRPr lang="en-US" altLang="zh-CN" dirty="0" smtClean="0"/>
          </a:p>
          <a:p>
            <a:pPr marL="0" indent="0">
              <a:buNone/>
            </a:pPr>
            <a:r>
              <a:rPr lang="zh-CN" altLang="en-US" dirty="0" smtClean="0"/>
              <a:t>当</a:t>
            </a:r>
            <a:r>
              <a:rPr lang="zh-CN" altLang="en-US" dirty="0"/>
              <a:t>给出一个命令</a:t>
            </a:r>
            <a:r>
              <a:rPr lang="zh-CN" altLang="en-US" dirty="0" smtClean="0"/>
              <a:t>时</a:t>
            </a:r>
            <a:r>
              <a:rPr lang="zh-CN" altLang="en-US" dirty="0"/>
              <a:t>，</a:t>
            </a:r>
            <a:r>
              <a:rPr lang="en-US" altLang="zh-CN" dirty="0" smtClean="0"/>
              <a:t>shell</a:t>
            </a:r>
            <a:r>
              <a:rPr lang="zh-CN" altLang="en-US" dirty="0" smtClean="0"/>
              <a:t>会按照</a:t>
            </a:r>
            <a:r>
              <a:rPr lang="en-US" altLang="zh-CN" dirty="0" smtClean="0"/>
              <a:t>$PATH</a:t>
            </a:r>
            <a:r>
              <a:rPr lang="zh-CN" altLang="en-US" dirty="0" smtClean="0"/>
              <a:t>变量</a:t>
            </a:r>
            <a:r>
              <a:rPr lang="zh-CN" altLang="en-US" dirty="0"/>
              <a:t>中所列出的路径来搜索这个可执行</a:t>
            </a:r>
            <a:r>
              <a:rPr lang="zh-CN" altLang="en-US" dirty="0" smtClean="0"/>
              <a:t>命令。</a:t>
            </a:r>
            <a:endParaRPr lang="en-US" altLang="zh-CN" dirty="0" smtClean="0"/>
          </a:p>
          <a:p>
            <a:pPr marL="0" indent="0">
              <a:buNone/>
            </a:pPr>
            <a:r>
              <a:rPr lang="en-US" altLang="zh-CN" dirty="0" smtClean="0"/>
              <a:t>$</a:t>
            </a:r>
            <a:r>
              <a:rPr lang="en-US" altLang="zh-CN" dirty="0"/>
              <a:t>PATH</a:t>
            </a:r>
            <a:r>
              <a:rPr lang="zh-CN" altLang="en-US" dirty="0" smtClean="0"/>
              <a:t>变量是一</a:t>
            </a:r>
            <a:r>
              <a:rPr lang="zh-CN" altLang="en-US" dirty="0"/>
              <a:t>个以冒号分隔的目录</a:t>
            </a:r>
            <a:r>
              <a:rPr lang="zh-CN" altLang="en-US" dirty="0" smtClean="0"/>
              <a:t>列表</a:t>
            </a:r>
            <a:r>
              <a:rPr lang="zh-CN" altLang="en-US" dirty="0"/>
              <a:t>，</a:t>
            </a:r>
            <a:r>
              <a:rPr lang="zh-CN" altLang="en-US" dirty="0" smtClean="0"/>
              <a:t>通常</a:t>
            </a:r>
            <a:r>
              <a:rPr lang="zh-CN" altLang="en-US" dirty="0"/>
              <a:t>情况</a:t>
            </a:r>
            <a:r>
              <a:rPr lang="zh-CN" altLang="en-US" dirty="0" smtClean="0"/>
              <a:t>下</a:t>
            </a:r>
            <a:r>
              <a:rPr lang="zh-CN" altLang="en-US" dirty="0"/>
              <a:t>，</a:t>
            </a:r>
            <a:r>
              <a:rPr lang="zh-CN" altLang="en-US" dirty="0" smtClean="0"/>
              <a:t>系统</a:t>
            </a:r>
            <a:r>
              <a:rPr lang="zh-CN" altLang="en-US" dirty="0"/>
              <a:t>都是在</a:t>
            </a:r>
            <a:r>
              <a:rPr lang="en-US" altLang="zh-CN" dirty="0"/>
              <a:t>/</a:t>
            </a:r>
            <a:r>
              <a:rPr lang="en-US" altLang="zh-CN" dirty="0" err="1"/>
              <a:t>etc</a:t>
            </a:r>
            <a:r>
              <a:rPr lang="en-US" altLang="zh-CN" dirty="0"/>
              <a:t>/profile</a:t>
            </a:r>
            <a:r>
              <a:rPr lang="zh-CN" altLang="en-US" dirty="0"/>
              <a:t>和</a:t>
            </a:r>
            <a:r>
              <a:rPr lang="en-US" altLang="zh-CN" dirty="0"/>
              <a:t>~/.</a:t>
            </a:r>
            <a:r>
              <a:rPr lang="en-US" altLang="zh-CN" dirty="0" err="1"/>
              <a:t>bashrc</a:t>
            </a:r>
            <a:r>
              <a:rPr lang="zh-CN" altLang="en-US" dirty="0"/>
              <a:t>中存储</a:t>
            </a:r>
            <a:r>
              <a:rPr lang="en-US" altLang="zh-CN" dirty="0"/>
              <a:t>$PATH</a:t>
            </a:r>
            <a:r>
              <a:rPr lang="zh-CN" altLang="en-US" dirty="0"/>
              <a:t>的</a:t>
            </a:r>
            <a:r>
              <a:rPr lang="zh-CN" altLang="en-US" dirty="0" smtClean="0"/>
              <a:t>定义。</a:t>
            </a:r>
            <a:endParaRPr lang="en-US" altLang="zh-CN" dirty="0" smtClean="0"/>
          </a:p>
          <a:p>
            <a:pPr marL="0" indent="0">
              <a:buNone/>
            </a:pPr>
            <a:r>
              <a:rPr lang="en-US" altLang="zh-CN" dirty="0"/>
              <a:t>PATH=${PATH}:/opt/bin</a:t>
            </a:r>
            <a:r>
              <a:rPr lang="zh-CN" altLang="en-US" dirty="0"/>
              <a:t>将会把目录</a:t>
            </a:r>
            <a:r>
              <a:rPr lang="en-US" altLang="zh-CN" dirty="0"/>
              <a:t>/opt/bin</a:t>
            </a:r>
            <a:r>
              <a:rPr lang="zh-CN" altLang="en-US" dirty="0"/>
              <a:t>附加到当前目录列表</a:t>
            </a:r>
            <a:r>
              <a:rPr lang="zh-CN" altLang="en-US" dirty="0" smtClean="0"/>
              <a:t>中</a:t>
            </a:r>
            <a:r>
              <a:rPr lang="zh-CN" altLang="en-US" dirty="0"/>
              <a:t>。</a:t>
            </a:r>
            <a:r>
              <a:rPr lang="zh-CN" altLang="en-US" dirty="0" smtClean="0"/>
              <a:t>在</a:t>
            </a:r>
            <a:r>
              <a:rPr lang="zh-CN" altLang="en-US" dirty="0"/>
              <a:t>脚本</a:t>
            </a:r>
            <a:r>
              <a:rPr lang="zh-CN" altLang="en-US" dirty="0" smtClean="0"/>
              <a:t>中</a:t>
            </a:r>
            <a:r>
              <a:rPr lang="zh-CN" altLang="en-US" dirty="0"/>
              <a:t>，</a:t>
            </a:r>
            <a:r>
              <a:rPr lang="zh-CN" altLang="en-US" dirty="0" smtClean="0"/>
              <a:t>这</a:t>
            </a:r>
            <a:r>
              <a:rPr lang="zh-CN" altLang="en-US" dirty="0"/>
              <a:t>是一种把目录临时添加到</a:t>
            </a:r>
            <a:r>
              <a:rPr lang="en-US" altLang="zh-CN" dirty="0"/>
              <a:t>$PATH</a:t>
            </a:r>
            <a:r>
              <a:rPr lang="zh-CN" altLang="en-US" dirty="0"/>
              <a:t>中的</a:t>
            </a:r>
            <a:r>
              <a:rPr lang="zh-CN" altLang="en-US" dirty="0" smtClean="0"/>
              <a:t>权宜之计</a:t>
            </a:r>
            <a:r>
              <a:rPr lang="zh-CN" altLang="en-US" dirty="0"/>
              <a:t>。</a:t>
            </a:r>
            <a:r>
              <a:rPr lang="zh-CN" altLang="en-US" dirty="0" smtClean="0"/>
              <a:t>当</a:t>
            </a:r>
            <a:r>
              <a:rPr lang="zh-CN" altLang="en-US" dirty="0"/>
              <a:t>这个脚本退出</a:t>
            </a:r>
            <a:r>
              <a:rPr lang="zh-CN" altLang="en-US" dirty="0" smtClean="0"/>
              <a:t>时</a:t>
            </a:r>
            <a:r>
              <a:rPr lang="zh-CN" altLang="en-US" dirty="0"/>
              <a:t>，</a:t>
            </a:r>
            <a:r>
              <a:rPr lang="en-US" altLang="zh-CN" dirty="0" smtClean="0"/>
              <a:t>$</a:t>
            </a:r>
            <a:r>
              <a:rPr lang="en-US" altLang="zh-CN" dirty="0"/>
              <a:t>PATH</a:t>
            </a:r>
            <a:r>
              <a:rPr lang="zh-CN" altLang="en-US" dirty="0"/>
              <a:t>将会恢复以前的</a:t>
            </a:r>
            <a:r>
              <a:rPr lang="zh-CN" altLang="en-US" dirty="0" smtClean="0"/>
              <a:t>值（一</a:t>
            </a:r>
            <a:r>
              <a:rPr lang="zh-CN" altLang="en-US" dirty="0"/>
              <a:t>个子</a:t>
            </a:r>
            <a:r>
              <a:rPr lang="zh-CN" altLang="en-US" dirty="0" smtClean="0"/>
              <a:t>进程</a:t>
            </a:r>
            <a:r>
              <a:rPr lang="zh-CN" altLang="en-US" dirty="0"/>
              <a:t>，</a:t>
            </a:r>
            <a:r>
              <a:rPr lang="zh-CN" altLang="en-US" dirty="0" smtClean="0"/>
              <a:t>比如说</a:t>
            </a:r>
            <a:r>
              <a:rPr lang="zh-CN" altLang="en-US" dirty="0"/>
              <a:t>一个</a:t>
            </a:r>
            <a:r>
              <a:rPr lang="zh-CN" altLang="en-US" dirty="0" smtClean="0"/>
              <a:t>脚本</a:t>
            </a:r>
            <a:r>
              <a:rPr lang="zh-CN" altLang="en-US" dirty="0"/>
              <a:t>，</a:t>
            </a:r>
            <a:r>
              <a:rPr lang="zh-CN" altLang="en-US" dirty="0" smtClean="0"/>
              <a:t>是</a:t>
            </a:r>
            <a:r>
              <a:rPr lang="zh-CN" altLang="en-US" dirty="0"/>
              <a:t>不能够修改父进程的环境变量</a:t>
            </a:r>
            <a:r>
              <a:rPr lang="zh-CN" altLang="en-US" dirty="0" smtClean="0"/>
              <a:t>的</a:t>
            </a:r>
            <a:r>
              <a:rPr lang="zh-CN" altLang="en-US" dirty="0"/>
              <a:t>，</a:t>
            </a:r>
            <a:r>
              <a:rPr lang="zh-CN" altLang="en-US" dirty="0" smtClean="0"/>
              <a:t>在</a:t>
            </a:r>
            <a:r>
              <a:rPr lang="zh-CN" altLang="en-US" dirty="0"/>
              <a:t>这里也就是不能够修改</a:t>
            </a:r>
            <a:r>
              <a:rPr lang="en-US" altLang="zh-CN" dirty="0"/>
              <a:t>shell</a:t>
            </a:r>
            <a:r>
              <a:rPr lang="zh-CN" altLang="en-US" dirty="0"/>
              <a:t>本身的环境</a:t>
            </a:r>
            <a:r>
              <a:rPr lang="zh-CN" altLang="en-US" dirty="0" smtClean="0"/>
              <a:t>变量）。</a:t>
            </a:r>
            <a:endParaRPr lang="en-US" altLang="zh-CN" dirty="0" smtClean="0"/>
          </a:p>
          <a:p>
            <a:pPr marL="0" indent="0">
              <a:buNone/>
            </a:pPr>
            <a:r>
              <a:rPr lang="zh-CN" altLang="en-US" dirty="0"/>
              <a:t>出于安全的</a:t>
            </a:r>
            <a:r>
              <a:rPr lang="zh-CN" altLang="en-US" dirty="0" smtClean="0"/>
              <a:t>考虑，当前“工作目录”</a:t>
            </a:r>
            <a:r>
              <a:rPr lang="en-US" altLang="zh-CN" dirty="0" smtClean="0"/>
              <a:t>./ </a:t>
            </a:r>
            <a:r>
              <a:rPr lang="zh-CN" altLang="en-US" dirty="0" smtClean="0"/>
              <a:t>通常不会</a:t>
            </a:r>
            <a:r>
              <a:rPr lang="zh-CN" altLang="en-US" dirty="0"/>
              <a:t>出现在</a:t>
            </a:r>
            <a:r>
              <a:rPr lang="en-US" altLang="zh-CN" dirty="0"/>
              <a:t>$PATH</a:t>
            </a:r>
            <a:r>
              <a:rPr lang="zh-CN" altLang="en-US" dirty="0" smtClean="0"/>
              <a:t>中。</a:t>
            </a:r>
            <a:endParaRPr lang="en-US" altLang="zh-CN" dirty="0" smtClean="0"/>
          </a:p>
          <a:p>
            <a:r>
              <a:rPr lang="en-US" dirty="0" smtClean="0"/>
              <a:t>$PWD</a:t>
            </a:r>
          </a:p>
          <a:p>
            <a:pPr marL="0" indent="0">
              <a:buNone/>
            </a:pPr>
            <a:r>
              <a:rPr lang="zh-CN" altLang="en-US" dirty="0"/>
              <a:t>工作目录（当前所在的目录）。这与内建命令</a:t>
            </a:r>
            <a:r>
              <a:rPr lang="en-US" altLang="zh-CN" dirty="0" err="1"/>
              <a:t>pwd</a:t>
            </a:r>
            <a:r>
              <a:rPr lang="zh-CN" altLang="en-US" dirty="0"/>
              <a:t>作用</a:t>
            </a:r>
            <a:r>
              <a:rPr lang="zh-CN" altLang="en-US" dirty="0" smtClean="0"/>
              <a:t>相同。</a:t>
            </a:r>
            <a:endParaRPr lang="en-US" dirty="0"/>
          </a:p>
        </p:txBody>
      </p:sp>
    </p:spTree>
    <p:extLst>
      <p:ext uri="{BB962C8B-B14F-4D97-AF65-F5344CB8AC3E}">
        <p14:creationId xmlns:p14="http://schemas.microsoft.com/office/powerpoint/2010/main" val="2718333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$PS1</a:t>
            </a:r>
          </a:p>
          <a:p>
            <a:pPr marL="0" indent="0">
              <a:buNone/>
            </a:pPr>
            <a:r>
              <a:rPr lang="zh-CN" altLang="en-US" dirty="0" smtClean="0"/>
              <a:t>主提示符，可以在命令行中见到它。</a:t>
            </a:r>
            <a:endParaRPr lang="en-US" dirty="0" smtClean="0"/>
          </a:p>
          <a:p>
            <a:r>
              <a:rPr lang="en-US" dirty="0" smtClean="0"/>
              <a:t>$PS2</a:t>
            </a:r>
          </a:p>
          <a:p>
            <a:pPr marL="0" indent="0">
              <a:buNone/>
            </a:pPr>
            <a:r>
              <a:rPr lang="zh-CN" altLang="en-US" dirty="0" smtClean="0"/>
              <a:t>第二提示符，当需要额外输入的时候，就会看到它，默认显示为“</a:t>
            </a:r>
            <a:r>
              <a:rPr lang="en-US" altLang="zh-CN" dirty="0" smtClean="0"/>
              <a:t>&gt;</a:t>
            </a:r>
            <a:r>
              <a:rPr lang="zh-CN" altLang="en-US" dirty="0" smtClean="0"/>
              <a:t>”。</a:t>
            </a:r>
            <a:endParaRPr lang="en-US" dirty="0" smtClean="0"/>
          </a:p>
          <a:p>
            <a:r>
              <a:rPr lang="en-US" dirty="0" smtClean="0"/>
              <a:t>$PS3</a:t>
            </a:r>
          </a:p>
          <a:p>
            <a:pPr marL="0" indent="0">
              <a:buNone/>
            </a:pPr>
            <a:r>
              <a:rPr lang="zh-CN" altLang="en-US" dirty="0" smtClean="0"/>
              <a:t>第三提示符，它在一个</a:t>
            </a:r>
            <a:r>
              <a:rPr lang="en-US" altLang="zh-CN" dirty="0" smtClean="0"/>
              <a:t>select</a:t>
            </a:r>
            <a:r>
              <a:rPr lang="zh-CN" altLang="en-US" dirty="0" smtClean="0"/>
              <a:t>循环中显示。</a:t>
            </a:r>
            <a:r>
              <a:rPr lang="en-US" altLang="zh-CN" dirty="0" smtClean="0"/>
              <a:t>e.g. select.sh</a:t>
            </a:r>
            <a:endParaRPr lang="en-US" dirty="0" smtClean="0"/>
          </a:p>
          <a:p>
            <a:r>
              <a:rPr lang="en-US" dirty="0" smtClean="0"/>
              <a:t>$PS4</a:t>
            </a:r>
          </a:p>
          <a:p>
            <a:pPr marL="0" indent="0">
              <a:buNone/>
            </a:pPr>
            <a:r>
              <a:rPr lang="zh-CN" altLang="en-US" dirty="0" smtClean="0"/>
              <a:t>第四提示符，当使用</a:t>
            </a:r>
            <a:r>
              <a:rPr lang="en-US" altLang="zh-CN" dirty="0" smtClean="0"/>
              <a:t>-x</a:t>
            </a:r>
            <a:r>
              <a:rPr lang="zh-CN" altLang="en-US" dirty="0" smtClean="0"/>
              <a:t>选项调用脚本时，这个提示符会出现在每行输出的开头，默认显示“</a:t>
            </a:r>
            <a:r>
              <a:rPr lang="en-US" altLang="zh-CN" dirty="0" smtClean="0"/>
              <a:t>+</a:t>
            </a:r>
            <a:r>
              <a:rPr lang="zh-CN" altLang="en-US" dirty="0" smtClean="0"/>
              <a:t>”</a:t>
            </a:r>
            <a:r>
              <a:rPr lang="zh-CN" altLang="en-US" dirty="0"/>
              <a:t>。</a:t>
            </a:r>
            <a:endParaRPr lang="en-US" dirty="0"/>
          </a:p>
        </p:txBody>
      </p:sp>
    </p:spTree>
    <p:extLst>
      <p:ext uri="{BB962C8B-B14F-4D97-AF65-F5344CB8AC3E}">
        <p14:creationId xmlns:p14="http://schemas.microsoft.com/office/powerpoint/2010/main" val="1834956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$REPLY</a:t>
            </a:r>
          </a:p>
          <a:p>
            <a:pPr marL="0" indent="0">
              <a:buNone/>
            </a:pPr>
            <a:r>
              <a:rPr lang="zh-CN" altLang="en-US" dirty="0"/>
              <a:t>当没有参数变量提供给</a:t>
            </a:r>
            <a:r>
              <a:rPr lang="en-US" altLang="zh-CN" dirty="0"/>
              <a:t>read</a:t>
            </a:r>
            <a:r>
              <a:rPr lang="zh-CN" altLang="en-US" dirty="0"/>
              <a:t>命令的</a:t>
            </a:r>
            <a:r>
              <a:rPr lang="zh-CN" altLang="en-US" dirty="0" smtClean="0"/>
              <a:t>时候，这个</a:t>
            </a:r>
            <a:r>
              <a:rPr lang="zh-CN" altLang="en-US" dirty="0"/>
              <a:t>变量会作为默认变量提供给</a:t>
            </a:r>
            <a:r>
              <a:rPr lang="en-US" altLang="zh-CN" dirty="0"/>
              <a:t>read</a:t>
            </a:r>
            <a:r>
              <a:rPr lang="zh-CN" altLang="en-US" dirty="0" smtClean="0"/>
              <a:t>命令</a:t>
            </a:r>
            <a:r>
              <a:rPr lang="zh-CN" altLang="en-US" dirty="0"/>
              <a:t>。</a:t>
            </a:r>
            <a:r>
              <a:rPr lang="zh-CN" altLang="en-US" dirty="0" smtClean="0"/>
              <a:t>也</a:t>
            </a:r>
            <a:r>
              <a:rPr lang="zh-CN" altLang="en-US" dirty="0"/>
              <a:t>可以用于</a:t>
            </a:r>
            <a:r>
              <a:rPr lang="en-US" altLang="zh-CN" dirty="0"/>
              <a:t>select</a:t>
            </a:r>
            <a:r>
              <a:rPr lang="zh-CN" altLang="en-US" dirty="0" smtClean="0"/>
              <a:t>菜单</a:t>
            </a:r>
            <a:r>
              <a:rPr lang="zh-CN" altLang="en-US" dirty="0"/>
              <a:t>，</a:t>
            </a:r>
            <a:r>
              <a:rPr lang="zh-CN" altLang="en-US" dirty="0" smtClean="0"/>
              <a:t>但是</a:t>
            </a:r>
            <a:r>
              <a:rPr lang="zh-CN" altLang="en-US" dirty="0"/>
              <a:t>只提供所选择变量的</a:t>
            </a:r>
            <a:r>
              <a:rPr lang="zh-CN" altLang="en-US" dirty="0" smtClean="0"/>
              <a:t>编号</a:t>
            </a:r>
            <a:r>
              <a:rPr lang="zh-CN" altLang="en-US" dirty="0"/>
              <a:t>，</a:t>
            </a:r>
            <a:r>
              <a:rPr lang="zh-CN" altLang="en-US" dirty="0" smtClean="0"/>
              <a:t>而</a:t>
            </a:r>
            <a:r>
              <a:rPr lang="zh-CN" altLang="en-US" dirty="0"/>
              <a:t>不是变量本身的</a:t>
            </a:r>
            <a:r>
              <a:rPr lang="zh-CN" altLang="en-US" dirty="0" smtClean="0"/>
              <a:t>值。</a:t>
            </a:r>
            <a:endParaRPr lang="en-US" altLang="zh-CN" dirty="0" smtClean="0"/>
          </a:p>
          <a:p>
            <a:pPr marL="0" indent="0">
              <a:buNone/>
            </a:pPr>
            <a:r>
              <a:rPr lang="en-US" dirty="0" smtClean="0"/>
              <a:t>e.g. reply.sh</a:t>
            </a:r>
          </a:p>
          <a:p>
            <a:r>
              <a:rPr lang="en-US" dirty="0" smtClean="0"/>
              <a:t>$UID</a:t>
            </a:r>
          </a:p>
          <a:p>
            <a:pPr marL="0" indent="0">
              <a:buNone/>
            </a:pPr>
            <a:r>
              <a:rPr lang="zh-CN" altLang="en-US" dirty="0"/>
              <a:t>当前用户的用户</a:t>
            </a:r>
            <a:r>
              <a:rPr lang="zh-CN" altLang="en-US" dirty="0" smtClean="0"/>
              <a:t>标识号，记录</a:t>
            </a:r>
            <a:r>
              <a:rPr lang="zh-CN" altLang="en-US" dirty="0"/>
              <a:t>在</a:t>
            </a:r>
            <a:r>
              <a:rPr lang="en-US" altLang="zh-CN" dirty="0"/>
              <a:t>/</a:t>
            </a:r>
            <a:r>
              <a:rPr lang="en-US" altLang="zh-CN" dirty="0" err="1"/>
              <a:t>etc</a:t>
            </a:r>
            <a:r>
              <a:rPr lang="en-US" altLang="zh-CN" dirty="0"/>
              <a:t>/</a:t>
            </a:r>
            <a:r>
              <a:rPr lang="en-US" altLang="zh-CN" dirty="0" err="1"/>
              <a:t>passwd</a:t>
            </a:r>
            <a:r>
              <a:rPr lang="zh-CN" altLang="en-US" dirty="0"/>
              <a:t>文件</a:t>
            </a:r>
            <a:r>
              <a:rPr lang="zh-CN" altLang="en-US" dirty="0" smtClean="0"/>
              <a:t>中。</a:t>
            </a:r>
            <a:endParaRPr lang="en-US" altLang="zh-CN" dirty="0" smtClean="0"/>
          </a:p>
          <a:p>
            <a:pPr marL="0" indent="0">
              <a:buNone/>
            </a:pPr>
            <a:r>
              <a:rPr lang="en-US" dirty="0"/>
              <a:t>e.g. am-i-root.sh</a:t>
            </a:r>
            <a:endParaRPr lang="en-US" dirty="0" smtClean="0"/>
          </a:p>
        </p:txBody>
      </p:sp>
    </p:spTree>
    <p:extLst>
      <p:ext uri="{BB962C8B-B14F-4D97-AF65-F5344CB8AC3E}">
        <p14:creationId xmlns:p14="http://schemas.microsoft.com/office/powerpoint/2010/main" val="257529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编程基础</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简介</a:t>
            </a:r>
            <a:endParaRPr lang="en-US" altLang="zh-CN" dirty="0" smtClean="0"/>
          </a:p>
          <a:p>
            <a:r>
              <a:rPr lang="en-US" altLang="zh-CN" dirty="0"/>
              <a:t>Shell</a:t>
            </a:r>
            <a:r>
              <a:rPr lang="zh-CN" altLang="en-US" dirty="0"/>
              <a:t>脚本使用</a:t>
            </a:r>
            <a:r>
              <a:rPr lang="zh-CN" altLang="en-US" dirty="0" smtClean="0"/>
              <a:t>场景</a:t>
            </a:r>
            <a:endParaRPr lang="en-US" altLang="zh-CN" dirty="0" smtClean="0"/>
          </a:p>
          <a:p>
            <a:r>
              <a:rPr lang="zh-CN" altLang="en-US" dirty="0"/>
              <a:t>不宜使用</a:t>
            </a:r>
            <a:r>
              <a:rPr lang="en-US" altLang="zh-CN" dirty="0"/>
              <a:t>Shell</a:t>
            </a:r>
            <a:r>
              <a:rPr lang="zh-CN" altLang="en-US" dirty="0"/>
              <a:t>脚本的</a:t>
            </a:r>
            <a:r>
              <a:rPr lang="zh-CN" altLang="en-US" dirty="0" smtClean="0"/>
              <a:t>场景</a:t>
            </a:r>
            <a:endParaRPr lang="en-US" altLang="zh-CN" dirty="0" smtClean="0"/>
          </a:p>
          <a:p>
            <a:r>
              <a:rPr lang="zh-CN" altLang="en-US" dirty="0" smtClean="0"/>
              <a:t>简单的</a:t>
            </a:r>
            <a:r>
              <a:rPr lang="en-US" altLang="zh-CN" dirty="0" smtClean="0"/>
              <a:t>shell</a:t>
            </a:r>
            <a:r>
              <a:rPr lang="zh-CN" altLang="en-US" dirty="0" smtClean="0"/>
              <a:t>脚本</a:t>
            </a:r>
            <a:endParaRPr lang="en-US" altLang="zh-CN" dirty="0" smtClean="0"/>
          </a:p>
          <a:p>
            <a:r>
              <a:rPr lang="zh-CN" altLang="en-US" dirty="0" smtClean="0"/>
              <a:t>变量</a:t>
            </a:r>
            <a:r>
              <a:rPr lang="zh-CN" altLang="en-US" dirty="0" smtClean="0"/>
              <a:t>和</a:t>
            </a:r>
            <a:r>
              <a:rPr lang="zh-CN" altLang="en-US" dirty="0"/>
              <a:t>参数</a:t>
            </a:r>
            <a:endParaRPr lang="en-US" altLang="zh-CN" dirty="0" smtClean="0"/>
          </a:p>
          <a:p>
            <a:r>
              <a:rPr lang="zh-CN" altLang="en-US" dirty="0" smtClean="0"/>
              <a:t>语句和表达式</a:t>
            </a:r>
            <a:endParaRPr lang="en-US" altLang="zh-CN" dirty="0" smtClean="0"/>
          </a:p>
          <a:p>
            <a:r>
              <a:rPr lang="zh-CN" altLang="en-US" dirty="0" smtClean="0"/>
              <a:t>高级主题</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73779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en-US" dirty="0"/>
          </a:p>
        </p:txBody>
      </p:sp>
      <p:sp>
        <p:nvSpPr>
          <p:cNvPr id="3" name="内容占位符 2"/>
          <p:cNvSpPr>
            <a:spLocks noGrp="1"/>
          </p:cNvSpPr>
          <p:nvPr>
            <p:ph idx="1"/>
          </p:nvPr>
        </p:nvSpPr>
        <p:spPr/>
        <p:txBody>
          <a:bodyPr>
            <a:normAutofit fontScale="92500" lnSpcReduction="20000"/>
          </a:bodyPr>
          <a:lstStyle/>
          <a:p>
            <a:r>
              <a:rPr lang="zh-CN" altLang="en-US" dirty="0" smtClean="0"/>
              <a:t>字符串长度</a:t>
            </a:r>
            <a:endParaRPr lang="en-US" altLang="zh-CN" dirty="0" smtClean="0"/>
          </a:p>
          <a:p>
            <a:pPr marL="0" indent="0">
              <a:buNone/>
            </a:pPr>
            <a:r>
              <a:rPr lang="en-US" altLang="zh-CN" dirty="0"/>
              <a:t>${#</a:t>
            </a:r>
            <a:r>
              <a:rPr lang="en-US" altLang="zh-CN" dirty="0" smtClean="0"/>
              <a:t>string}</a:t>
            </a:r>
          </a:p>
          <a:p>
            <a:pPr marL="0" indent="0">
              <a:buNone/>
            </a:pPr>
            <a:r>
              <a:rPr lang="en-US" altLang="zh-CN" dirty="0" err="1" smtClean="0"/>
              <a:t>expr</a:t>
            </a:r>
            <a:r>
              <a:rPr lang="en-US" altLang="zh-CN" dirty="0" smtClean="0"/>
              <a:t> </a:t>
            </a:r>
            <a:r>
              <a:rPr lang="en-US" altLang="zh-CN" dirty="0"/>
              <a:t>length $</a:t>
            </a:r>
            <a:r>
              <a:rPr lang="en-US" altLang="zh-CN" dirty="0" smtClean="0"/>
              <a:t>string</a:t>
            </a:r>
          </a:p>
          <a:p>
            <a:pPr marL="0" indent="0">
              <a:buNone/>
            </a:pPr>
            <a:r>
              <a:rPr lang="en-US" altLang="zh-CN" dirty="0" err="1"/>
              <a:t>expr</a:t>
            </a:r>
            <a:r>
              <a:rPr lang="en-US" altLang="zh-CN" dirty="0"/>
              <a:t> "$</a:t>
            </a:r>
            <a:r>
              <a:rPr lang="en-US" altLang="zh-CN" dirty="0" smtClean="0"/>
              <a:t>string</a:t>
            </a:r>
            <a:r>
              <a:rPr lang="en-US" altLang="zh-CN" dirty="0"/>
              <a:t>" : </a:t>
            </a:r>
            <a:r>
              <a:rPr lang="en-US" altLang="zh-CN" dirty="0" smtClean="0"/>
              <a:t>'.*‘</a:t>
            </a:r>
          </a:p>
          <a:p>
            <a:pPr marL="0" indent="0">
              <a:buNone/>
            </a:pPr>
            <a:r>
              <a:rPr lang="en-US" altLang="zh-CN" dirty="0" smtClean="0"/>
              <a:t>e.g. strlen.sh</a:t>
            </a:r>
          </a:p>
          <a:p>
            <a:r>
              <a:rPr lang="zh-CN" altLang="en-US" dirty="0"/>
              <a:t>匹配字符串开头的子串</a:t>
            </a:r>
            <a:r>
              <a:rPr lang="zh-CN" altLang="en-US" dirty="0" smtClean="0"/>
              <a:t>长度</a:t>
            </a:r>
            <a:endParaRPr lang="en-US" altLang="zh-CN" dirty="0" smtClean="0"/>
          </a:p>
          <a:p>
            <a:pPr marL="0" indent="0">
              <a:buNone/>
            </a:pPr>
            <a:r>
              <a:rPr lang="en-US" altLang="zh-CN" dirty="0" err="1"/>
              <a:t>expr</a:t>
            </a:r>
            <a:r>
              <a:rPr lang="en-US" altLang="zh-CN" dirty="0"/>
              <a:t> match "$string" '$substring'</a:t>
            </a:r>
          </a:p>
          <a:p>
            <a:pPr marL="0" indent="0">
              <a:buNone/>
            </a:pPr>
            <a:r>
              <a:rPr lang="en-US" altLang="zh-CN" dirty="0"/>
              <a:t>	$substring</a:t>
            </a:r>
            <a:r>
              <a:rPr lang="zh-CN" altLang="en-US" dirty="0"/>
              <a:t>是一个</a:t>
            </a:r>
            <a:r>
              <a:rPr lang="zh-CN" altLang="en-US" dirty="0" smtClean="0"/>
              <a:t>正则表达式。</a:t>
            </a:r>
            <a:endParaRPr lang="en-US" altLang="zh-CN" dirty="0" smtClean="0"/>
          </a:p>
          <a:p>
            <a:pPr marL="0" indent="0">
              <a:buNone/>
            </a:pPr>
            <a:r>
              <a:rPr lang="en-US" altLang="zh-CN" dirty="0" err="1"/>
              <a:t>expr</a:t>
            </a:r>
            <a:r>
              <a:rPr lang="en-US" altLang="zh-CN" dirty="0"/>
              <a:t> "$string" : '$substring'</a:t>
            </a:r>
          </a:p>
          <a:p>
            <a:pPr marL="0" indent="0">
              <a:buNone/>
            </a:pPr>
            <a:r>
              <a:rPr lang="en-US" altLang="zh-CN" dirty="0" smtClean="0"/>
              <a:t>	</a:t>
            </a:r>
            <a:r>
              <a:rPr lang="en-US" altLang="zh-CN" dirty="0"/>
              <a:t> $substring</a:t>
            </a:r>
            <a:r>
              <a:rPr lang="zh-CN" altLang="en-US" dirty="0"/>
              <a:t>是一个正则表达式</a:t>
            </a:r>
            <a:r>
              <a:rPr lang="zh-CN" altLang="en-US" dirty="0" smtClean="0"/>
              <a:t>。</a:t>
            </a:r>
            <a:endParaRPr lang="en-US" altLang="zh-CN" dirty="0" smtClean="0"/>
          </a:p>
          <a:p>
            <a:pPr marL="0" indent="0">
              <a:buNone/>
            </a:pPr>
            <a:r>
              <a:rPr lang="en-US" altLang="zh-CN" dirty="0" smtClean="0"/>
              <a:t>e.g. substrlen.sh</a:t>
            </a:r>
          </a:p>
        </p:txBody>
      </p:sp>
    </p:spTree>
    <p:extLst>
      <p:ext uri="{BB962C8B-B14F-4D97-AF65-F5344CB8AC3E}">
        <p14:creationId xmlns:p14="http://schemas.microsoft.com/office/powerpoint/2010/main" val="274518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实用工具</a:t>
            </a:r>
            <a:endParaRPr lang="zh-CN" altLang="en-US" dirty="0"/>
          </a:p>
        </p:txBody>
      </p:sp>
      <p:sp>
        <p:nvSpPr>
          <p:cNvPr id="3" name="内容占位符 2"/>
          <p:cNvSpPr>
            <a:spLocks noGrp="1"/>
          </p:cNvSpPr>
          <p:nvPr>
            <p:ph idx="1"/>
          </p:nvPr>
        </p:nvSpPr>
        <p:spPr/>
        <p:txBody>
          <a:bodyPr/>
          <a:lstStyle/>
          <a:p>
            <a:r>
              <a:rPr lang="en-US" altLang="zh-CN" dirty="0" smtClean="0"/>
              <a:t>cut </a:t>
            </a:r>
            <a:r>
              <a:rPr lang="zh-CN" altLang="en-US" dirty="0" smtClean="0"/>
              <a:t>的用法</a:t>
            </a:r>
            <a:endParaRPr lang="en-US" altLang="zh-CN" dirty="0"/>
          </a:p>
          <a:p>
            <a:r>
              <a:rPr lang="en-US" altLang="zh-CN" dirty="0" smtClean="0"/>
              <a:t>grep </a:t>
            </a:r>
            <a:r>
              <a:rPr lang="zh-CN" altLang="en-US" dirty="0" smtClean="0"/>
              <a:t>的用法</a:t>
            </a:r>
            <a:endParaRPr lang="en-US" altLang="zh-CN" dirty="0" smtClean="0"/>
          </a:p>
          <a:p>
            <a:r>
              <a:rPr lang="en-US" altLang="zh-CN" dirty="0" smtClean="0"/>
              <a:t>sed </a:t>
            </a:r>
            <a:r>
              <a:rPr lang="zh-CN" altLang="en-US" dirty="0" smtClean="0"/>
              <a:t>的用法</a:t>
            </a:r>
            <a:endParaRPr lang="en-US" altLang="zh-CN" dirty="0" smtClean="0"/>
          </a:p>
          <a:p>
            <a:r>
              <a:rPr lang="en-US" altLang="zh-CN" dirty="0" smtClean="0"/>
              <a:t>awk </a:t>
            </a:r>
            <a:r>
              <a:rPr lang="zh-CN" altLang="en-US" dirty="0" smtClean="0"/>
              <a:t>的用法</a:t>
            </a:r>
            <a:endParaRPr lang="en-US" altLang="zh-CN" dirty="0" smtClean="0"/>
          </a:p>
          <a:p>
            <a:endParaRPr lang="zh-CN" altLang="en-US" dirty="0"/>
          </a:p>
        </p:txBody>
      </p:sp>
    </p:spTree>
    <p:extLst>
      <p:ext uri="{BB962C8B-B14F-4D97-AF65-F5344CB8AC3E}">
        <p14:creationId xmlns:p14="http://schemas.microsoft.com/office/powerpoint/2010/main" val="2492421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lnSpcReduction="10000"/>
          </a:bodyPr>
          <a:lstStyle/>
          <a:p>
            <a:r>
              <a:rPr lang="en-US" altLang="zh-CN" dirty="0" smtClean="0"/>
              <a:t>Advanced </a:t>
            </a:r>
            <a:r>
              <a:rPr lang="en-US" altLang="zh-CN" dirty="0"/>
              <a:t>Bash-Scripting Guide</a:t>
            </a:r>
            <a:r>
              <a:rPr lang="zh-CN" altLang="en-US" dirty="0" smtClean="0"/>
              <a:t>：</a:t>
            </a:r>
            <a:endParaRPr lang="en-US" altLang="zh-CN" dirty="0" smtClean="0"/>
          </a:p>
          <a:p>
            <a:pPr marL="0" indent="0">
              <a:buNone/>
            </a:pPr>
            <a:r>
              <a:rPr lang="en-US" altLang="zh-CN" dirty="0" smtClean="0">
                <a:hlinkClick r:id="rId2"/>
              </a:rPr>
              <a:t>http://www.tldp.org/LDP/abs/html/abs-guide.html</a:t>
            </a:r>
            <a:endParaRPr lang="en-US" altLang="zh-CN" dirty="0"/>
          </a:p>
          <a:p>
            <a:r>
              <a:rPr lang="en-US" altLang="zh-CN" dirty="0" smtClean="0"/>
              <a:t>sed </a:t>
            </a:r>
            <a:r>
              <a:rPr lang="en-US" altLang="zh-CN" dirty="0"/>
              <a:t>&amp; awk </a:t>
            </a:r>
            <a:r>
              <a:rPr lang="zh-CN" altLang="en-US" dirty="0" smtClean="0"/>
              <a:t>概述</a:t>
            </a:r>
            <a:endParaRPr lang="en-US" altLang="zh-CN" dirty="0" smtClean="0"/>
          </a:p>
          <a:p>
            <a:pPr marL="0" indent="0">
              <a:buNone/>
            </a:pPr>
            <a:r>
              <a:rPr lang="en-US" altLang="zh-CN" dirty="0" smtClean="0">
                <a:hlinkClick r:id="rId3"/>
              </a:rPr>
              <a:t>http://jarson.in/sed-awk-overview/</a:t>
            </a:r>
            <a:endParaRPr lang="en-US" altLang="zh-CN" dirty="0" smtClean="0"/>
          </a:p>
          <a:p>
            <a:r>
              <a:rPr lang="en-US" altLang="zh-CN" dirty="0" smtClean="0"/>
              <a:t>sed </a:t>
            </a:r>
            <a:r>
              <a:rPr lang="zh-CN" altLang="en-US" dirty="0"/>
              <a:t>学习</a:t>
            </a:r>
            <a:r>
              <a:rPr lang="zh-CN" altLang="en-US" dirty="0" smtClean="0"/>
              <a:t>手册</a:t>
            </a:r>
            <a:endParaRPr lang="en-US" altLang="zh-CN" dirty="0" smtClean="0"/>
          </a:p>
          <a:p>
            <a:pPr marL="0" indent="0">
              <a:buNone/>
            </a:pPr>
            <a:r>
              <a:rPr lang="en-US" altLang="zh-CN" dirty="0" smtClean="0">
                <a:hlinkClick r:id="rId4"/>
              </a:rPr>
              <a:t>http://jarson.in/sed-manual/</a:t>
            </a:r>
            <a:endParaRPr lang="en-US" altLang="zh-CN" dirty="0" smtClean="0"/>
          </a:p>
          <a:p>
            <a:r>
              <a:rPr lang="en-US" altLang="zh-CN" dirty="0" smtClean="0"/>
              <a:t>sed </a:t>
            </a:r>
            <a:r>
              <a:rPr lang="zh-CN" altLang="en-US" dirty="0"/>
              <a:t>函数</a:t>
            </a:r>
            <a:r>
              <a:rPr lang="zh-CN" altLang="en-US" dirty="0" smtClean="0"/>
              <a:t>参数</a:t>
            </a:r>
            <a:endParaRPr lang="en-US" altLang="zh-CN" dirty="0" smtClean="0"/>
          </a:p>
          <a:p>
            <a:pPr marL="0" indent="0">
              <a:buNone/>
            </a:pPr>
            <a:r>
              <a:rPr lang="en-US" altLang="zh-CN" dirty="0" smtClean="0">
                <a:hlinkClick r:id="rId5"/>
              </a:rPr>
              <a:t>http://jarson.in/sed-functions/</a:t>
            </a:r>
            <a:endParaRPr lang="en-US" altLang="zh-CN" dirty="0"/>
          </a:p>
          <a:p>
            <a:r>
              <a:rPr lang="en-US" altLang="zh-CN" dirty="0" smtClean="0"/>
              <a:t>awk</a:t>
            </a:r>
          </a:p>
          <a:p>
            <a:pPr marL="0" indent="0">
              <a:buNone/>
            </a:pPr>
            <a:r>
              <a:rPr lang="en-US" altLang="zh-CN" dirty="0" smtClean="0">
                <a:hlinkClick r:id="rId6"/>
              </a:rPr>
              <a:t>http://www.aslibra.com/doc/awk.htm</a:t>
            </a:r>
            <a:endParaRPr lang="zh-CN" altLang="en-US" dirty="0"/>
          </a:p>
        </p:txBody>
      </p:sp>
    </p:spTree>
    <p:extLst>
      <p:ext uri="{BB962C8B-B14F-4D97-AF65-F5344CB8AC3E}">
        <p14:creationId xmlns:p14="http://schemas.microsoft.com/office/powerpoint/2010/main" val="893627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命令解释器</a:t>
            </a:r>
            <a:endParaRPr lang="en-US" altLang="zh-CN" dirty="0" smtClean="0"/>
          </a:p>
          <a:p>
            <a:r>
              <a:rPr lang="zh-CN" altLang="en-US" dirty="0" smtClean="0"/>
              <a:t>系统内核与用户之间的隔离层</a:t>
            </a:r>
            <a:endParaRPr lang="en-US" altLang="zh-CN" dirty="0" smtClean="0"/>
          </a:p>
          <a:p>
            <a:r>
              <a:rPr lang="zh-CN" altLang="en-US" dirty="0" smtClean="0"/>
              <a:t>编程语言（</a:t>
            </a:r>
            <a:r>
              <a:rPr lang="zh-CN" altLang="en-US" dirty="0"/>
              <a:t>脚本</a:t>
            </a:r>
            <a:r>
              <a:rPr lang="zh-CN" altLang="en-US" dirty="0" smtClean="0"/>
              <a:t>）</a:t>
            </a:r>
            <a:endParaRPr lang="zh-CN" altLang="en-US" dirty="0"/>
          </a:p>
        </p:txBody>
      </p:sp>
    </p:spTree>
    <p:extLst>
      <p:ext uri="{BB962C8B-B14F-4D97-AF65-F5344CB8AC3E}">
        <p14:creationId xmlns:p14="http://schemas.microsoft.com/office/powerpoint/2010/main" val="233546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脚本使用场景</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脚本遵循典型的</a:t>
            </a:r>
            <a:r>
              <a:rPr lang="en-US" altLang="zh-CN" dirty="0" smtClean="0"/>
              <a:t>UNIX</a:t>
            </a:r>
            <a:r>
              <a:rPr lang="zh-CN" altLang="en-US" dirty="0" smtClean="0"/>
              <a:t>哲学，把大而复杂的工程分成简单的子任务，并把这些部件和工具组合起来。</a:t>
            </a:r>
            <a:endParaRPr lang="en-US" altLang="zh-CN" dirty="0" smtClean="0"/>
          </a:p>
          <a:p>
            <a:pPr marL="0" indent="0">
              <a:buNone/>
            </a:pPr>
            <a:r>
              <a:rPr lang="en-US" altLang="zh-CN" dirty="0" smtClean="0"/>
              <a:t>$ </a:t>
            </a:r>
            <a:r>
              <a:rPr lang="en-US" altLang="zh-CN" dirty="0"/>
              <a:t>cat /proc/</a:t>
            </a:r>
            <a:r>
              <a:rPr lang="en-US" altLang="zh-CN" dirty="0" err="1"/>
              <a:t>loadavg</a:t>
            </a:r>
            <a:r>
              <a:rPr lang="en-US" altLang="zh-CN" dirty="0"/>
              <a:t> </a:t>
            </a:r>
            <a:r>
              <a:rPr lang="en-US" altLang="zh-CN" dirty="0" smtClean="0"/>
              <a:t>| cut </a:t>
            </a:r>
            <a:r>
              <a:rPr lang="en-US" altLang="zh-CN" dirty="0"/>
              <a:t>-d ' ' -f1-3</a:t>
            </a:r>
            <a:endParaRPr lang="en-US" altLang="zh-CN" dirty="0" smtClean="0"/>
          </a:p>
          <a:p>
            <a:r>
              <a:rPr lang="en-US" altLang="zh-CN" dirty="0" smtClean="0"/>
              <a:t>Shell</a:t>
            </a:r>
            <a:r>
              <a:rPr lang="zh-CN" altLang="en-US" dirty="0" smtClean="0"/>
              <a:t>脚本适用于系统任务管理以及其他重复性的任务例程。</a:t>
            </a:r>
            <a:endParaRPr lang="zh-CN" altLang="en-US" dirty="0"/>
          </a:p>
        </p:txBody>
      </p:sp>
    </p:spTree>
    <p:extLst>
      <p:ext uri="{BB962C8B-B14F-4D97-AF65-F5344CB8AC3E}">
        <p14:creationId xmlns:p14="http://schemas.microsoft.com/office/powerpoint/2010/main" val="4136059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不宜使用</a:t>
            </a:r>
            <a:r>
              <a:rPr lang="en-US" altLang="zh-CN" dirty="0" smtClean="0"/>
              <a:t>Shell</a:t>
            </a:r>
            <a:r>
              <a:rPr lang="zh-CN" altLang="en-US" dirty="0" smtClean="0"/>
              <a:t>脚本的场景</a:t>
            </a:r>
            <a:endParaRPr lang="zh-CN" altLang="en-US" dirty="0"/>
          </a:p>
        </p:txBody>
      </p:sp>
      <p:sp>
        <p:nvSpPr>
          <p:cNvPr id="3" name="内容占位符 2"/>
          <p:cNvSpPr>
            <a:spLocks noGrp="1"/>
          </p:cNvSpPr>
          <p:nvPr>
            <p:ph idx="1"/>
          </p:nvPr>
        </p:nvSpPr>
        <p:spPr/>
        <p:txBody>
          <a:bodyPr/>
          <a:lstStyle/>
          <a:p>
            <a:r>
              <a:rPr lang="zh-CN" altLang="en-US" dirty="0" smtClean="0"/>
              <a:t>资源密集型的任务，尤其在需要考虑效率时（比如排序、哈希、递归等）</a:t>
            </a:r>
            <a:endParaRPr lang="en-US" altLang="zh-CN" dirty="0" smtClean="0"/>
          </a:p>
          <a:p>
            <a:r>
              <a:rPr lang="zh-CN" altLang="en-US" dirty="0" smtClean="0"/>
              <a:t>繁复的数学操作，尤其是浮点运算，任意精度计算或者复数运算等（一般使用</a:t>
            </a:r>
            <a:r>
              <a:rPr lang="en-US" altLang="zh-CN" dirty="0" smtClean="0"/>
              <a:t>C++</a:t>
            </a:r>
            <a:r>
              <a:rPr lang="zh-CN" altLang="en-US" dirty="0" smtClean="0"/>
              <a:t>或</a:t>
            </a:r>
            <a:r>
              <a:rPr lang="en-US" altLang="zh-CN" dirty="0" smtClean="0"/>
              <a:t>FORTRAN</a:t>
            </a:r>
            <a:r>
              <a:rPr lang="zh-CN" altLang="en-US" dirty="0" smtClean="0"/>
              <a:t>来处理）</a:t>
            </a:r>
            <a:endParaRPr lang="en-US" altLang="zh-CN" dirty="0" smtClean="0"/>
          </a:p>
          <a:p>
            <a:r>
              <a:rPr lang="zh-CN" altLang="en-US" dirty="0" smtClean="0"/>
              <a:t>需要跨平台可移植性支持的任务（使用</a:t>
            </a:r>
            <a:r>
              <a:rPr lang="en-US" altLang="zh-CN" dirty="0" smtClean="0"/>
              <a:t>C</a:t>
            </a:r>
            <a:r>
              <a:rPr lang="zh-CN" altLang="en-US" dirty="0" smtClean="0"/>
              <a:t>或</a:t>
            </a:r>
            <a:r>
              <a:rPr lang="en-US" altLang="zh-CN" dirty="0" smtClean="0"/>
              <a:t>JAVA</a:t>
            </a:r>
            <a:r>
              <a:rPr lang="zh-CN" altLang="en-US" dirty="0" smtClean="0"/>
              <a:t>等）</a:t>
            </a:r>
            <a:endParaRPr lang="en-US" altLang="zh-CN" dirty="0" smtClean="0"/>
          </a:p>
          <a:p>
            <a:r>
              <a:rPr lang="zh-CN" altLang="en-US" dirty="0" smtClean="0"/>
              <a:t>影响系统全局的关键性任务</a:t>
            </a:r>
            <a:endParaRPr lang="en-US" altLang="zh-CN" dirty="0" smtClean="0"/>
          </a:p>
          <a:p>
            <a:r>
              <a:rPr lang="zh-CN" altLang="en-US" dirty="0" smtClean="0"/>
              <a:t>需要原生支持多维数组、链表、树等数据结构的编程</a:t>
            </a:r>
            <a:endParaRPr lang="en-US" altLang="zh-CN" dirty="0" smtClean="0"/>
          </a:p>
          <a:p>
            <a:r>
              <a:rPr lang="zh-CN" altLang="en-US" dirty="0" smtClean="0"/>
              <a:t>需要产生或操作图形用户界面的编程</a:t>
            </a:r>
            <a:endParaRPr lang="en-US" altLang="zh-CN" dirty="0" smtClean="0"/>
          </a:p>
          <a:p>
            <a:r>
              <a:rPr lang="zh-CN" altLang="en-US" dirty="0"/>
              <a:t>需要直接访问系统硬件和</a:t>
            </a:r>
            <a:r>
              <a:rPr lang="zh-CN" altLang="en-US" dirty="0" smtClean="0"/>
              <a:t>外围设备的编程</a:t>
            </a:r>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531037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a:t>
            </a:r>
            <a:r>
              <a:rPr lang="en-US" altLang="zh-CN" dirty="0"/>
              <a:t>shell</a:t>
            </a:r>
            <a:r>
              <a:rPr lang="zh-CN" altLang="en-US" dirty="0"/>
              <a:t>脚本其实就是将一堆系统命令列在一个文件中，它的最基本的用处就是，在你每次输入这些特定顺序的命令时可以少敲一些字。</a:t>
            </a:r>
            <a:endParaRPr lang="en-US" altLang="zh-CN" dirty="0"/>
          </a:p>
          <a:p>
            <a:pPr marL="0" indent="0">
              <a:buNone/>
            </a:pPr>
            <a:r>
              <a:rPr lang="en-US" altLang="zh-CN" dirty="0"/>
              <a:t>e.g. </a:t>
            </a:r>
            <a:r>
              <a:rPr lang="en-US" altLang="zh-CN" dirty="0" smtClean="0"/>
              <a:t>example.sh</a:t>
            </a:r>
            <a:endParaRPr lang="en-US" altLang="zh-CN" dirty="0"/>
          </a:p>
          <a:p>
            <a:r>
              <a:rPr lang="zh-CN" altLang="en-US" dirty="0" smtClean="0"/>
              <a:t>可执行的</a:t>
            </a:r>
            <a:r>
              <a:rPr lang="en-US" altLang="zh-CN" dirty="0" smtClean="0"/>
              <a:t>shell</a:t>
            </a:r>
            <a:r>
              <a:rPr lang="zh-CN" altLang="en-US" dirty="0" smtClean="0"/>
              <a:t>脚本</a:t>
            </a:r>
            <a:endParaRPr lang="en-US" altLang="zh-CN" dirty="0" smtClean="0"/>
          </a:p>
          <a:p>
            <a:pPr marL="0" indent="0">
              <a:buNone/>
            </a:pPr>
            <a:r>
              <a:rPr lang="en-US" altLang="zh-CN" dirty="0"/>
              <a:t>$ </a:t>
            </a:r>
            <a:r>
              <a:rPr lang="en-US" altLang="zh-CN" dirty="0" err="1"/>
              <a:t>ls</a:t>
            </a:r>
            <a:r>
              <a:rPr lang="en-US" altLang="zh-CN" dirty="0"/>
              <a:t> -l example.sh</a:t>
            </a:r>
          </a:p>
          <a:p>
            <a:pPr marL="0" indent="0">
              <a:buNone/>
            </a:pPr>
            <a:r>
              <a:rPr lang="en-US" altLang="zh-CN" dirty="0"/>
              <a:t>-</a:t>
            </a:r>
            <a:r>
              <a:rPr lang="en-US" altLang="zh-CN" dirty="0" err="1"/>
              <a:t>rwxrwxr</a:t>
            </a:r>
            <a:r>
              <a:rPr lang="en-US" altLang="zh-CN" dirty="0"/>
              <a:t>-x 1 </a:t>
            </a:r>
            <a:r>
              <a:rPr lang="en-US" altLang="zh-CN" dirty="0" err="1"/>
              <a:t>jarson</a:t>
            </a:r>
            <a:r>
              <a:rPr lang="en-US" altLang="zh-CN" dirty="0"/>
              <a:t> </a:t>
            </a:r>
            <a:r>
              <a:rPr lang="en-US" altLang="zh-CN" dirty="0" err="1"/>
              <a:t>jarson</a:t>
            </a:r>
            <a:r>
              <a:rPr lang="en-US" altLang="zh-CN" dirty="0"/>
              <a:t> 180  8</a:t>
            </a:r>
            <a:r>
              <a:rPr lang="zh-CN" altLang="en-US" dirty="0"/>
              <a:t>月  </a:t>
            </a:r>
            <a:r>
              <a:rPr lang="en-US" altLang="zh-CN" dirty="0"/>
              <a:t>1 11:02 example.sh</a:t>
            </a:r>
          </a:p>
          <a:p>
            <a:pPr marL="0" indent="0">
              <a:buNone/>
            </a:pPr>
            <a:r>
              <a:rPr lang="zh-CN" altLang="en-US" dirty="0" smtClean="0"/>
              <a:t>一个</a:t>
            </a:r>
            <a:r>
              <a:rPr lang="en-US" altLang="zh-CN" dirty="0" smtClean="0"/>
              <a:t>shell</a:t>
            </a:r>
            <a:r>
              <a:rPr lang="zh-CN" altLang="en-US" dirty="0" smtClean="0"/>
              <a:t>脚本的直接运行，需要可执行文件权限。</a:t>
            </a:r>
            <a:endParaRPr lang="en-US" altLang="zh-CN" dirty="0" smtClean="0"/>
          </a:p>
        </p:txBody>
      </p:sp>
    </p:spTree>
    <p:extLst>
      <p:ext uri="{BB962C8B-B14F-4D97-AF65-F5344CB8AC3E}">
        <p14:creationId xmlns:p14="http://schemas.microsoft.com/office/powerpoint/2010/main" val="179766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位于脚本开头的</a:t>
            </a:r>
            <a:r>
              <a:rPr lang="en-US" altLang="zh-CN" dirty="0" smtClean="0"/>
              <a:t>#!</a:t>
            </a:r>
            <a:r>
              <a:rPr lang="zh-CN" altLang="en-US" dirty="0" smtClean="0"/>
              <a:t>字符串</a:t>
            </a:r>
            <a:endParaRPr lang="en-US" altLang="zh-CN" dirty="0" smtClean="0"/>
          </a:p>
          <a:p>
            <a:pPr marL="0" indent="0">
              <a:buNone/>
            </a:pPr>
            <a:r>
              <a:rPr lang="zh-CN" altLang="en-US" dirty="0" smtClean="0"/>
              <a:t>在每个脚本文件的开头都使用</a:t>
            </a:r>
            <a:r>
              <a:rPr lang="en-US" altLang="zh-CN" dirty="0" smtClean="0"/>
              <a:t>#!</a:t>
            </a:r>
            <a:r>
              <a:rPr lang="zh-CN" altLang="en-US" dirty="0" smtClean="0"/>
              <a:t>字符串，该字符串告知操作系统该文件是将要输入到所指定的命令解释器的一组命令。</a:t>
            </a:r>
            <a:endParaRPr lang="en-US" altLang="zh-CN" dirty="0" smtClean="0"/>
          </a:p>
          <a:p>
            <a:pPr marL="0" indent="0">
              <a:buNone/>
            </a:pPr>
            <a:r>
              <a:rPr lang="en-US" altLang="zh-CN" dirty="0" smtClean="0"/>
              <a:t>#!</a:t>
            </a:r>
            <a:r>
              <a:rPr lang="zh-CN" altLang="en-US" dirty="0" smtClean="0"/>
              <a:t>字符串实际上是一个</a:t>
            </a:r>
            <a:r>
              <a:rPr lang="en-US" altLang="zh-CN" dirty="0" smtClean="0"/>
              <a:t>2</a:t>
            </a:r>
            <a:r>
              <a:rPr lang="zh-CN" altLang="en-US" dirty="0" smtClean="0"/>
              <a:t>字节的魔法数字（幻数），是一个指定文件类型的特殊标记，这里表明一个可执行的</a:t>
            </a:r>
            <a:r>
              <a:rPr lang="en-US" altLang="zh-CN" dirty="0" smtClean="0"/>
              <a:t>shell</a:t>
            </a:r>
            <a:r>
              <a:rPr lang="zh-CN" altLang="en-US" dirty="0" smtClean="0"/>
              <a:t>脚本文件类型。</a:t>
            </a:r>
            <a:endParaRPr lang="en-US" altLang="zh-CN" dirty="0" smtClean="0"/>
          </a:p>
          <a:p>
            <a:pPr marL="0" indent="0">
              <a:buNone/>
            </a:pPr>
            <a:r>
              <a:rPr lang="zh-CN" altLang="en-US" dirty="0" smtClean="0"/>
              <a:t>紧跟</a:t>
            </a:r>
            <a:r>
              <a:rPr lang="en-US" altLang="zh-CN" dirty="0" smtClean="0"/>
              <a:t>#!</a:t>
            </a:r>
            <a:r>
              <a:rPr lang="zh-CN" altLang="en-US" dirty="0" smtClean="0"/>
              <a:t>之后是一个路径名称，该路径指定了一个解释脚本中命令的程序，这个程序可以是</a:t>
            </a:r>
            <a:r>
              <a:rPr lang="en-US" altLang="zh-CN" dirty="0" smtClean="0"/>
              <a:t>shell</a:t>
            </a:r>
            <a:r>
              <a:rPr lang="zh-CN" altLang="en-US" dirty="0" smtClean="0"/>
              <a:t>、程序语言或者一个实用程序。所指定的命令解释器从头开始执行脚本中的命令（从</a:t>
            </a:r>
            <a:r>
              <a:rPr lang="en-US" altLang="zh-CN" dirty="0" smtClean="0"/>
              <a:t>#!</a:t>
            </a:r>
            <a:r>
              <a:rPr lang="zh-CN" altLang="en-US" dirty="0" smtClean="0"/>
              <a:t>行下边的一行开始），并忽略注释，例如：</a:t>
            </a:r>
            <a:endParaRPr lang="en-US" altLang="zh-CN" dirty="0" smtClean="0"/>
          </a:p>
          <a:p>
            <a:pPr marL="0" indent="0">
              <a:buNone/>
            </a:pPr>
            <a:r>
              <a:rPr lang="de-DE" altLang="zh-CN" dirty="0" smtClean="0"/>
              <a:t>#!/bin/bash</a:t>
            </a:r>
          </a:p>
          <a:p>
            <a:pPr marL="0" indent="0">
              <a:buNone/>
            </a:pPr>
            <a:r>
              <a:rPr lang="de-DE" altLang="zh-CN" dirty="0"/>
              <a:t>#!/usr/bin/perl</a:t>
            </a:r>
          </a:p>
          <a:p>
            <a:pPr marL="0" indent="0">
              <a:buNone/>
            </a:pPr>
            <a:r>
              <a:rPr lang="de-DE" altLang="zh-CN" dirty="0" smtClean="0"/>
              <a:t>#!/</a:t>
            </a:r>
            <a:r>
              <a:rPr lang="de-DE" altLang="zh-CN" dirty="0"/>
              <a:t>bin/sed -f</a:t>
            </a:r>
          </a:p>
          <a:p>
            <a:pPr marL="0" indent="0">
              <a:buNone/>
            </a:pPr>
            <a:r>
              <a:rPr lang="de-DE" altLang="zh-CN" dirty="0"/>
              <a:t>#!/bin/awk -f</a:t>
            </a:r>
            <a:endParaRPr lang="en-US" altLang="zh-CN" dirty="0" smtClean="0"/>
          </a:p>
        </p:txBody>
      </p:sp>
    </p:spTree>
    <p:extLst>
      <p:ext uri="{BB962C8B-B14F-4D97-AF65-F5344CB8AC3E}">
        <p14:creationId xmlns:p14="http://schemas.microsoft.com/office/powerpoint/2010/main" val="30906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Bash</a:t>
            </a:r>
            <a:r>
              <a:rPr lang="zh-CN" altLang="en-US" dirty="0" smtClean="0"/>
              <a:t>选项</a:t>
            </a:r>
            <a:endParaRPr lang="en-US" altLang="zh-CN" dirty="0" smtClean="0"/>
          </a:p>
          <a:p>
            <a:pPr marL="0" indent="0">
              <a:buNone/>
            </a:pPr>
            <a:r>
              <a:rPr lang="en-US" altLang="zh-CN" dirty="0" smtClean="0"/>
              <a:t>Bash</a:t>
            </a:r>
            <a:r>
              <a:rPr lang="zh-CN" altLang="en-US" dirty="0" smtClean="0"/>
              <a:t>选项是改变</a:t>
            </a:r>
            <a:r>
              <a:rPr lang="en-US" altLang="zh-CN" dirty="0" smtClean="0"/>
              <a:t>shell</a:t>
            </a:r>
            <a:r>
              <a:rPr lang="zh-CN" altLang="en-US" dirty="0" smtClean="0"/>
              <a:t>或脚本行为的设置，可通过</a:t>
            </a:r>
            <a:r>
              <a:rPr lang="en-US" altLang="zh-CN" dirty="0" smtClean="0"/>
              <a:t>set</a:t>
            </a:r>
            <a:r>
              <a:rPr lang="zh-CN" altLang="en-US" dirty="0" smtClean="0"/>
              <a:t>命令在一个脚本中使能或禁用选项。</a:t>
            </a:r>
            <a:endParaRPr lang="en-US" altLang="zh-CN" dirty="0" smtClean="0"/>
          </a:p>
          <a:p>
            <a:pPr>
              <a:buFont typeface="Wingdings" panose="05000000000000000000" pitchFamily="2" charset="2"/>
              <a:buChar char="Ø"/>
            </a:pPr>
            <a:r>
              <a:rPr lang="zh-CN" altLang="en-US" dirty="0" smtClean="0"/>
              <a:t>使能选项</a:t>
            </a:r>
            <a:endParaRPr lang="en-US" altLang="zh-CN" dirty="0" smtClean="0"/>
          </a:p>
          <a:p>
            <a:pPr marL="0" indent="0">
              <a:buNone/>
            </a:pPr>
            <a:r>
              <a:rPr lang="zh-CN" altLang="en-US" dirty="0" smtClean="0"/>
              <a:t>使用</a:t>
            </a:r>
            <a:r>
              <a:rPr lang="en-US" altLang="zh-CN" b="1" dirty="0"/>
              <a:t>set -o </a:t>
            </a:r>
            <a:r>
              <a:rPr lang="en-US" altLang="zh-CN" b="1" dirty="0" smtClean="0"/>
              <a:t>option-name </a:t>
            </a:r>
            <a:r>
              <a:rPr lang="zh-CN" altLang="en-US" b="1" dirty="0" smtClean="0"/>
              <a:t>或 </a:t>
            </a:r>
            <a:r>
              <a:rPr lang="en-US" altLang="zh-CN" b="1" dirty="0" smtClean="0"/>
              <a:t>set </a:t>
            </a:r>
            <a:r>
              <a:rPr lang="en-US" altLang="zh-CN" b="1" dirty="0"/>
              <a:t>-</a:t>
            </a:r>
            <a:r>
              <a:rPr lang="en-US" altLang="zh-CN" b="1" dirty="0" smtClean="0"/>
              <a:t>option-abbrev</a:t>
            </a:r>
            <a:r>
              <a:rPr lang="zh-CN" altLang="en-US" b="1" dirty="0" smtClean="0"/>
              <a:t>形式使能一个选项</a:t>
            </a:r>
            <a:endParaRPr lang="en-US" altLang="zh-CN" dirty="0" smtClean="0"/>
          </a:p>
          <a:p>
            <a:pPr>
              <a:buFont typeface="Wingdings" panose="05000000000000000000" pitchFamily="2" charset="2"/>
              <a:buChar char="Ø"/>
            </a:pPr>
            <a:r>
              <a:rPr lang="zh-CN" altLang="en-US" dirty="0" smtClean="0"/>
              <a:t>禁用选项</a:t>
            </a:r>
            <a:endParaRPr lang="en-US" altLang="zh-CN" dirty="0" smtClean="0"/>
          </a:p>
          <a:p>
            <a:pPr marL="0" indent="0">
              <a:buNone/>
            </a:pPr>
            <a:r>
              <a:rPr lang="zh-CN" altLang="en-US" dirty="0" smtClean="0"/>
              <a:t>使用</a:t>
            </a:r>
            <a:r>
              <a:rPr lang="en-US" altLang="zh-CN" b="1" dirty="0"/>
              <a:t>set +o option-name</a:t>
            </a:r>
            <a:r>
              <a:rPr lang="en-US" altLang="zh-CN" dirty="0"/>
              <a:t> </a:t>
            </a:r>
            <a:r>
              <a:rPr lang="zh-CN" altLang="en-US" dirty="0"/>
              <a:t>或</a:t>
            </a:r>
            <a:r>
              <a:rPr lang="en-US" altLang="zh-CN" dirty="0" smtClean="0"/>
              <a:t> </a:t>
            </a:r>
            <a:r>
              <a:rPr lang="en-US" altLang="zh-CN" b="1" dirty="0"/>
              <a:t>set +</a:t>
            </a:r>
            <a:r>
              <a:rPr lang="en-US" altLang="zh-CN" b="1" dirty="0" smtClean="0"/>
              <a:t>option-abbrev</a:t>
            </a:r>
            <a:r>
              <a:rPr lang="zh-CN" altLang="en-US" b="1" dirty="0" smtClean="0"/>
              <a:t>形式禁用一个选项</a:t>
            </a:r>
            <a:endParaRPr lang="en-US" altLang="zh-CN" b="1" dirty="0" smtClean="0"/>
          </a:p>
          <a:p>
            <a:pPr marL="0" indent="0">
              <a:buNone/>
            </a:pPr>
            <a:r>
              <a:rPr lang="en-US" altLang="zh-CN" dirty="0"/>
              <a:t>e.g. options.sh</a:t>
            </a:r>
            <a:endParaRPr lang="en-US" altLang="zh-CN" b="1" dirty="0"/>
          </a:p>
          <a:p>
            <a:pPr>
              <a:buFont typeface="Wingdings" panose="05000000000000000000" pitchFamily="2" charset="2"/>
              <a:buChar char="Ø"/>
            </a:pPr>
            <a:r>
              <a:rPr lang="zh-CN" altLang="en-US" dirty="0" smtClean="0"/>
              <a:t>一个可选的在脚本中使能选项的方法就是直接在</a:t>
            </a:r>
            <a:r>
              <a:rPr lang="en-US" altLang="zh-CN" dirty="0" smtClean="0"/>
              <a:t>#!</a:t>
            </a:r>
            <a:r>
              <a:rPr lang="zh-CN" altLang="en-US" dirty="0" smtClean="0"/>
              <a:t>脚本头中指定</a:t>
            </a:r>
            <a:endParaRPr lang="en-US" altLang="zh-CN" dirty="0" smtClean="0"/>
          </a:p>
          <a:p>
            <a:pPr marL="0" indent="0">
              <a:buNone/>
            </a:pPr>
            <a:r>
              <a:rPr lang="en-US" altLang="zh-CN" dirty="0"/>
              <a:t>#!/bin/bash -</a:t>
            </a:r>
            <a:r>
              <a:rPr lang="en-US" altLang="zh-CN" dirty="0" smtClean="0"/>
              <a:t>x</a:t>
            </a:r>
            <a:endParaRPr lang="en-US" altLang="zh-CN" dirty="0"/>
          </a:p>
          <a:p>
            <a:pPr marL="0" indent="0">
              <a:buNone/>
            </a:pPr>
            <a:r>
              <a:rPr lang="en-US" altLang="zh-CN" dirty="0" smtClean="0"/>
              <a:t># </a:t>
            </a:r>
            <a:r>
              <a:rPr lang="en-US" altLang="zh-CN" dirty="0"/>
              <a:t>Body of script follows.</a:t>
            </a:r>
            <a:endParaRPr lang="en-US" altLang="zh-CN" dirty="0" smtClean="0"/>
          </a:p>
        </p:txBody>
      </p:sp>
    </p:spTree>
    <p:extLst>
      <p:ext uri="{BB962C8B-B14F-4D97-AF65-F5344CB8AC3E}">
        <p14:creationId xmlns:p14="http://schemas.microsoft.com/office/powerpoint/2010/main" val="217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1915</TotalTime>
  <Words>3014</Words>
  <Application>Microsoft Office PowerPoint</Application>
  <PresentationFormat>宽屏</PresentationFormat>
  <Paragraphs>238</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幼圆</vt:lpstr>
      <vt:lpstr>Arial</vt:lpstr>
      <vt:lpstr>Century Gothic</vt:lpstr>
      <vt:lpstr>Wingdings</vt:lpstr>
      <vt:lpstr>Wingdings 3</vt:lpstr>
      <vt:lpstr>丝状</vt:lpstr>
      <vt:lpstr>Bash脚本编程</vt:lpstr>
      <vt:lpstr>内容概要</vt:lpstr>
      <vt:lpstr>Shell编程基础</vt:lpstr>
      <vt:lpstr>Shell简介</vt:lpstr>
      <vt:lpstr>Shell脚本使用场景</vt:lpstr>
      <vt:lpstr>不宜使用Shell脚本的场景</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变量和参数</vt:lpstr>
      <vt:lpstr>特殊的变量类型</vt:lpstr>
      <vt:lpstr>特殊的变量类型</vt:lpstr>
      <vt:lpstr>特殊的变量类型</vt:lpstr>
      <vt:lpstr>特殊的变量类型</vt:lpstr>
      <vt:lpstr>特殊的变量类型</vt:lpstr>
      <vt:lpstr>內建变量</vt:lpstr>
      <vt:lpstr>內建变量</vt:lpstr>
      <vt:lpstr>內建变量</vt:lpstr>
      <vt:lpstr>內建变量</vt:lpstr>
      <vt:lpstr>內建变量</vt:lpstr>
      <vt:lpstr>內建变量</vt:lpstr>
      <vt:lpstr>字符串操作</vt:lpstr>
      <vt:lpstr>实用工具</vt:lpstr>
      <vt:lpstr>参考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Bash脚本编程</dc:title>
  <dc:creator>Jarson</dc:creator>
  <cp:lastModifiedBy>jarson</cp:lastModifiedBy>
  <cp:revision>142</cp:revision>
  <dcterms:created xsi:type="dcterms:W3CDTF">2016-07-31T04:17:34Z</dcterms:created>
  <dcterms:modified xsi:type="dcterms:W3CDTF">2016-08-02T15:10:10Z</dcterms:modified>
</cp:coreProperties>
</file>