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74320" y="274320"/>
            <a:ext cx="2704338" cy="6309360"/>
          </a:xfrm>
          <a:prstGeom prst="rect">
            <a:avLst/>
          </a:prstGeom>
          <a:solidFill>
            <a:srgbClr val="3674B5"/>
          </a:solidFill>
          <a:ln w="2540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</a:p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2338578" cy="457200"/>
          </a:xfrm>
          <a:prstGeom prst="rect">
            <a:avLst/>
          </a:prstGeom>
          <a:solidFill>
            <a:srgbClr val="3674B5"/>
          </a:solidFill>
          <a:ln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200" b="1">
                <a:solidFill>
                  <a:srgbClr val="FFFFFF"/>
                </a:solidFill>
              </a:rPr>
              <a:t>1. Product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97280"/>
            <a:ext cx="2338578" cy="170688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1.2.1 Apparel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987040"/>
            <a:ext cx="2338578" cy="170688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1.2.2 Apparel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876800"/>
            <a:ext cx="2338578" cy="170688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1.3.1 Accessories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3252978" y="274320"/>
            <a:ext cx="2704338" cy="6309360"/>
          </a:xfrm>
          <a:prstGeom prst="rect">
            <a:avLst/>
          </a:prstGeom>
          <a:solidFill>
            <a:srgbClr val="3674B5"/>
          </a:solidFill>
          <a:ln w="2540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</a:p>
        </p:txBody>
      </p:sp>
      <p:sp>
        <p:nvSpPr>
          <p:cNvPr id="8" name="Rectangle 7"/>
          <p:cNvSpPr/>
          <p:nvPr/>
        </p:nvSpPr>
        <p:spPr>
          <a:xfrm>
            <a:off x="3435858" y="457200"/>
            <a:ext cx="2338578" cy="457200"/>
          </a:xfrm>
          <a:prstGeom prst="rect">
            <a:avLst/>
          </a:prstGeom>
          <a:solidFill>
            <a:srgbClr val="3674B5"/>
          </a:solidFill>
          <a:ln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200" b="1">
                <a:solidFill>
                  <a:srgbClr val="FFFFFF"/>
                </a:solidFill>
              </a:rPr>
              <a:t>2. Supply Chain</a:t>
            </a:r>
          </a:p>
        </p:txBody>
      </p:sp>
      <p:sp>
        <p:nvSpPr>
          <p:cNvPr id="9" name="Rectangle 8"/>
          <p:cNvSpPr/>
          <p:nvPr/>
        </p:nvSpPr>
        <p:spPr>
          <a:xfrm>
            <a:off x="3435858" y="109728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2.2.1 Manufacturing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35858" y="251460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2.2.2 Manufacturing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5858" y="393192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2.3.1 Logistics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5858" y="534924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2.3.2 Logistics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31636" y="274320"/>
            <a:ext cx="2704338" cy="6309360"/>
          </a:xfrm>
          <a:prstGeom prst="rect">
            <a:avLst/>
          </a:prstGeom>
          <a:solidFill>
            <a:srgbClr val="3674B5"/>
          </a:solidFill>
          <a:ln w="2540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</a:p>
        </p:txBody>
      </p:sp>
      <p:sp>
        <p:nvSpPr>
          <p:cNvPr id="14" name="Rectangle 13"/>
          <p:cNvSpPr/>
          <p:nvPr/>
        </p:nvSpPr>
        <p:spPr>
          <a:xfrm>
            <a:off x="6414516" y="457200"/>
            <a:ext cx="2338578" cy="457200"/>
          </a:xfrm>
          <a:prstGeom prst="rect">
            <a:avLst/>
          </a:prstGeom>
          <a:solidFill>
            <a:srgbClr val="3674B5"/>
          </a:solidFill>
          <a:ln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200" b="1">
                <a:solidFill>
                  <a:srgbClr val="FFFFFF"/>
                </a:solidFill>
              </a:rPr>
              <a:t>3. Marketing and Sales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14516" y="109728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3.2.1 Retail Operations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4516" y="251460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3.2.2 Retail Operations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14516" y="393192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3.3.1 E-Commerce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4516" y="534924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3.3.2 E-Commerce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10294" y="274320"/>
            <a:ext cx="2704338" cy="6309360"/>
          </a:xfrm>
          <a:prstGeom prst="rect">
            <a:avLst/>
          </a:prstGeom>
          <a:solidFill>
            <a:srgbClr val="3674B5"/>
          </a:solidFill>
          <a:ln w="2540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</a:p>
        </p:txBody>
      </p:sp>
      <p:sp>
        <p:nvSpPr>
          <p:cNvPr id="20" name="Rectangle 19"/>
          <p:cNvSpPr/>
          <p:nvPr/>
        </p:nvSpPr>
        <p:spPr>
          <a:xfrm>
            <a:off x="9393174" y="457200"/>
            <a:ext cx="2338578" cy="457200"/>
          </a:xfrm>
          <a:prstGeom prst="rect">
            <a:avLst/>
          </a:prstGeom>
          <a:solidFill>
            <a:srgbClr val="3674B5"/>
          </a:solidFill>
          <a:ln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200" b="1">
                <a:solidFill>
                  <a:srgbClr val="FFFFFF"/>
                </a:solidFill>
              </a:rPr>
              <a:t>4. Corporate Services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93174" y="109728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4.2.1 Finance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393174" y="251460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4.2.2 Finance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3174" y="393192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4.3.1 IT Services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393174" y="5349240"/>
            <a:ext cx="2338578" cy="1234440"/>
          </a:xfrm>
          <a:prstGeom prst="rect">
            <a:avLst/>
          </a:prstGeom>
          <a:solidFill>
            <a:srgbClr val="FADA7A"/>
          </a:solidFill>
          <a:ln w="19050">
            <a:solidFill>
              <a:srgbClr val="578FC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800" b="0">
                <a:solidFill>
                  <a:srgbClr val="000000"/>
                </a:solidFill>
              </a:rPr>
              <a:t>4.3.2 IT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