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1"/>
    <p:restoredTop sz="93973"/>
  </p:normalViewPr>
  <p:slideViewPr>
    <p:cSldViewPr snapToGrid="0" snapToObjects="1">
      <p:cViewPr varScale="1">
        <p:scale>
          <a:sx n="49" d="100"/>
          <a:sy n="49" d="100"/>
        </p:scale>
        <p:origin x="1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Nadpis a pod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názvu"/>
          <p:cNvSpPr>
            <a:spLocks noGrp="1"/>
          </p:cNvSpPr>
          <p:nvPr>
            <p:ph type="title"/>
          </p:nvPr>
        </p:nvSpPr>
        <p:spPr>
          <a:xfrm>
            <a:off x="4054420" y="326462"/>
            <a:ext cx="8591344" cy="1670724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r>
              <a:t>Text názvu</a:t>
            </a:r>
          </a:p>
        </p:txBody>
      </p:sp>
      <p:sp>
        <p:nvSpPr>
          <p:cNvPr id="12" name="Text úrovne 1…"/>
          <p:cNvSpPr>
            <a:spLocks noGrp="1"/>
          </p:cNvSpPr>
          <p:nvPr>
            <p:ph type="body" idx="1"/>
          </p:nvPr>
        </p:nvSpPr>
        <p:spPr>
          <a:xfrm>
            <a:off x="4044019" y="1995003"/>
            <a:ext cx="8202241" cy="7352597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3200"/>
            </a:lvl1pPr>
            <a:lvl2pPr marL="0" indent="228600">
              <a:spcBef>
                <a:spcPts val="0"/>
              </a:spcBef>
              <a:buSzTx/>
              <a:buNone/>
              <a:defRPr sz="3200"/>
            </a:lvl2pPr>
            <a:lvl3pPr marL="0" indent="457200">
              <a:spcBef>
                <a:spcPts val="0"/>
              </a:spcBef>
              <a:buSzTx/>
              <a:buNone/>
              <a:defRPr sz="3200"/>
            </a:lvl3pPr>
            <a:lvl4pPr marL="0" indent="685800">
              <a:spcBef>
                <a:spcPts val="0"/>
              </a:spcBef>
              <a:buSzTx/>
              <a:buNone/>
              <a:defRPr sz="3200"/>
            </a:lvl4pPr>
            <a:lvl5pPr marL="0" indent="914400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Text úrovne 1</a:t>
            </a:r>
          </a:p>
          <a:p>
            <a:pPr lvl="1"/>
            <a:r>
              <a:t>Text úrovne 2</a:t>
            </a:r>
          </a:p>
          <a:p>
            <a:pPr lvl="2"/>
            <a:r>
              <a:t>Text úrovne 3</a:t>
            </a:r>
          </a:p>
          <a:p>
            <a:pPr lvl="3"/>
            <a:r>
              <a:t>Text úrovne 4</a:t>
            </a:r>
          </a:p>
          <a:p>
            <a:pPr lvl="4"/>
            <a:r>
              <a:t>Text úrovne 5</a:t>
            </a:r>
          </a:p>
        </p:txBody>
      </p:sp>
      <p:sp>
        <p:nvSpPr>
          <p:cNvPr id="13" name="Číslo snímky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á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anko Hraško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–Janko Hraško</a:t>
            </a:r>
          </a:p>
        </p:txBody>
      </p:sp>
      <p:sp>
        <p:nvSpPr>
          <p:cNvPr id="94" name="„Sem zadajte citáciu.“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„Sem zadajte citáciu.“</a:t>
            </a:r>
          </a:p>
        </p:txBody>
      </p:sp>
      <p:sp>
        <p:nvSpPr>
          <p:cNvPr id="95" name="Číslo snímky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Obrázok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Číslo snímky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Číslo snímky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ka - na šírk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rázok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 názvu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Text názvu</a:t>
            </a:r>
          </a:p>
        </p:txBody>
      </p:sp>
      <p:sp>
        <p:nvSpPr>
          <p:cNvPr id="22" name="Text úrovne 1…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Text úrovne 1</a:t>
            </a:r>
          </a:p>
          <a:p>
            <a:pPr lvl="1"/>
            <a:r>
              <a:t>Text úrovne 2</a:t>
            </a:r>
          </a:p>
          <a:p>
            <a:pPr lvl="2"/>
            <a:r>
              <a:t>Text úrovne 3</a:t>
            </a:r>
          </a:p>
          <a:p>
            <a:pPr lvl="3"/>
            <a:r>
              <a:t>Text úrovne 4</a:t>
            </a:r>
          </a:p>
          <a:p>
            <a:pPr lvl="4"/>
            <a:r>
              <a:t>Text úrovne 5</a:t>
            </a:r>
          </a:p>
        </p:txBody>
      </p:sp>
      <p:sp>
        <p:nvSpPr>
          <p:cNvPr id="23" name="Číslo snímky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ázov – st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názvu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Text názvu</a:t>
            </a:r>
          </a:p>
        </p:txBody>
      </p:sp>
      <p:sp>
        <p:nvSpPr>
          <p:cNvPr id="31" name="Číslo snímky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ka - na výšk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rázok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 názvu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Text názvu</a:t>
            </a:r>
          </a:p>
        </p:txBody>
      </p:sp>
      <p:sp>
        <p:nvSpPr>
          <p:cNvPr id="40" name="Text úrovne 1…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Text úrovne 1</a:t>
            </a:r>
          </a:p>
          <a:p>
            <a:pPr lvl="1"/>
            <a:r>
              <a:t>Text úrovne 2</a:t>
            </a:r>
          </a:p>
          <a:p>
            <a:pPr lvl="2"/>
            <a:r>
              <a:t>Text úrovne 3</a:t>
            </a:r>
          </a:p>
          <a:p>
            <a:pPr lvl="3"/>
            <a:r>
              <a:t>Text úrovne 4</a:t>
            </a:r>
          </a:p>
          <a:p>
            <a:pPr lvl="4"/>
            <a:r>
              <a:t>Text úrovne 5</a:t>
            </a:r>
          </a:p>
        </p:txBody>
      </p:sp>
      <p:sp>
        <p:nvSpPr>
          <p:cNvPr id="41" name="Číslo snímky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ázov - ho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názvu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názvu</a:t>
            </a:r>
          </a:p>
        </p:txBody>
      </p:sp>
      <p:sp>
        <p:nvSpPr>
          <p:cNvPr id="49" name="Číslo snímky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ázov a odráž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názvu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názvu</a:t>
            </a:r>
          </a:p>
        </p:txBody>
      </p:sp>
      <p:sp>
        <p:nvSpPr>
          <p:cNvPr id="57" name="Text úrovne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úrovne 1</a:t>
            </a:r>
          </a:p>
          <a:p>
            <a:pPr lvl="1"/>
            <a:r>
              <a:t>Text úrovne 2</a:t>
            </a:r>
          </a:p>
          <a:p>
            <a:pPr lvl="2"/>
            <a:r>
              <a:t>Text úrovne 3</a:t>
            </a:r>
          </a:p>
          <a:p>
            <a:pPr lvl="3"/>
            <a:r>
              <a:t>Text úrovne 4</a:t>
            </a:r>
          </a:p>
          <a:p>
            <a:pPr lvl="4"/>
            <a:r>
              <a:t>Text úrovne 5</a:t>
            </a:r>
          </a:p>
        </p:txBody>
      </p:sp>
      <p:sp>
        <p:nvSpPr>
          <p:cNvPr id="58" name="Číslo snímky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ázov, odrážky a fot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brázok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 názvu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názvu</a:t>
            </a:r>
          </a:p>
        </p:txBody>
      </p:sp>
      <p:sp>
        <p:nvSpPr>
          <p:cNvPr id="67" name="Text úrovne 1…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Text úrovne 1</a:t>
            </a:r>
          </a:p>
          <a:p>
            <a:pPr lvl="1"/>
            <a:r>
              <a:t>Text úrovne 2</a:t>
            </a:r>
          </a:p>
          <a:p>
            <a:pPr lvl="2"/>
            <a:r>
              <a:t>Text úrovne 3</a:t>
            </a:r>
          </a:p>
          <a:p>
            <a:pPr lvl="3"/>
            <a:r>
              <a:t>Text úrovne 4</a:t>
            </a:r>
          </a:p>
          <a:p>
            <a:pPr lvl="4"/>
            <a:r>
              <a:t>Text úrovne 5</a:t>
            </a:r>
          </a:p>
        </p:txBody>
      </p:sp>
      <p:sp>
        <p:nvSpPr>
          <p:cNvPr id="68" name="Číslo snímky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dráž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úrovne 1…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Text úrovne 1</a:t>
            </a:r>
          </a:p>
          <a:p>
            <a:pPr lvl="1"/>
            <a:r>
              <a:t>Text úrovne 2</a:t>
            </a:r>
          </a:p>
          <a:p>
            <a:pPr lvl="2"/>
            <a:r>
              <a:t>Text úrovne 3</a:t>
            </a:r>
          </a:p>
          <a:p>
            <a:pPr lvl="3"/>
            <a:r>
              <a:t>Text úrovne 4</a:t>
            </a:r>
          </a:p>
          <a:p>
            <a:pPr lvl="4"/>
            <a:r>
              <a:t>Text úrovne 5</a:t>
            </a:r>
          </a:p>
        </p:txBody>
      </p:sp>
      <p:sp>
        <p:nvSpPr>
          <p:cNvPr id="76" name="Číslo snímky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ka - 3 na výšk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brázok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Obrázok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Obrázok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Číslo snímky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názvu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 názvu</a:t>
            </a:r>
          </a:p>
        </p:txBody>
      </p:sp>
      <p:sp>
        <p:nvSpPr>
          <p:cNvPr id="3" name="Text úrovne 1…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 úrovne 1</a:t>
            </a:r>
          </a:p>
          <a:p>
            <a:pPr lvl="1"/>
            <a:r>
              <a:t>Text úrovne 2</a:t>
            </a:r>
          </a:p>
          <a:p>
            <a:pPr lvl="2"/>
            <a:r>
              <a:t>Text úrovne 3</a:t>
            </a:r>
          </a:p>
          <a:p>
            <a:pPr lvl="3"/>
            <a:r>
              <a:t>Text úrovne 4</a:t>
            </a:r>
          </a:p>
          <a:p>
            <a:pPr lvl="4"/>
            <a:r>
              <a:t>Text úrovne 5</a:t>
            </a:r>
          </a:p>
        </p:txBody>
      </p:sp>
      <p:sp>
        <p:nvSpPr>
          <p:cNvPr id="4" name="Číslo snímky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tutorial-first-neural-network-python-keras/" TargetMode="External"/><Relationship Id="rId2" Type="http://schemas.openxmlformats.org/officeDocument/2006/relationships/hyperlink" Target="https://www.kaggle.com/jboysen/austin-waste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eras.io/" TargetMode="External"/><Relationship Id="rId4" Type="http://schemas.openxmlformats.org/officeDocument/2006/relationships/hyperlink" Target="https://docs.scipy.org/doc/numpy/reference/generated/numpy.set_printoptions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Veronika Šuranská"/>
          <p:cNvSpPr>
            <a:spLocks noGrp="1"/>
          </p:cNvSpPr>
          <p:nvPr>
            <p:ph type="subTitle" sz="half" idx="1"/>
          </p:nvPr>
        </p:nvSpPr>
        <p:spPr>
          <a:xfrm>
            <a:off x="4044019" y="6140560"/>
            <a:ext cx="8202241" cy="3207040"/>
          </a:xfrm>
          <a:prstGeom prst="rect">
            <a:avLst/>
          </a:prstGeom>
        </p:spPr>
        <p:txBody>
          <a:bodyPr anchor="b"/>
          <a:lstStyle>
            <a:lvl1pPr algn="r"/>
          </a:lstStyle>
          <a:p>
            <a:r>
              <a:t>Veronika Šuranská</a:t>
            </a:r>
          </a:p>
        </p:txBody>
      </p:sp>
      <p:sp>
        <p:nvSpPr>
          <p:cNvPr id="120" name="PREDIKCIA VÝVOZU ODPADU"/>
          <p:cNvSpPr/>
          <p:nvPr/>
        </p:nvSpPr>
        <p:spPr>
          <a:xfrm>
            <a:off x="4054420" y="3610655"/>
            <a:ext cx="8591344" cy="2532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 defTabSz="578358">
              <a:defRPr sz="7919"/>
            </a:lvl1pPr>
          </a:lstStyle>
          <a:p>
            <a:r>
              <a:rPr sz="7200" dirty="0"/>
              <a:t>PREDIKCIA VÝVOZU ODPADU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VYTVORENIE MODELU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61518">
              <a:defRPr sz="6320"/>
            </a:lvl1pPr>
          </a:lstStyle>
          <a:p>
            <a:r>
              <a:t>VYTVORENIE MODELU</a:t>
            </a:r>
          </a:p>
        </p:txBody>
      </p:sp>
      <p:sp>
        <p:nvSpPr>
          <p:cNvPr id="156" name="Na výpočet strát bol použitý loss…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Char char="•"/>
            </a:pPr>
            <a:r>
              <a:t>Na výpočet strát bol použitý loss</a:t>
            </a:r>
          </a:p>
          <a:p>
            <a:pPr marL="228600" indent="-228600">
              <a:buSzPct val="100000"/>
              <a:buChar char="•"/>
            </a:pPr>
            <a:r>
              <a:t>Použitý optimalizér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Adam</a:t>
            </a:r>
            <a:r>
              <a:t>, ktorý zabezpečil najväčšiu presnosť</a:t>
            </a:r>
          </a:p>
          <a:p>
            <a:pPr marL="228600" indent="-228600">
              <a:buSzPct val="100000"/>
              <a:buChar char="•"/>
            </a:pPr>
            <a:r>
              <a:t>Trénovanie uložíme do premennej learning, ktorý prebieha 10krát, podľa zadaného počtu epoch</a:t>
            </a:r>
          </a:p>
        </p:txBody>
      </p:sp>
      <p:pic>
        <p:nvPicPr>
          <p:cNvPr id="157" name="Snímka obrazovky 2019-05-10 o 18.32.46.png" descr="Snímka obrazovky 2019-05-10 o 18.32.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92915" y="5112815"/>
            <a:ext cx="5740401" cy="2082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RESNOSŤ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PRESNOSŤ</a:t>
            </a:r>
          </a:p>
        </p:txBody>
      </p:sp>
      <p:sp>
        <p:nvSpPr>
          <p:cNvPr id="160" name="získali sme presnosť takmer 78%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Char char="•"/>
            </a:pPr>
            <a:endParaRPr dirty="0"/>
          </a:p>
          <a:p>
            <a:pPr marL="228600" indent="-228600">
              <a:buSzPct val="100000"/>
              <a:buChar char="•"/>
            </a:pPr>
            <a:endParaRPr dirty="0"/>
          </a:p>
          <a:p>
            <a:pPr marL="228600" indent="-228600">
              <a:buSzPct val="100000"/>
              <a:buChar char="•"/>
            </a:pPr>
            <a:endParaRPr dirty="0"/>
          </a:p>
          <a:p>
            <a:pPr marL="228600" indent="-228600">
              <a:buSzPct val="100000"/>
              <a:buChar char="•"/>
            </a:pPr>
            <a:endParaRPr dirty="0"/>
          </a:p>
          <a:p>
            <a:pPr marL="228600" indent="-228600">
              <a:buSzPct val="100000"/>
              <a:buChar char="•"/>
            </a:pPr>
            <a:endParaRPr dirty="0"/>
          </a:p>
          <a:p>
            <a:pPr marL="228600" indent="-228600">
              <a:buSzPct val="100000"/>
              <a:buChar char="•"/>
            </a:pPr>
            <a:endParaRPr dirty="0"/>
          </a:p>
          <a:p>
            <a:pPr marL="228600" indent="-228600">
              <a:buSzPct val="100000"/>
              <a:buChar char="•"/>
            </a:pPr>
            <a:endParaRPr dirty="0"/>
          </a:p>
          <a:p>
            <a:pPr marL="228600" indent="-228600">
              <a:buSzPct val="100000"/>
              <a:buChar char="•"/>
            </a:pPr>
            <a:endParaRPr dirty="0"/>
          </a:p>
          <a:p>
            <a:pPr marL="228600" indent="-228600">
              <a:buSzPct val="100000"/>
              <a:buChar char="•"/>
            </a:pPr>
            <a:endParaRPr dirty="0"/>
          </a:p>
          <a:p>
            <a:pPr marL="228600" indent="-228600">
              <a:buSzPct val="100000"/>
              <a:buChar char="•"/>
            </a:pPr>
            <a:r>
              <a:rPr lang="sk-SK" dirty="0"/>
              <a:t>Z</a:t>
            </a:r>
            <a:r>
              <a:rPr dirty="0" err="1"/>
              <a:t>ískal</a:t>
            </a:r>
            <a:r>
              <a:rPr lang="sk-SK" dirty="0"/>
              <a:t>i </a:t>
            </a:r>
            <a:r>
              <a:rPr dirty="0"/>
              <a:t>s</a:t>
            </a:r>
            <a:r>
              <a:rPr lang="sk-SK" dirty="0" err="1"/>
              <a:t>me</a:t>
            </a:r>
            <a:r>
              <a:rPr dirty="0"/>
              <a:t> </a:t>
            </a:r>
            <a:r>
              <a:rPr dirty="0" err="1"/>
              <a:t>presnosť</a:t>
            </a:r>
            <a:r>
              <a:rPr dirty="0"/>
              <a:t> </a:t>
            </a:r>
            <a:r>
              <a:rPr dirty="0" err="1"/>
              <a:t>takmer</a:t>
            </a:r>
            <a:r>
              <a:rPr dirty="0"/>
              <a:t> 78%</a:t>
            </a:r>
          </a:p>
        </p:txBody>
      </p:sp>
      <p:pic>
        <p:nvPicPr>
          <p:cNvPr id="161" name="Snímka obrazovky 2019-05-10 o 18.14.44.png" descr="Snímka obrazovky 2019-05-10 o 18.14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16339" y="7021757"/>
            <a:ext cx="5740401" cy="1892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Snímka obrazovky 2019-05-10 o 18.34.31.png" descr="Snímka obrazovky 2019-05-10 o 18.34.3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09175" y="1957130"/>
            <a:ext cx="3911601" cy="4394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RIEBEH VÝPOČTOV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r>
              <a:t>PRIEBEH VÝPOČTOV</a:t>
            </a:r>
          </a:p>
        </p:txBody>
      </p:sp>
      <p:sp>
        <p:nvSpPr>
          <p:cNvPr id="165" name="Zobrazíme prostredníctvom grafu a údajov získaných z 50 epoch a premennej learning"/>
          <p:cNvSpPr>
            <a:spLocks noGrp="1"/>
          </p:cNvSpPr>
          <p:nvPr>
            <p:ph type="subTitle" idx="1"/>
          </p:nvPr>
        </p:nvSpPr>
        <p:spPr>
          <a:xfrm>
            <a:off x="4044019" y="1995003"/>
            <a:ext cx="8202241" cy="7352597"/>
          </a:xfrm>
          <a:prstGeom prst="rect">
            <a:avLst/>
          </a:prstGeom>
        </p:spPr>
        <p:txBody>
          <a:bodyPr/>
          <a:lstStyle>
            <a:lvl1pPr marL="228600" indent="-228600">
              <a:buSzPct val="100000"/>
              <a:buChar char="•"/>
            </a:lvl1pPr>
          </a:lstStyle>
          <a:p>
            <a:r>
              <a:rPr lang="sk-SK" dirty="0"/>
              <a:t>Zobrazíme p</a:t>
            </a:r>
            <a:r>
              <a:rPr dirty="0" err="1"/>
              <a:t>rostredníctvom</a:t>
            </a:r>
            <a:r>
              <a:rPr dirty="0"/>
              <a:t> </a:t>
            </a:r>
            <a:r>
              <a:rPr dirty="0" err="1"/>
              <a:t>grafu</a:t>
            </a:r>
            <a:r>
              <a:rPr dirty="0"/>
              <a:t> </a:t>
            </a:r>
            <a:r>
              <a:rPr lang="sk-SK" dirty="0"/>
              <a:t>a údajov získaných </a:t>
            </a:r>
            <a:r>
              <a:rPr dirty="0"/>
              <a:t>z 50 epoch a </a:t>
            </a:r>
            <a:r>
              <a:rPr dirty="0" err="1"/>
              <a:t>premennej</a:t>
            </a:r>
            <a:r>
              <a:rPr dirty="0"/>
              <a:t> learning</a:t>
            </a:r>
          </a:p>
        </p:txBody>
      </p:sp>
      <p:pic>
        <p:nvPicPr>
          <p:cNvPr id="166" name="Snímka obrazovky 2019-05-10 o 18.15.19 - kópia.png" descr="Snímka obrazovky 2019-05-10 o 18.15.19 - kópi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94079" y="3725851"/>
            <a:ext cx="5753101" cy="167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Snímka obrazovky 2019-05-10 o 18.15.19.png" descr="Snímka obrazovky 2019-05-10 o 18.15.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08163" y="5727052"/>
            <a:ext cx="4140201" cy="2819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RIEBEH STRÁT"/>
          <p:cNvSpPr>
            <a:spLocks noGrp="1"/>
          </p:cNvSpPr>
          <p:nvPr>
            <p:ph type="ctrTitle"/>
          </p:nvPr>
        </p:nvSpPr>
        <p:spPr>
          <a:xfrm>
            <a:off x="4054420" y="326462"/>
            <a:ext cx="8591344" cy="1670724"/>
          </a:xfrm>
          <a:prstGeom prst="rect">
            <a:avLst/>
          </a:prstGeom>
        </p:spPr>
        <p:txBody>
          <a:bodyPr/>
          <a:lstStyle/>
          <a:p>
            <a:r>
              <a:t>PRIEBEH STRÁT</a:t>
            </a:r>
          </a:p>
        </p:txBody>
      </p:sp>
      <p:sp>
        <p:nvSpPr>
          <p:cNvPr id="170" name="Rovnako postupujeme aj pri zobrazovaní chyby"/>
          <p:cNvSpPr>
            <a:spLocks noGrp="1"/>
          </p:cNvSpPr>
          <p:nvPr>
            <p:ph type="subTitle" idx="1"/>
          </p:nvPr>
        </p:nvSpPr>
        <p:spPr>
          <a:xfrm>
            <a:off x="4044019" y="1995003"/>
            <a:ext cx="8202241" cy="7352597"/>
          </a:xfrm>
          <a:prstGeom prst="rect">
            <a:avLst/>
          </a:prstGeom>
        </p:spPr>
        <p:txBody>
          <a:bodyPr/>
          <a:lstStyle>
            <a:lvl1pPr marL="228600" indent="-228600">
              <a:buSzPct val="100000"/>
              <a:buChar char="•"/>
            </a:lvl1pPr>
          </a:lstStyle>
          <a:p>
            <a:r>
              <a:t>Rovnako postupujeme aj pri zobrazovaní chyby</a:t>
            </a:r>
          </a:p>
        </p:txBody>
      </p:sp>
      <p:pic>
        <p:nvPicPr>
          <p:cNvPr id="171" name="Snímka obrazovky 2019-05-10 o 18.15.45 - kópia.png" descr="Snímka obrazovky 2019-05-10 o 18.15.45 - kópi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00100" y="3194357"/>
            <a:ext cx="5740401" cy="165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Snímka obrazovky 2019-05-10 o 18.15.45.png" descr="Snímka obrazovky 2019-05-10 o 18.15.4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06786" y="5162242"/>
            <a:ext cx="4191001" cy="284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REDIKCIA"/>
          <p:cNvSpPr>
            <a:spLocks noGrp="1"/>
          </p:cNvSpPr>
          <p:nvPr>
            <p:ph type="ctrTitle"/>
          </p:nvPr>
        </p:nvSpPr>
        <p:spPr>
          <a:xfrm>
            <a:off x="4054420" y="326462"/>
            <a:ext cx="8591344" cy="1670724"/>
          </a:xfrm>
          <a:prstGeom prst="rect">
            <a:avLst/>
          </a:prstGeom>
        </p:spPr>
        <p:txBody>
          <a:bodyPr/>
          <a:lstStyle/>
          <a:p>
            <a:r>
              <a:t>PREDIKCIA</a:t>
            </a:r>
          </a:p>
        </p:txBody>
      </p:sp>
      <p:sp>
        <p:nvSpPr>
          <p:cNvPr id="175" name="Do premennej vložíme typy vývozu v tvare matice a zistíme prognózu"/>
          <p:cNvSpPr>
            <a:spLocks noGrp="1"/>
          </p:cNvSpPr>
          <p:nvPr>
            <p:ph type="subTitle" idx="1"/>
          </p:nvPr>
        </p:nvSpPr>
        <p:spPr>
          <a:xfrm>
            <a:off x="4044019" y="1995003"/>
            <a:ext cx="8202241" cy="7352597"/>
          </a:xfrm>
          <a:prstGeom prst="rect">
            <a:avLst/>
          </a:prstGeom>
        </p:spPr>
        <p:txBody>
          <a:bodyPr/>
          <a:lstStyle>
            <a:lvl1pPr marL="228600" indent="-228600">
              <a:buSzPct val="100000"/>
              <a:buChar char="•"/>
            </a:lvl1pPr>
          </a:lstStyle>
          <a:p>
            <a:r>
              <a:t>Do premennej vložíme typy vývozu v tvare matice a zistíme prognózu</a:t>
            </a:r>
          </a:p>
        </p:txBody>
      </p:sp>
      <p:pic>
        <p:nvPicPr>
          <p:cNvPr id="176" name="Snímka obrazovky 2019-05-10 o 18.40.41 - kópia.png" descr="Snímka obrazovky 2019-05-10 o 18.40.41 - kópi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34398" y="3129152"/>
            <a:ext cx="7797801" cy="3860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VÝSLEDOK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VÝSLEDOK</a:t>
            </a:r>
          </a:p>
        </p:txBody>
      </p:sp>
      <p:sp>
        <p:nvSpPr>
          <p:cNvPr id="179" name="Výsledkom je predikcia vývozu odpadu na určité miesto na základe typu odpadu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>
            <a:lvl1pPr marL="228600" indent="-228600">
              <a:buSzPct val="100000"/>
              <a:buChar char="•"/>
            </a:lvl1pPr>
          </a:lstStyle>
          <a:p>
            <a:r>
              <a:t>Výsledkom je predikcia vývozu odpadu na určité miesto na základe typu odpadu</a:t>
            </a:r>
          </a:p>
        </p:txBody>
      </p:sp>
      <p:pic>
        <p:nvPicPr>
          <p:cNvPr id="180" name="Snímka obrazovky 2019-05-10 o 18.40.41.png" descr="Snímka obrazovky 2019-05-10 o 18.40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98589" y="3182378"/>
            <a:ext cx="8293101" cy="3733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Miesta vývozu odpadu"/>
          <p:cNvSpPr>
            <a:spLocks noGrp="1"/>
          </p:cNvSpPr>
          <p:nvPr>
            <p:ph type="ctrTitle"/>
          </p:nvPr>
        </p:nvSpPr>
        <p:spPr>
          <a:xfrm>
            <a:off x="4054420" y="326462"/>
            <a:ext cx="8591344" cy="1670724"/>
          </a:xfrm>
          <a:prstGeom prst="rect">
            <a:avLst/>
          </a:prstGeom>
        </p:spPr>
        <p:txBody>
          <a:bodyPr>
            <a:normAutofit/>
          </a:bodyPr>
          <a:lstStyle>
            <a:lvl1pPr defTabSz="479044">
              <a:defRPr sz="6560"/>
            </a:lvl1pPr>
          </a:lstStyle>
          <a:p>
            <a:r>
              <a:rPr lang="sk-SK" dirty="0"/>
              <a:t>VÝVOZ ODPADU</a:t>
            </a:r>
            <a:endParaRPr dirty="0"/>
          </a:p>
        </p:txBody>
      </p:sp>
      <p:sp>
        <p:nvSpPr>
          <p:cNvPr id="183" name="Z grafu vidíme, že vývoz sa vykonáva najčastejšie do prvých 3 miest, no najmä do TDS (Texas Disposal Systems) - jedná sa o primárnu skládku mesta, čo dokazujú aj výsledky"/>
          <p:cNvSpPr>
            <a:spLocks noGrp="1"/>
          </p:cNvSpPr>
          <p:nvPr>
            <p:ph type="subTitle" idx="1"/>
          </p:nvPr>
        </p:nvSpPr>
        <p:spPr>
          <a:xfrm>
            <a:off x="4044019" y="1995003"/>
            <a:ext cx="8202241" cy="7352597"/>
          </a:xfrm>
          <a:prstGeom prst="rect">
            <a:avLst/>
          </a:prstGeom>
        </p:spPr>
        <p:txBody>
          <a:bodyPr/>
          <a:lstStyle>
            <a:lvl1pPr marL="228600" indent="-228600">
              <a:buSzPct val="100000"/>
              <a:buChar char="•"/>
            </a:lvl1pPr>
          </a:lstStyle>
          <a:p>
            <a:r>
              <a:t>Z grafu vidíme, že vývoz sa vykonáva najčastejšie do prvých 3 miest, no najmä do TDS (Texas Disposal Systems) - jedná sa o primárnu skládku mesta, čo dokazujú aj výsledky</a:t>
            </a:r>
          </a:p>
        </p:txBody>
      </p:sp>
      <p:pic>
        <p:nvPicPr>
          <p:cNvPr id="184" name="Snímka obrazovky 2019-05-10 o 20.04.50.png" descr="Snímka obrazovky 2019-05-10 o 20.04.5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49881" y="4570013"/>
            <a:ext cx="6426201" cy="4419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Druhy odpadu"/>
          <p:cNvSpPr>
            <a:spLocks noGrp="1"/>
          </p:cNvSpPr>
          <p:nvPr>
            <p:ph type="ctrTitle"/>
          </p:nvPr>
        </p:nvSpPr>
        <p:spPr>
          <a:xfrm>
            <a:off x="4054420" y="326462"/>
            <a:ext cx="8591344" cy="1670724"/>
          </a:xfrm>
          <a:prstGeom prst="rect">
            <a:avLst/>
          </a:prstGeom>
        </p:spPr>
        <p:txBody>
          <a:bodyPr/>
          <a:lstStyle/>
          <a:p>
            <a:r>
              <a:rPr dirty="0"/>
              <a:t>D</a:t>
            </a:r>
            <a:r>
              <a:rPr lang="sk-SK" dirty="0"/>
              <a:t>RUH</a:t>
            </a:r>
            <a:r>
              <a:rPr dirty="0"/>
              <a:t> </a:t>
            </a:r>
            <a:r>
              <a:rPr lang="sk-SK" dirty="0"/>
              <a:t>ODPADU</a:t>
            </a:r>
            <a:endParaRPr dirty="0"/>
          </a:p>
        </p:txBody>
      </p:sp>
      <p:sp>
        <p:nvSpPr>
          <p:cNvPr id="187" name="Najčastejšie sa v datasete vyskytuje najmä zber odpadu a recyklácia"/>
          <p:cNvSpPr>
            <a:spLocks noGrp="1"/>
          </p:cNvSpPr>
          <p:nvPr>
            <p:ph type="subTitle" idx="1"/>
          </p:nvPr>
        </p:nvSpPr>
        <p:spPr>
          <a:xfrm>
            <a:off x="4044019" y="1995003"/>
            <a:ext cx="8202241" cy="7352597"/>
          </a:xfrm>
          <a:prstGeom prst="rect">
            <a:avLst/>
          </a:prstGeom>
        </p:spPr>
        <p:txBody>
          <a:bodyPr/>
          <a:lstStyle>
            <a:lvl1pPr marL="228600" indent="-228600">
              <a:buSzPct val="100000"/>
              <a:buChar char="•"/>
            </a:lvl1pPr>
          </a:lstStyle>
          <a:p>
            <a:r>
              <a:t>Najčastejšie sa v datasete vyskytuje najmä zber odpadu a recyklácia</a:t>
            </a:r>
          </a:p>
        </p:txBody>
      </p:sp>
      <p:pic>
        <p:nvPicPr>
          <p:cNvPr id="188" name="Snímka obrazovky 2019-05-10 o 19.41.17.png" descr="Snímka obrazovky 2019-05-10 o 19.41.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12198" y="3204959"/>
            <a:ext cx="4179342" cy="56111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ZDROJE"/>
          <p:cNvSpPr>
            <a:spLocks noGrp="1"/>
          </p:cNvSpPr>
          <p:nvPr>
            <p:ph type="ctrTitle"/>
          </p:nvPr>
        </p:nvSpPr>
        <p:spPr>
          <a:xfrm>
            <a:off x="4054420" y="326462"/>
            <a:ext cx="8591344" cy="1670724"/>
          </a:xfrm>
          <a:prstGeom prst="rect">
            <a:avLst/>
          </a:prstGeom>
        </p:spPr>
        <p:txBody>
          <a:bodyPr/>
          <a:lstStyle/>
          <a:p>
            <a:r>
              <a:t>ZDROJE</a:t>
            </a:r>
          </a:p>
        </p:txBody>
      </p:sp>
      <p:sp>
        <p:nvSpPr>
          <p:cNvPr id="191" name="https://www.kaggle.com/jboysen/austin-waste…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120000"/>
              </a:lnSpc>
              <a:buSzPct val="100000"/>
              <a:buChar char="•"/>
            </a:pPr>
            <a:r>
              <a:rPr dirty="0"/>
              <a:t> </a:t>
            </a:r>
            <a:r>
              <a:rPr u="sng" dirty="0">
                <a:hlinkClick r:id="rId2"/>
              </a:rPr>
              <a:t>https://www.kaggle.com/jboysen/austin-waste</a:t>
            </a:r>
          </a:p>
          <a:p>
            <a:pPr marL="228600" indent="-228600">
              <a:lnSpc>
                <a:spcPct val="120000"/>
              </a:lnSpc>
              <a:buSzPct val="100000"/>
              <a:buChar char="•"/>
            </a:pPr>
            <a:r>
              <a:rPr u="sng" dirty="0">
                <a:hlinkClick r:id="rId3"/>
              </a:rPr>
              <a:t>https://machinelearningmastery.com/tutorial-first-neural-network-python-keras/</a:t>
            </a:r>
          </a:p>
          <a:p>
            <a:pPr marL="228600" indent="-228600">
              <a:lnSpc>
                <a:spcPct val="120000"/>
              </a:lnSpc>
              <a:buSzPct val="100000"/>
              <a:buChar char="•"/>
            </a:pPr>
            <a:r>
              <a:rPr u="sng" dirty="0">
                <a:hlinkClick r:id="rId4"/>
              </a:rPr>
              <a:t>https://docs.scipy.org/doc/numpy/reference/generated/numpy.set_printoptions.html</a:t>
            </a:r>
          </a:p>
          <a:p>
            <a:pPr marL="228600" indent="-228600">
              <a:lnSpc>
                <a:spcPct val="120000"/>
              </a:lnSpc>
              <a:buSzPct val="100000"/>
              <a:buChar char="•"/>
            </a:pPr>
            <a:r>
              <a:rPr dirty="0"/>
              <a:t> </a:t>
            </a:r>
            <a:r>
              <a:rPr u="sng" dirty="0">
                <a:hlinkClick r:id="rId5"/>
              </a:rPr>
              <a:t>https://keras.io/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ZA POZORNOSŤ ĎAKUJEM!"/>
          <p:cNvSpPr/>
          <p:nvPr/>
        </p:nvSpPr>
        <p:spPr>
          <a:xfrm>
            <a:off x="4016640" y="3548888"/>
            <a:ext cx="8591344" cy="2655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>
              <a:defRPr sz="8000"/>
            </a:lvl1pPr>
          </a:lstStyle>
          <a:p>
            <a:r>
              <a:rPr dirty="0"/>
              <a:t>ZA POZORNOSŤ ĎAKUJEM!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ÚVOD"/>
          <p:cNvSpPr>
            <a:spLocks noGrp="1"/>
          </p:cNvSpPr>
          <p:nvPr>
            <p:ph type="ctrTitle"/>
          </p:nvPr>
        </p:nvSpPr>
        <p:spPr>
          <a:xfrm>
            <a:off x="4054420" y="326462"/>
            <a:ext cx="8591344" cy="1670724"/>
          </a:xfrm>
          <a:prstGeom prst="rect">
            <a:avLst/>
          </a:prstGeom>
        </p:spPr>
        <p:txBody>
          <a:bodyPr/>
          <a:lstStyle/>
          <a:p>
            <a:r>
              <a:t>ÚVOD</a:t>
            </a:r>
          </a:p>
        </p:txBody>
      </p:sp>
      <p:sp>
        <p:nvSpPr>
          <p:cNvPr id="123" name="Výsledkom práce je neurónová sieť, ktorá dokáže kategorizovať vývoz odpadu…"/>
          <p:cNvSpPr>
            <a:spLocks noGrp="1"/>
          </p:cNvSpPr>
          <p:nvPr>
            <p:ph type="subTitle" idx="1"/>
          </p:nvPr>
        </p:nvSpPr>
        <p:spPr>
          <a:xfrm>
            <a:off x="4044019" y="1995003"/>
            <a:ext cx="8202241" cy="7352597"/>
          </a:xfrm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Char char="•"/>
            </a:pPr>
            <a:r>
              <a:t>Výsledkom práce je neurónová sieť, ktorá dokáže kategorizovať vývoz odpadu</a:t>
            </a:r>
          </a:p>
          <a:p>
            <a:pPr marL="228600" indent="-228600">
              <a:buSzPct val="100000"/>
              <a:buChar char="•"/>
            </a:pPr>
            <a:r>
              <a:t>Sieť bola vytvorená prostredníctvom knižnice Keras v Pythone</a:t>
            </a:r>
          </a:p>
          <a:p>
            <a:pPr marL="228600" indent="-228600">
              <a:buSzPct val="100000"/>
              <a:buChar char="•"/>
            </a:pPr>
            <a:r>
              <a:t>Manipulácia s dátami prostredníctvom pandas a numpy </a:t>
            </a:r>
          </a:p>
          <a:p>
            <a:pPr marL="228600" indent="-228600">
              <a:buSzPct val="100000"/>
              <a:buChar char="•"/>
            </a:pPr>
            <a:r>
              <a:t>Grafy zobrazované pomocou knižnice matplotlib</a:t>
            </a:r>
          </a:p>
        </p:txBody>
      </p:sp>
      <p:pic>
        <p:nvPicPr>
          <p:cNvPr id="124" name="Snímka obrazovky 2019-05-10 o 18.23.47.png" descr="Snímka obrazovky 2019-05-10 o 18.23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35836" y="5974529"/>
            <a:ext cx="5740401" cy="2705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DATASET"/>
          <p:cNvSpPr>
            <a:spLocks noGrp="1"/>
          </p:cNvSpPr>
          <p:nvPr>
            <p:ph type="ctrTitle"/>
          </p:nvPr>
        </p:nvSpPr>
        <p:spPr>
          <a:xfrm>
            <a:off x="4054420" y="326462"/>
            <a:ext cx="8591344" cy="1670724"/>
          </a:xfrm>
          <a:prstGeom prst="rect">
            <a:avLst/>
          </a:prstGeom>
        </p:spPr>
        <p:txBody>
          <a:bodyPr/>
          <a:lstStyle/>
          <a:p>
            <a:r>
              <a:t>DATASET</a:t>
            </a:r>
          </a:p>
        </p:txBody>
      </p:sp>
      <p:sp>
        <p:nvSpPr>
          <p:cNvPr id="127" name="Dataset predstavuje vývoz odpadu v Americkom meste Austin…"/>
          <p:cNvSpPr>
            <a:spLocks noGrp="1"/>
          </p:cNvSpPr>
          <p:nvPr>
            <p:ph type="subTitle" idx="1"/>
          </p:nvPr>
        </p:nvSpPr>
        <p:spPr>
          <a:xfrm>
            <a:off x="4044019" y="1995003"/>
            <a:ext cx="8202241" cy="7352597"/>
          </a:xfrm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Char char="•"/>
            </a:pPr>
            <a:r>
              <a:t>Dataset predstavuje vývoz odpadu v Americkom meste Austin</a:t>
            </a:r>
          </a:p>
          <a:p>
            <a:pPr marL="228600" indent="-228600">
              <a:buSzPct val="100000"/>
              <a:buChar char="•"/>
            </a:pPr>
            <a:r>
              <a:t>Obsahuje viac ako 560 000 záznamov, kde sú uvedené miesta kam sa odpad vyviezol, dátum, hmotnosť a typ vývozu</a:t>
            </a:r>
          </a:p>
          <a:p>
            <a:pPr marL="228600" indent="-228600">
              <a:buSzPct val="100000"/>
              <a:buChar char="•"/>
            </a:pPr>
            <a:endParaRPr/>
          </a:p>
          <a:p>
            <a:pPr marL="228600" indent="-228600">
              <a:buSzPct val="100000"/>
              <a:buChar char="•"/>
            </a:pPr>
            <a:r>
              <a:t>Najskôr sa načítal dataset pomocou knižnice pandas, odstránili nepotrebné dáta a zoradili údaje</a:t>
            </a:r>
          </a:p>
        </p:txBody>
      </p:sp>
      <p:pic>
        <p:nvPicPr>
          <p:cNvPr id="128" name="Snímka obrazovky 2019-05-10 o 18.30.04.png" descr="Snímka obrazovky 2019-05-10 o 18.30.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14713" y="6507682"/>
            <a:ext cx="5753101" cy="723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Snímka obrazovky 2019-05-10 o 18.30.43.png" descr="Snímka obrazovky 2019-05-10 o 18.30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14713" y="8600240"/>
            <a:ext cx="5753101" cy="53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Snímka obrazovky 2019-05-10 o 18.30.43 - kópia.png" descr="Snímka obrazovky 2019-05-10 o 18.30.43 - kópia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21063" y="7331372"/>
            <a:ext cx="5740401" cy="115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DATASET"/>
          <p:cNvSpPr>
            <a:spLocks noGrp="1"/>
          </p:cNvSpPr>
          <p:nvPr>
            <p:ph type="ctrTitle"/>
          </p:nvPr>
        </p:nvSpPr>
        <p:spPr>
          <a:xfrm>
            <a:off x="4054420" y="326462"/>
            <a:ext cx="8591344" cy="1670724"/>
          </a:xfrm>
          <a:prstGeom prst="rect">
            <a:avLst/>
          </a:prstGeom>
        </p:spPr>
        <p:txBody>
          <a:bodyPr/>
          <a:lstStyle/>
          <a:p>
            <a:r>
              <a:t>DATASET</a:t>
            </a:r>
          </a:p>
        </p:txBody>
      </p:sp>
      <p:sp>
        <p:nvSpPr>
          <p:cNvPr id="133" name="Aby sme získali číselné hodnoty, tak sa typy vývozu kategorizovali do 7 skupín, tak aby menej zastúpené kategórie boli zoskupené do jednej a neovplyvnilo to výsledky"/>
          <p:cNvSpPr>
            <a:spLocks noGrp="1"/>
          </p:cNvSpPr>
          <p:nvPr>
            <p:ph type="subTitle" idx="1"/>
          </p:nvPr>
        </p:nvSpPr>
        <p:spPr>
          <a:xfrm>
            <a:off x="4044019" y="1995003"/>
            <a:ext cx="8202241" cy="7352597"/>
          </a:xfrm>
          <a:prstGeom prst="rect">
            <a:avLst/>
          </a:prstGeom>
        </p:spPr>
        <p:txBody>
          <a:bodyPr/>
          <a:lstStyle>
            <a:lvl1pPr marL="228600" indent="-228600">
              <a:buSzPct val="100000"/>
              <a:buChar char="•"/>
            </a:lvl1pPr>
          </a:lstStyle>
          <a:p>
            <a:r>
              <a:t>Aby sme získali číselné hodnoty, tak sa typy vývozu kategorizovali do 7 skupín, tak aby menej zastúpené kategórie boli zoskupené do jednej a neovplyvnilo to výsledky</a:t>
            </a:r>
          </a:p>
        </p:txBody>
      </p:sp>
      <p:pic>
        <p:nvPicPr>
          <p:cNvPr id="134" name="Snímka obrazovky 2019-05-10 o 18.27.57.png" descr="Snímka obrazovky 2019-05-10 o 18.27.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13400" y="4585967"/>
            <a:ext cx="5727701" cy="4610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DATASET"/>
          <p:cNvSpPr>
            <a:spLocks noGrp="1"/>
          </p:cNvSpPr>
          <p:nvPr>
            <p:ph type="ctrTitle"/>
          </p:nvPr>
        </p:nvSpPr>
        <p:spPr>
          <a:xfrm>
            <a:off x="4054420" y="326462"/>
            <a:ext cx="8591344" cy="1670724"/>
          </a:xfrm>
          <a:prstGeom prst="rect">
            <a:avLst/>
          </a:prstGeom>
        </p:spPr>
        <p:txBody>
          <a:bodyPr/>
          <a:lstStyle/>
          <a:p>
            <a:r>
              <a:t>DATASET</a:t>
            </a:r>
          </a:p>
        </p:txBody>
      </p:sp>
      <p:sp>
        <p:nvSpPr>
          <p:cNvPr id="137" name="To isté sa vykonalo aj s vývoznými miestami"/>
          <p:cNvSpPr>
            <a:spLocks noGrp="1"/>
          </p:cNvSpPr>
          <p:nvPr>
            <p:ph type="subTitle" idx="1"/>
          </p:nvPr>
        </p:nvSpPr>
        <p:spPr>
          <a:xfrm>
            <a:off x="4044019" y="1995003"/>
            <a:ext cx="8202241" cy="7352597"/>
          </a:xfrm>
          <a:prstGeom prst="rect">
            <a:avLst/>
          </a:prstGeom>
        </p:spPr>
        <p:txBody>
          <a:bodyPr/>
          <a:lstStyle>
            <a:lvl1pPr marL="228600" indent="-228600">
              <a:buSzPct val="100000"/>
              <a:buChar char="•"/>
            </a:lvl1pPr>
          </a:lstStyle>
          <a:p>
            <a:r>
              <a:t>To isté sa vykonalo aj s vývoznými miestami</a:t>
            </a:r>
          </a:p>
        </p:txBody>
      </p:sp>
      <p:pic>
        <p:nvPicPr>
          <p:cNvPr id="138" name="Snímka obrazovky 2019-05-10 o 18.29.37.png" descr="Snímka obrazovky 2019-05-10 o 18.29.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0766" y="3138159"/>
            <a:ext cx="5740401" cy="635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DATASET"/>
          <p:cNvSpPr>
            <a:spLocks noGrp="1"/>
          </p:cNvSpPr>
          <p:nvPr>
            <p:ph type="ctrTitle"/>
          </p:nvPr>
        </p:nvSpPr>
        <p:spPr>
          <a:xfrm>
            <a:off x="4054420" y="326462"/>
            <a:ext cx="8591344" cy="1670724"/>
          </a:xfrm>
          <a:prstGeom prst="rect">
            <a:avLst/>
          </a:prstGeom>
        </p:spPr>
        <p:txBody>
          <a:bodyPr/>
          <a:lstStyle/>
          <a:p>
            <a:r>
              <a:t>DATASET</a:t>
            </a:r>
          </a:p>
        </p:txBody>
      </p:sp>
      <p:sp>
        <p:nvSpPr>
          <p:cNvPr id="141" name="Výpis datasetu"/>
          <p:cNvSpPr>
            <a:spLocks noGrp="1"/>
          </p:cNvSpPr>
          <p:nvPr>
            <p:ph type="subTitle" idx="1"/>
          </p:nvPr>
        </p:nvSpPr>
        <p:spPr>
          <a:xfrm>
            <a:off x="4044019" y="1995003"/>
            <a:ext cx="8202241" cy="7352597"/>
          </a:xfrm>
          <a:prstGeom prst="rect">
            <a:avLst/>
          </a:prstGeom>
        </p:spPr>
        <p:txBody>
          <a:bodyPr/>
          <a:lstStyle>
            <a:lvl1pPr marL="228600" indent="-228600">
              <a:buSzPct val="100000"/>
              <a:buChar char="•"/>
            </a:lvl1pPr>
          </a:lstStyle>
          <a:p>
            <a:r>
              <a:t>Výpis datasetu</a:t>
            </a:r>
          </a:p>
        </p:txBody>
      </p:sp>
      <p:pic>
        <p:nvPicPr>
          <p:cNvPr id="142" name="Snímka obrazovky 2019-05-10 o 18.31.00.png" descr="Snímka obrazovky 2019-05-10 o 18.31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07835" y="2611372"/>
            <a:ext cx="8684515" cy="39886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RÉNOVACIE DÁTA"/>
          <p:cNvSpPr>
            <a:spLocks noGrp="1"/>
          </p:cNvSpPr>
          <p:nvPr>
            <p:ph type="ctrTitle"/>
          </p:nvPr>
        </p:nvSpPr>
        <p:spPr>
          <a:xfrm>
            <a:off x="4054420" y="378714"/>
            <a:ext cx="8591344" cy="167072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49148">
              <a:defRPr sz="7519"/>
            </a:lvl1pPr>
          </a:lstStyle>
          <a:p>
            <a:r>
              <a:rPr dirty="0"/>
              <a:t>TRÉNOVACIE DÁTA</a:t>
            </a:r>
          </a:p>
        </p:txBody>
      </p:sp>
      <p:sp>
        <p:nvSpPr>
          <p:cNvPr id="145" name="Z datasetu boli použité ako testovacie dáta iba údaje získané za rok 2017…"/>
          <p:cNvSpPr>
            <a:spLocks noGrp="1"/>
          </p:cNvSpPr>
          <p:nvPr>
            <p:ph type="subTitle" idx="1"/>
          </p:nvPr>
        </p:nvSpPr>
        <p:spPr>
          <a:xfrm>
            <a:off x="4044019" y="2047255"/>
            <a:ext cx="8202241" cy="7352597"/>
          </a:xfrm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Char char="•"/>
            </a:pPr>
            <a:r>
              <a:t> Z datasetu boli použité ako testovacie dáta iba údaje získané za rok 2017</a:t>
            </a:r>
          </a:p>
          <a:p>
            <a:pPr marL="228600" indent="-228600">
              <a:buSzPct val="100000"/>
              <a:buChar char="•"/>
            </a:pPr>
            <a:r>
              <a:t>Za x boli označené vývozné miesta</a:t>
            </a:r>
          </a:p>
          <a:p>
            <a:pPr marL="228600" indent="-228600">
              <a:buSzPct val="100000"/>
              <a:buChar char="•"/>
            </a:pPr>
            <a:r>
              <a:t>Za y zase typy vývozu</a:t>
            </a:r>
          </a:p>
          <a:p>
            <a:pPr marL="228600" indent="-228600">
              <a:buSzPct val="100000"/>
              <a:buChar char="•"/>
            </a:pPr>
            <a:r>
              <a:t>Údaje sme previedli na kategorickú premennú funkciou to_categorical()</a:t>
            </a:r>
          </a:p>
        </p:txBody>
      </p:sp>
      <p:pic>
        <p:nvPicPr>
          <p:cNvPr id="146" name="Snímka obrazovky 2019-05-10 o 18.31.37.png" descr="Snímka obrazovky 2019-05-10 o 18.31.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28826" y="5142494"/>
            <a:ext cx="5765801" cy="1828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VYTVORENIE MODELU"/>
          <p:cNvSpPr>
            <a:spLocks noGrp="1"/>
          </p:cNvSpPr>
          <p:nvPr>
            <p:ph type="ctrTitle"/>
          </p:nvPr>
        </p:nvSpPr>
        <p:spPr>
          <a:xfrm>
            <a:off x="4054420" y="326462"/>
            <a:ext cx="8591344" cy="1670724"/>
          </a:xfrm>
          <a:prstGeom prst="rect">
            <a:avLst/>
          </a:prstGeom>
        </p:spPr>
        <p:txBody>
          <a:bodyPr/>
          <a:lstStyle>
            <a:lvl1pPr defTabSz="461518">
              <a:defRPr sz="6320"/>
            </a:lvl1pPr>
          </a:lstStyle>
          <a:p>
            <a:r>
              <a:t>VYTVORENIE MODELU</a:t>
            </a:r>
          </a:p>
        </p:txBody>
      </p:sp>
      <p:sp>
        <p:nvSpPr>
          <p:cNvPr id="149" name="Vytvorí sa sekvenčný model a vrstvy neurónovej siete…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Char char="•"/>
            </a:pPr>
            <a:r>
              <a:t>Vytvorí sa sekvenčný model a vrstvy neurónovej siete</a:t>
            </a:r>
          </a:p>
          <a:p>
            <a:pPr marL="228600" indent="-228600">
              <a:buSzPct val="100000"/>
              <a:buChar char="•"/>
            </a:pPr>
            <a:r>
              <a:t>Na vstupe sú 2 neuróny s aktivačnou funkciou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relu</a:t>
            </a:r>
          </a:p>
          <a:p>
            <a:pPr marL="228600" indent="-228600">
              <a:buSzPct val="100000"/>
              <a:buChar char="•"/>
            </a:pPr>
            <a:r>
              <a:t>V skrytej vrstve sa nachádza 50 neurónov, ktoré prechádzajú funkciou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elu</a:t>
            </a:r>
            <a:r>
              <a:t> a výstupná vrstva obsahuje 10 neurónov</a:t>
            </a:r>
          </a:p>
        </p:txBody>
      </p:sp>
      <p:pic>
        <p:nvPicPr>
          <p:cNvPr id="150" name="Snímka obrazovky 2019-05-10 o 18.32.46 - kópia.png" descr="Snímka obrazovky 2019-05-10 o 18.32.46 - kópi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69196" y="5509716"/>
            <a:ext cx="5740401" cy="1816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NEURÓNOVÁ SIEŤ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z="7760"/>
            </a:lvl1pPr>
          </a:lstStyle>
          <a:p>
            <a:r>
              <a:t>NEURÓNOVÁ SIEŤ</a:t>
            </a:r>
          </a:p>
        </p:txBody>
      </p:sp>
      <p:pic>
        <p:nvPicPr>
          <p:cNvPr id="153" name="pnggg.png" descr="pngg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1746" y="1596944"/>
            <a:ext cx="8484706" cy="84231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393</Words>
  <Application>Microsoft Macintosh PowerPoint</Application>
  <PresentationFormat>Vlastná</PresentationFormat>
  <Paragraphs>61</Paragraphs>
  <Slides>19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3" baseType="lpstr">
      <vt:lpstr>Helvetica</vt:lpstr>
      <vt:lpstr>Helvetica Light</vt:lpstr>
      <vt:lpstr>Helvetica Neue</vt:lpstr>
      <vt:lpstr>White</vt:lpstr>
      <vt:lpstr>Prezentácia programu PowerPoint</vt:lpstr>
      <vt:lpstr>ÚVOD</vt:lpstr>
      <vt:lpstr>DATASET</vt:lpstr>
      <vt:lpstr>DATASET</vt:lpstr>
      <vt:lpstr>DATASET</vt:lpstr>
      <vt:lpstr>DATASET</vt:lpstr>
      <vt:lpstr>TRÉNOVACIE DÁTA</vt:lpstr>
      <vt:lpstr>VYTVORENIE MODELU</vt:lpstr>
      <vt:lpstr>NEURÓNOVÁ SIEŤ</vt:lpstr>
      <vt:lpstr>VYTVORENIE MODELU</vt:lpstr>
      <vt:lpstr>PRESNOSŤ</vt:lpstr>
      <vt:lpstr>PRIEBEH VÝPOČTOV</vt:lpstr>
      <vt:lpstr>PRIEBEH STRÁT</vt:lpstr>
      <vt:lpstr>PREDIKCIA</vt:lpstr>
      <vt:lpstr>VÝSLEDOK</vt:lpstr>
      <vt:lpstr>VÝVOZ ODPADU</vt:lpstr>
      <vt:lpstr>DRUH ODPADU</vt:lpstr>
      <vt:lpstr>ZDROJE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cp:lastModifiedBy>Veronika Šuranská</cp:lastModifiedBy>
  <cp:revision>2</cp:revision>
  <dcterms:modified xsi:type="dcterms:W3CDTF">2019-05-10T21:12:12Z</dcterms:modified>
</cp:coreProperties>
</file>