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52"/>
    <p:restoredTop sz="94669"/>
  </p:normalViewPr>
  <p:slideViewPr>
    <p:cSldViewPr snapToGrid="0">
      <p:cViewPr>
        <p:scale>
          <a:sx n="156" d="100"/>
          <a:sy n="156" d="100"/>
        </p:scale>
        <p:origin x="2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6:58:16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24575,'18'0'0,"1"0"0,2 0 0,1 3 0,-5 1 0,3 3 0,-2 0 0,3 0 0,-3 0 0,2 0 0,-2 3 0,3-2 0,5 6 0,0-2 0,1 3 0,3 0 0,-3 5 0,0-4 0,5 8 0,-9-9 0,0 4 0,-3-8 0,-6 1 0,3-4 0,-7 1 0,-1-3 0,-4 0 0,1-3 0,0 2 0,0-4 0,0 4 0,-1-4 0,-2 4 0,0-5 0,-3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7:00:55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24575,'11'0'0,"-4"0"0,4 0 0,-5 0 0,-1 2 0,1-1 0,0 4 0,0-4 0,0 1 0,0 1 0,-1-2 0,1 4 0,3-4 0,-2 4 0,2-4 0,0 4 0,-2-4 0,2 4 0,0-4 0,-3 2 0,3-1 0,-3-1 0,0 4 0,0-4 0,0 2 0,-1-1 0,1-1 0,0 2 0,0-3 0,0 2 0,0-1 0,-1 1 0,1 1 0,0-2 0,0 1 0,0 1 0,0-2 0,-1 4 0,1-5 0,0 3 0,0-3 0,0 3 0,-1-3 0,1 6 0,0-6 0,0 5 0,3-4 0,1 5 0,0-3 0,2 1 0,-6 1 0,6-2 0,-2 1 0,0 1 0,2-1 0,-2 2 0,3-2 0,-3 1 0,2-1 0,-2 2 0,3-2 0,-4 1 0,0-1 0,0 2 0,-2-3 0,2 3 0,0-5 0,-2 4 0,2-5 0,-4 6 0,1-6 0,0 6 0,0-6 0,3 6 0,-2-5 0,2 4 0,-4-4 0,1 4 0,0-4 0,0 4 0,0-4 0,0 1 0,0 1 0,-1-2 0,1 1 0,3 1 0,-2-2 0,2 4 0,-3-4 0,0 2 0,3 0 0,-3-3 0,3 6 0,0-5 0,-2 4 0,2-4 0,-3 4 0,-1-5 0,1 6 0,0-6 0,0 3 0,0 0 0,0-3 0,0 3 0,-1 0 0,1-3 0,0 3 0,-3 0 0,2-3 0,-2 3 0,0 0 0,2-3 0,-1 3 0,1-3 0,1 2 0,0 2 0,0-1 0,-1-1 0,1-2 0,0 3 0,-1-2 0,1 4 0,-1-5 0,-2 5 0,2-4 0,-2 1 0,3-2 0,-3 3 0,2-3 0,-2 3 0,0-1 0,2-1 0,-2 2 0,2-1 0,1-1 0,-3 4 0,1-5 0,-1 5 0,3-4 0,-3 4 0,-1-5 0,-2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B7CA5-EDE0-6742-ACC0-42D5806205D9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4673-C653-974B-95A7-C2B36228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D4673-C653-974B-95A7-C2B3622886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0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E338F-CB72-F22A-59BC-802AB63EC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0385B3-1413-FD7A-DFFF-9D8BBC5A7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FBB361-6B17-8B2D-70D7-64DD99443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9B800-A46E-CE7C-00A4-030F5A25C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D4673-C653-974B-95A7-C2B3622886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0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E63C9-108D-DCAE-70A6-2F9BFD973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E59AF8-5B08-A639-1EBA-1FCF7AF29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5B47D1-8181-FCF1-4EA9-4A7EBED33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17A41-F4A3-9D7E-1D3B-A78EFBD4F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D4673-C653-974B-95A7-C2B3622886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5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4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9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7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1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2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6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4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D9973-9BA1-1E48-83B8-31ED932CB1E0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6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0B6A9-32D6-506E-EAB2-D5D14D426310}"/>
              </a:ext>
            </a:extLst>
          </p:cNvPr>
          <p:cNvSpPr txBox="1"/>
          <p:nvPr/>
        </p:nvSpPr>
        <p:spPr>
          <a:xfrm>
            <a:off x="1972994" y="492369"/>
            <a:ext cx="291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A&amp;P BIOL 206 Lab Report #1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9D9B2-2647-C646-456A-1D4542246D86}"/>
              </a:ext>
            </a:extLst>
          </p:cNvPr>
          <p:cNvSpPr txBox="1"/>
          <p:nvPr/>
        </p:nvSpPr>
        <p:spPr>
          <a:xfrm>
            <a:off x="734385" y="1000200"/>
            <a:ext cx="5117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 first &amp; last name is: _____________________________________________</a:t>
            </a:r>
          </a:p>
        </p:txBody>
      </p:sp>
      <p:pic>
        <p:nvPicPr>
          <p:cNvPr id="1026" name="Picture 2" descr="The figure depicts an anterior view of the female human body.">
            <a:extLst>
              <a:ext uri="{FF2B5EF4-FFF2-40B4-BE49-F238E27FC236}">
                <a16:creationId xmlns:a16="http://schemas.microsoft.com/office/drawing/2014/main" id="{AEEEA7CF-67F4-7BA1-9E01-AC06CB49F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3" y="1885949"/>
            <a:ext cx="2105291" cy="496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B696C7-618F-ED9C-FF93-69978C949DB6}"/>
              </a:ext>
            </a:extLst>
          </p:cNvPr>
          <p:cNvCxnSpPr/>
          <p:nvPr/>
        </p:nvCxnSpPr>
        <p:spPr>
          <a:xfrm flipH="1">
            <a:off x="450583" y="3043238"/>
            <a:ext cx="283802" cy="985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551EF3-ACC7-4817-37D1-F731DB7C771D}"/>
              </a:ext>
            </a:extLst>
          </p:cNvPr>
          <p:cNvCxnSpPr>
            <a:cxnSpLocks/>
          </p:cNvCxnSpPr>
          <p:nvPr/>
        </p:nvCxnSpPr>
        <p:spPr>
          <a:xfrm flipV="1">
            <a:off x="2148848" y="2052597"/>
            <a:ext cx="0" cy="69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C7FDCD-FF98-F9E5-6C86-6559C6C44AF7}"/>
              </a:ext>
            </a:extLst>
          </p:cNvPr>
          <p:cNvCxnSpPr>
            <a:cxnSpLocks/>
          </p:cNvCxnSpPr>
          <p:nvPr/>
        </p:nvCxnSpPr>
        <p:spPr>
          <a:xfrm>
            <a:off x="1503228" y="3638550"/>
            <a:ext cx="10526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A3380-ADF2-4819-429D-88EE5A587CF6}"/>
              </a:ext>
            </a:extLst>
          </p:cNvPr>
          <p:cNvSpPr txBox="1"/>
          <p:nvPr/>
        </p:nvSpPr>
        <p:spPr>
          <a:xfrm>
            <a:off x="2960593" y="2052597"/>
            <a:ext cx="3446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would you describe the indicated direction?</a:t>
            </a:r>
          </a:p>
          <a:p>
            <a:endParaRPr lang="en-US" sz="1200" dirty="0"/>
          </a:p>
          <a:p>
            <a:r>
              <a:rPr lang="en-US" sz="1200" dirty="0"/>
              <a:t>1.</a:t>
            </a:r>
          </a:p>
          <a:p>
            <a:endParaRPr lang="en-US" sz="1200" dirty="0"/>
          </a:p>
          <a:p>
            <a:r>
              <a:rPr lang="en-US" sz="1200" dirty="0"/>
              <a:t>2.</a:t>
            </a:r>
          </a:p>
          <a:p>
            <a:endParaRPr lang="en-US" sz="1200" dirty="0"/>
          </a:p>
          <a:p>
            <a:r>
              <a:rPr lang="en-US" sz="1200" dirty="0"/>
              <a:t>3.</a:t>
            </a:r>
          </a:p>
          <a:p>
            <a:endParaRPr lang="en-US" sz="1200" dirty="0"/>
          </a:p>
          <a:p>
            <a:r>
              <a:rPr lang="en-US" sz="1200" dirty="0"/>
              <a:t>How about the labeled region?</a:t>
            </a:r>
          </a:p>
          <a:p>
            <a:endParaRPr lang="en-US" sz="1200" dirty="0"/>
          </a:p>
          <a:p>
            <a:r>
              <a:rPr lang="en-US" sz="1200" dirty="0"/>
              <a:t>4.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5.</a:t>
            </a:r>
          </a:p>
          <a:p>
            <a:endParaRPr lang="en-US" sz="1200" dirty="0"/>
          </a:p>
          <a:p>
            <a:r>
              <a:rPr lang="en-US" sz="1200" dirty="0"/>
              <a:t>6.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7.</a:t>
            </a:r>
          </a:p>
          <a:p>
            <a:endParaRPr lang="en-US" sz="1200" dirty="0"/>
          </a:p>
          <a:p>
            <a:r>
              <a:rPr lang="en-US" sz="1200" dirty="0"/>
              <a:t>8.</a:t>
            </a:r>
          </a:p>
          <a:p>
            <a:endParaRPr lang="en-US" sz="1200" dirty="0"/>
          </a:p>
          <a:p>
            <a:r>
              <a:rPr lang="en-US" sz="1200" dirty="0"/>
              <a:t>What is the position called that we assume when describing anatomy?</a:t>
            </a:r>
          </a:p>
          <a:p>
            <a:endParaRPr lang="en-US" sz="1200" dirty="0"/>
          </a:p>
          <a:p>
            <a:r>
              <a:rPr lang="en-US" sz="1200" dirty="0"/>
              <a:t>9. 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In which quadrant </a:t>
            </a:r>
            <a:r>
              <a:rPr lang="en-US" sz="1200"/>
              <a:t>or region would </a:t>
            </a:r>
            <a:r>
              <a:rPr lang="en-US" sz="1200" dirty="0"/>
              <a:t>you feel pain in if your appendix was inflamed? </a:t>
            </a:r>
          </a:p>
          <a:p>
            <a:endParaRPr lang="en-US" sz="1200" dirty="0"/>
          </a:p>
          <a:p>
            <a:r>
              <a:rPr lang="en-US" sz="1200" dirty="0"/>
              <a:t>10.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F6954A-1E7E-6A84-8E4C-3E3D9270483A}"/>
              </a:ext>
            </a:extLst>
          </p:cNvPr>
          <p:cNvSpPr txBox="1"/>
          <p:nvPr/>
        </p:nvSpPr>
        <p:spPr>
          <a:xfrm>
            <a:off x="2148848" y="2216804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1EC69A-CB82-C3DC-D05E-35D52EADEF6F}"/>
              </a:ext>
            </a:extLst>
          </p:cNvPr>
          <p:cNvSpPr txBox="1"/>
          <p:nvPr/>
        </p:nvSpPr>
        <p:spPr>
          <a:xfrm>
            <a:off x="300564" y="3453884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E28D6-65DC-E31C-014F-1B85D72CA847}"/>
              </a:ext>
            </a:extLst>
          </p:cNvPr>
          <p:cNvSpPr txBox="1"/>
          <p:nvPr/>
        </p:nvSpPr>
        <p:spPr>
          <a:xfrm>
            <a:off x="2148848" y="3296026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9C1E-9CED-9CA7-6BD9-2B2E92BA2661}"/>
              </a:ext>
            </a:extLst>
          </p:cNvPr>
          <p:cNvSpPr txBox="1"/>
          <p:nvPr/>
        </p:nvSpPr>
        <p:spPr>
          <a:xfrm>
            <a:off x="1441785" y="2257153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DB4830-9DFE-AB8E-50B9-AC24B9CF97F5}"/>
              </a:ext>
            </a:extLst>
          </p:cNvPr>
          <p:cNvSpPr txBox="1"/>
          <p:nvPr/>
        </p:nvSpPr>
        <p:spPr>
          <a:xfrm>
            <a:off x="1353209" y="2813023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8C42AB-2BA2-8FB4-FDE1-97456F79C8BF}"/>
              </a:ext>
            </a:extLst>
          </p:cNvPr>
          <p:cNvSpPr txBox="1"/>
          <p:nvPr/>
        </p:nvSpPr>
        <p:spPr>
          <a:xfrm>
            <a:off x="442465" y="4369592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F8701-C8B3-AC06-B6D5-54A95C485FF1}"/>
              </a:ext>
            </a:extLst>
          </p:cNvPr>
          <p:cNvSpPr txBox="1"/>
          <p:nvPr/>
        </p:nvSpPr>
        <p:spPr>
          <a:xfrm>
            <a:off x="1353209" y="3851896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DB4A9-F0A9-399B-FB02-01777592948F}"/>
              </a:ext>
            </a:extLst>
          </p:cNvPr>
          <p:cNvSpPr txBox="1"/>
          <p:nvPr/>
        </p:nvSpPr>
        <p:spPr>
          <a:xfrm>
            <a:off x="1053171" y="5776980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0382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BC2F14-110E-088A-4150-99CCB1D6E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745" y="2105987"/>
            <a:ext cx="2446083" cy="2984358"/>
          </a:xfrm>
          <a:prstGeom prst="rect">
            <a:avLst/>
          </a:prstGeom>
        </p:spPr>
      </p:pic>
      <p:pic>
        <p:nvPicPr>
          <p:cNvPr id="6" name="Picture 2" descr="Sphenoid Bone - Location - Structure - Function - TeachMeAnatomy">
            <a:extLst>
              <a:ext uri="{FF2B5EF4-FFF2-40B4-BE49-F238E27FC236}">
                <a16:creationId xmlns:a16="http://schemas.microsoft.com/office/drawing/2014/main" id="{0D98117C-732B-855A-2799-5C45A496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3" y="5062480"/>
            <a:ext cx="2778125" cy="173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F0B6A9-32D6-506E-EAB2-D5D14D426310}"/>
              </a:ext>
            </a:extLst>
          </p:cNvPr>
          <p:cNvSpPr txBox="1"/>
          <p:nvPr/>
        </p:nvSpPr>
        <p:spPr>
          <a:xfrm>
            <a:off x="1972994" y="492369"/>
            <a:ext cx="291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A&amp;P BIOL 206 Lab Report #2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9D9B2-2647-C646-456A-1D4542246D86}"/>
              </a:ext>
            </a:extLst>
          </p:cNvPr>
          <p:cNvSpPr txBox="1"/>
          <p:nvPr/>
        </p:nvSpPr>
        <p:spPr>
          <a:xfrm>
            <a:off x="734385" y="1000200"/>
            <a:ext cx="5117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 first &amp; last name is: _____________________________________________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B696C7-618F-ED9C-FF93-69978C949DB6}"/>
              </a:ext>
            </a:extLst>
          </p:cNvPr>
          <p:cNvCxnSpPr>
            <a:cxnSpLocks/>
          </p:cNvCxnSpPr>
          <p:nvPr/>
        </p:nvCxnSpPr>
        <p:spPr>
          <a:xfrm>
            <a:off x="699508" y="4991634"/>
            <a:ext cx="736676" cy="927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551EF3-ACC7-4817-37D1-F731DB7C771D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299109" y="5511254"/>
            <a:ext cx="224806" cy="513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C7FDCD-FF98-F9E5-6C86-6559C6C44AF7}"/>
              </a:ext>
            </a:extLst>
          </p:cNvPr>
          <p:cNvCxnSpPr>
            <a:cxnSpLocks/>
          </p:cNvCxnSpPr>
          <p:nvPr/>
        </p:nvCxnSpPr>
        <p:spPr>
          <a:xfrm flipV="1">
            <a:off x="609600" y="6097670"/>
            <a:ext cx="374031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A3380-ADF2-4819-429D-88EE5A587CF6}"/>
              </a:ext>
            </a:extLst>
          </p:cNvPr>
          <p:cNvSpPr txBox="1"/>
          <p:nvPr/>
        </p:nvSpPr>
        <p:spPr>
          <a:xfrm>
            <a:off x="3161594" y="2061659"/>
            <a:ext cx="34468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is the name of the marked bones?</a:t>
            </a:r>
          </a:p>
          <a:p>
            <a:endParaRPr lang="en-US" sz="1200" dirty="0"/>
          </a:p>
          <a:p>
            <a:r>
              <a:rPr lang="en-US" sz="1200" dirty="0"/>
              <a:t>1.</a:t>
            </a:r>
          </a:p>
          <a:p>
            <a:endParaRPr lang="en-US" sz="1200" dirty="0"/>
          </a:p>
          <a:p>
            <a:r>
              <a:rPr lang="en-US" sz="1200" dirty="0"/>
              <a:t>2.</a:t>
            </a:r>
          </a:p>
          <a:p>
            <a:endParaRPr lang="en-US" sz="1200" dirty="0"/>
          </a:p>
          <a:p>
            <a:r>
              <a:rPr lang="en-US" sz="1200" dirty="0"/>
              <a:t>3.</a:t>
            </a:r>
          </a:p>
          <a:p>
            <a:endParaRPr lang="en-US" sz="1200" dirty="0"/>
          </a:p>
          <a:p>
            <a:r>
              <a:rPr lang="en-US" sz="1200" dirty="0"/>
              <a:t>4.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Which bone is shown in detail below the skull?</a:t>
            </a:r>
          </a:p>
          <a:p>
            <a:endParaRPr lang="en-US" sz="1200" dirty="0"/>
          </a:p>
          <a:p>
            <a:r>
              <a:rPr lang="en-US" sz="1200" dirty="0"/>
              <a:t>5.</a:t>
            </a:r>
          </a:p>
          <a:p>
            <a:endParaRPr lang="en-US" sz="1200" dirty="0"/>
          </a:p>
          <a:p>
            <a:r>
              <a:rPr lang="en-US" sz="1200" dirty="0"/>
              <a:t>Can you identify these bone markings?</a:t>
            </a:r>
          </a:p>
          <a:p>
            <a:endParaRPr lang="en-US" sz="1200" dirty="0"/>
          </a:p>
          <a:p>
            <a:r>
              <a:rPr lang="en-US" sz="1200" dirty="0"/>
              <a:t>6.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7.</a:t>
            </a:r>
          </a:p>
          <a:p>
            <a:endParaRPr lang="en-US" sz="1200" dirty="0"/>
          </a:p>
          <a:p>
            <a:r>
              <a:rPr lang="en-US" sz="1200" dirty="0"/>
              <a:t>8.</a:t>
            </a:r>
          </a:p>
          <a:p>
            <a:endParaRPr lang="en-US" sz="1200" dirty="0"/>
          </a:p>
          <a:p>
            <a:r>
              <a:rPr lang="en-US" sz="1200" dirty="0"/>
              <a:t>What do you call this section of the spine?</a:t>
            </a:r>
          </a:p>
          <a:p>
            <a:endParaRPr lang="en-US" sz="1200" dirty="0"/>
          </a:p>
          <a:p>
            <a:r>
              <a:rPr lang="en-US" sz="1200" dirty="0"/>
              <a:t>9. </a:t>
            </a:r>
          </a:p>
          <a:p>
            <a:endParaRPr lang="en-US" sz="1200" dirty="0"/>
          </a:p>
          <a:p>
            <a:r>
              <a:rPr lang="en-US" sz="1200" dirty="0"/>
              <a:t>10.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F6954A-1E7E-6A84-8E4C-3E3D9270483A}"/>
              </a:ext>
            </a:extLst>
          </p:cNvPr>
          <p:cNvSpPr txBox="1"/>
          <p:nvPr/>
        </p:nvSpPr>
        <p:spPr>
          <a:xfrm>
            <a:off x="185184" y="2673053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1EC69A-CB82-C3DC-D05E-35D52EADEF6F}"/>
              </a:ext>
            </a:extLst>
          </p:cNvPr>
          <p:cNvSpPr txBox="1"/>
          <p:nvPr/>
        </p:nvSpPr>
        <p:spPr>
          <a:xfrm>
            <a:off x="2778125" y="4613718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E28D6-65DC-E31C-014F-1B85D72CA847}"/>
              </a:ext>
            </a:extLst>
          </p:cNvPr>
          <p:cNvSpPr txBox="1"/>
          <p:nvPr/>
        </p:nvSpPr>
        <p:spPr>
          <a:xfrm>
            <a:off x="2778125" y="3578311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9C1E-9CED-9CA7-6BD9-2B2E92BA2661}"/>
              </a:ext>
            </a:extLst>
          </p:cNvPr>
          <p:cNvSpPr txBox="1"/>
          <p:nvPr/>
        </p:nvSpPr>
        <p:spPr>
          <a:xfrm>
            <a:off x="157270" y="3578311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8C42AB-2BA2-8FB4-FDE1-97456F79C8BF}"/>
              </a:ext>
            </a:extLst>
          </p:cNvPr>
          <p:cNvSpPr txBox="1"/>
          <p:nvPr/>
        </p:nvSpPr>
        <p:spPr>
          <a:xfrm>
            <a:off x="347667" y="6361766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F8701-C8B3-AC06-B6D5-54A95C485FF1}"/>
              </a:ext>
            </a:extLst>
          </p:cNvPr>
          <p:cNvSpPr txBox="1"/>
          <p:nvPr/>
        </p:nvSpPr>
        <p:spPr>
          <a:xfrm>
            <a:off x="2523915" y="5839668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DB4A9-F0A9-399B-FB02-01777592948F}"/>
              </a:ext>
            </a:extLst>
          </p:cNvPr>
          <p:cNvSpPr txBox="1"/>
          <p:nvPr/>
        </p:nvSpPr>
        <p:spPr>
          <a:xfrm>
            <a:off x="485222" y="4752733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9B23F9-DED6-AA61-0B72-97A556548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8010" y="6726360"/>
            <a:ext cx="874615" cy="17305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33028DF-FF2A-008A-E146-F7DCB269E652}"/>
              </a:ext>
            </a:extLst>
          </p:cNvPr>
          <p:cNvSpPr txBox="1"/>
          <p:nvPr/>
        </p:nvSpPr>
        <p:spPr>
          <a:xfrm>
            <a:off x="2111474" y="7049139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4D574C-5C32-6FE3-74A3-D208A70B54D0}"/>
              </a:ext>
            </a:extLst>
          </p:cNvPr>
          <p:cNvSpPr txBox="1"/>
          <p:nvPr/>
        </p:nvSpPr>
        <p:spPr>
          <a:xfrm>
            <a:off x="2074370" y="7723192"/>
            <a:ext cx="44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BC9B80-D2C3-6E47-1B2D-541FAF96B54D}"/>
              </a:ext>
            </a:extLst>
          </p:cNvPr>
          <p:cNvCxnSpPr>
            <a:cxnSpLocks/>
          </p:cNvCxnSpPr>
          <p:nvPr/>
        </p:nvCxnSpPr>
        <p:spPr>
          <a:xfrm flipH="1" flipV="1">
            <a:off x="1361392" y="7153835"/>
            <a:ext cx="757685" cy="85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68B478-7C08-B302-9B12-75F096AE1401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365317" y="7907858"/>
            <a:ext cx="709053" cy="33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7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750CB-7D9E-744B-12E1-F758AA1FB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2BA924-93A1-9AFF-BBA9-9F80AC2F6181}"/>
              </a:ext>
            </a:extLst>
          </p:cNvPr>
          <p:cNvSpPr txBox="1"/>
          <p:nvPr/>
        </p:nvSpPr>
        <p:spPr>
          <a:xfrm>
            <a:off x="1972994" y="492369"/>
            <a:ext cx="291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A&amp;P BIOL 206 Lab Report #3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25AE8-EC94-40C1-EBFA-8D4DACA66D4F}"/>
              </a:ext>
            </a:extLst>
          </p:cNvPr>
          <p:cNvSpPr txBox="1"/>
          <p:nvPr/>
        </p:nvSpPr>
        <p:spPr>
          <a:xfrm>
            <a:off x="734385" y="1000200"/>
            <a:ext cx="5117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 first &amp; last name is: _____________________________________________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A9202-B7D1-216C-EC8D-98F19512A6CD}"/>
              </a:ext>
            </a:extLst>
          </p:cNvPr>
          <p:cNvSpPr txBox="1"/>
          <p:nvPr/>
        </p:nvSpPr>
        <p:spPr>
          <a:xfrm>
            <a:off x="3097781" y="2583145"/>
            <a:ext cx="34468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is the name of the marked bones?</a:t>
            </a:r>
          </a:p>
          <a:p>
            <a:endParaRPr lang="en-US" sz="1200" dirty="0"/>
          </a:p>
          <a:p>
            <a:r>
              <a:rPr lang="en-US" sz="1200" dirty="0"/>
              <a:t>1.</a:t>
            </a:r>
          </a:p>
          <a:p>
            <a:endParaRPr lang="en-US" sz="1200" dirty="0"/>
          </a:p>
          <a:p>
            <a:r>
              <a:rPr lang="en-US" sz="1200" dirty="0"/>
              <a:t>2.</a:t>
            </a:r>
          </a:p>
          <a:p>
            <a:endParaRPr lang="en-US" sz="1200" dirty="0"/>
          </a:p>
          <a:p>
            <a:r>
              <a:rPr lang="en-US" sz="1200" dirty="0"/>
              <a:t>3.</a:t>
            </a:r>
          </a:p>
          <a:p>
            <a:endParaRPr lang="en-US" sz="1200" dirty="0"/>
          </a:p>
          <a:p>
            <a:r>
              <a:rPr lang="en-US" sz="1200" dirty="0"/>
              <a:t>4.</a:t>
            </a:r>
          </a:p>
          <a:p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5.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6.</a:t>
            </a:r>
          </a:p>
          <a:p>
            <a:endParaRPr lang="en-US" sz="1200" dirty="0"/>
          </a:p>
          <a:p>
            <a:r>
              <a:rPr lang="en-US" sz="1200" dirty="0"/>
              <a:t>Can you identify these bone markings?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7.</a:t>
            </a:r>
          </a:p>
          <a:p>
            <a:endParaRPr lang="en-US" sz="1200" dirty="0"/>
          </a:p>
          <a:p>
            <a:r>
              <a:rPr lang="en-US" sz="1200" dirty="0"/>
              <a:t>8.</a:t>
            </a:r>
          </a:p>
          <a:p>
            <a:endParaRPr lang="en-US" sz="1200" dirty="0"/>
          </a:p>
          <a:p>
            <a:r>
              <a:rPr lang="en-US" sz="1200" dirty="0"/>
              <a:t>9. </a:t>
            </a:r>
          </a:p>
          <a:p>
            <a:endParaRPr lang="en-US" sz="1200" dirty="0"/>
          </a:p>
          <a:p>
            <a:r>
              <a:rPr lang="en-US" sz="1200" dirty="0"/>
              <a:t>10.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B2567-F0B2-8203-0F10-750436496101}"/>
              </a:ext>
            </a:extLst>
          </p:cNvPr>
          <p:cNvSpPr txBox="1"/>
          <p:nvPr/>
        </p:nvSpPr>
        <p:spPr>
          <a:xfrm>
            <a:off x="2594475" y="1508032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2C0D8-09B1-63FF-2F9A-5CB2E668607F}"/>
              </a:ext>
            </a:extLst>
          </p:cNvPr>
          <p:cNvSpPr txBox="1"/>
          <p:nvPr/>
        </p:nvSpPr>
        <p:spPr>
          <a:xfrm>
            <a:off x="204802" y="2246325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6E157B-F858-886E-E947-72E975F66CEA}"/>
              </a:ext>
            </a:extLst>
          </p:cNvPr>
          <p:cNvSpPr txBox="1"/>
          <p:nvPr/>
        </p:nvSpPr>
        <p:spPr>
          <a:xfrm>
            <a:off x="2552525" y="3276013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6D9F7B-1921-8770-BD37-BCB7393F2382}"/>
              </a:ext>
            </a:extLst>
          </p:cNvPr>
          <p:cNvSpPr txBox="1"/>
          <p:nvPr/>
        </p:nvSpPr>
        <p:spPr>
          <a:xfrm>
            <a:off x="2541069" y="3506846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026" name="Picture 2" descr="Musculoskeletal System | Basicmedical Key">
            <a:extLst>
              <a:ext uri="{FF2B5EF4-FFF2-40B4-BE49-F238E27FC236}">
                <a16:creationId xmlns:a16="http://schemas.microsoft.com/office/drawing/2014/main" id="{7CD8587A-7726-2DF6-8DC8-3C84049E9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3" r="28827"/>
          <a:stretch/>
        </p:blipFill>
        <p:spPr bwMode="auto">
          <a:xfrm>
            <a:off x="504840" y="1646531"/>
            <a:ext cx="2102506" cy="33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umerus Bone Markings Diagram | Quizlet">
            <a:extLst>
              <a:ext uri="{FF2B5EF4-FFF2-40B4-BE49-F238E27FC236}">
                <a16:creationId xmlns:a16="http://schemas.microsoft.com/office/drawing/2014/main" id="{0E115CCF-4066-D14D-2C0F-7B8A2C08C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87"/>
          <a:stretch/>
        </p:blipFill>
        <p:spPr bwMode="auto">
          <a:xfrm>
            <a:off x="56839" y="4937636"/>
            <a:ext cx="2827631" cy="420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C32F37-4096-8EDB-D279-FA6BC4248DFF}"/>
              </a:ext>
            </a:extLst>
          </p:cNvPr>
          <p:cNvSpPr txBox="1"/>
          <p:nvPr/>
        </p:nvSpPr>
        <p:spPr>
          <a:xfrm>
            <a:off x="2541069" y="3864544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F8ADB1-0BE6-0E8A-BC0C-1E7BB35BBBE6}"/>
              </a:ext>
            </a:extLst>
          </p:cNvPr>
          <p:cNvSpPr txBox="1"/>
          <p:nvPr/>
        </p:nvSpPr>
        <p:spPr>
          <a:xfrm>
            <a:off x="1822975" y="5302545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00106F-1F4E-2014-7D5A-9FB17BCC2FFC}"/>
              </a:ext>
            </a:extLst>
          </p:cNvPr>
          <p:cNvSpPr txBox="1"/>
          <p:nvPr/>
        </p:nvSpPr>
        <p:spPr>
          <a:xfrm>
            <a:off x="2607346" y="5766623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929674-55B0-DA3E-E5ED-0AF93347CA88}"/>
              </a:ext>
            </a:extLst>
          </p:cNvPr>
          <p:cNvSpPr txBox="1"/>
          <p:nvPr/>
        </p:nvSpPr>
        <p:spPr>
          <a:xfrm>
            <a:off x="1691713" y="7578160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538269-32E4-48DA-7144-ADE097A60624}"/>
              </a:ext>
            </a:extLst>
          </p:cNvPr>
          <p:cNvSpPr txBox="1"/>
          <p:nvPr/>
        </p:nvSpPr>
        <p:spPr>
          <a:xfrm>
            <a:off x="1841732" y="7774468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D9A1D7-F3E3-93AB-9000-AF43C4B2997E}"/>
              </a:ext>
            </a:extLst>
          </p:cNvPr>
          <p:cNvSpPr txBox="1"/>
          <p:nvPr/>
        </p:nvSpPr>
        <p:spPr>
          <a:xfrm>
            <a:off x="1748255" y="8326738"/>
            <a:ext cx="44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9501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36A4D-9315-B9DF-F69E-8B006384C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DFF300-8661-20CF-BFF5-BFEFC83117DD}"/>
              </a:ext>
            </a:extLst>
          </p:cNvPr>
          <p:cNvSpPr txBox="1"/>
          <p:nvPr/>
        </p:nvSpPr>
        <p:spPr>
          <a:xfrm>
            <a:off x="1972994" y="492369"/>
            <a:ext cx="291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A&amp;P BIOL 206 Lab Report #4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74246-0753-BF87-7074-8B121B60D031}"/>
              </a:ext>
            </a:extLst>
          </p:cNvPr>
          <p:cNvSpPr txBox="1"/>
          <p:nvPr/>
        </p:nvSpPr>
        <p:spPr>
          <a:xfrm>
            <a:off x="734385" y="1000200"/>
            <a:ext cx="5117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 first &amp; last name is: _____________________________________________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1B03F-911D-137D-B738-1C8A6E230CEC}"/>
              </a:ext>
            </a:extLst>
          </p:cNvPr>
          <p:cNvSpPr txBox="1"/>
          <p:nvPr/>
        </p:nvSpPr>
        <p:spPr>
          <a:xfrm>
            <a:off x="3097781" y="2583145"/>
            <a:ext cx="34468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is the name of the marked bones?</a:t>
            </a:r>
          </a:p>
          <a:p>
            <a:endParaRPr lang="en-US" sz="1200" dirty="0"/>
          </a:p>
          <a:p>
            <a:r>
              <a:rPr lang="en-US" sz="1200" dirty="0"/>
              <a:t>1.</a:t>
            </a:r>
          </a:p>
          <a:p>
            <a:endParaRPr lang="en-US" sz="1200" dirty="0"/>
          </a:p>
          <a:p>
            <a:r>
              <a:rPr lang="en-US" sz="1200" dirty="0"/>
              <a:t>2.</a:t>
            </a:r>
          </a:p>
          <a:p>
            <a:endParaRPr lang="en-US" sz="1200" dirty="0"/>
          </a:p>
          <a:p>
            <a:r>
              <a:rPr lang="en-US" sz="1200" dirty="0"/>
              <a:t>3.</a:t>
            </a:r>
          </a:p>
          <a:p>
            <a:endParaRPr lang="en-US" sz="1200" dirty="0"/>
          </a:p>
          <a:p>
            <a:r>
              <a:rPr lang="en-US" sz="1200" dirty="0"/>
              <a:t>4.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5.</a:t>
            </a:r>
          </a:p>
          <a:p>
            <a:endParaRPr lang="en-US" sz="1200" dirty="0"/>
          </a:p>
          <a:p>
            <a:r>
              <a:rPr lang="en-US" sz="1200" dirty="0"/>
              <a:t>What bone is shown in the lower picture?</a:t>
            </a:r>
          </a:p>
          <a:p>
            <a:endParaRPr lang="en-US" sz="1200" dirty="0"/>
          </a:p>
          <a:p>
            <a:r>
              <a:rPr lang="en-US" sz="1200" dirty="0"/>
              <a:t>6.</a:t>
            </a:r>
          </a:p>
          <a:p>
            <a:endParaRPr lang="en-US" sz="1200" dirty="0"/>
          </a:p>
          <a:p>
            <a:r>
              <a:rPr lang="en-US" sz="1200" dirty="0"/>
              <a:t>Can you identify these bone markings?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7.</a:t>
            </a:r>
          </a:p>
          <a:p>
            <a:endParaRPr lang="en-US" sz="1200" dirty="0"/>
          </a:p>
          <a:p>
            <a:r>
              <a:rPr lang="en-US" sz="1200" dirty="0"/>
              <a:t>8.</a:t>
            </a:r>
          </a:p>
          <a:p>
            <a:endParaRPr lang="en-US" sz="1200" dirty="0"/>
          </a:p>
          <a:p>
            <a:r>
              <a:rPr lang="en-US" sz="1200" dirty="0"/>
              <a:t>9. </a:t>
            </a:r>
          </a:p>
          <a:p>
            <a:endParaRPr lang="en-US" sz="1200" dirty="0"/>
          </a:p>
          <a:p>
            <a:r>
              <a:rPr lang="en-US" sz="1200" dirty="0"/>
              <a:t>10.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86B8D8-AFFC-37C5-747B-52E669C53D51}"/>
              </a:ext>
            </a:extLst>
          </p:cNvPr>
          <p:cNvSpPr txBox="1"/>
          <p:nvPr/>
        </p:nvSpPr>
        <p:spPr>
          <a:xfrm>
            <a:off x="2214065" y="3579110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E70CA3-A917-A4CB-6965-E2645015A375}"/>
              </a:ext>
            </a:extLst>
          </p:cNvPr>
          <p:cNvSpPr txBox="1"/>
          <p:nvPr/>
        </p:nvSpPr>
        <p:spPr>
          <a:xfrm>
            <a:off x="2203712" y="3209778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64D9BE-BBDA-1F51-9720-CA9CA8DFE21F}"/>
              </a:ext>
            </a:extLst>
          </p:cNvPr>
          <p:cNvSpPr txBox="1"/>
          <p:nvPr/>
        </p:nvSpPr>
        <p:spPr>
          <a:xfrm>
            <a:off x="2214065" y="2780219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85BC92-7E5B-B081-F7A2-3EB0F5364DA7}"/>
              </a:ext>
            </a:extLst>
          </p:cNvPr>
          <p:cNvSpPr txBox="1"/>
          <p:nvPr/>
        </p:nvSpPr>
        <p:spPr>
          <a:xfrm>
            <a:off x="2192225" y="4232533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11C97-A821-22E5-EA68-0F7DA95E2AEF}"/>
              </a:ext>
            </a:extLst>
          </p:cNvPr>
          <p:cNvSpPr txBox="1"/>
          <p:nvPr/>
        </p:nvSpPr>
        <p:spPr>
          <a:xfrm>
            <a:off x="1465343" y="4734041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3AA116-9982-239C-3E35-D839A486C6D6}"/>
              </a:ext>
            </a:extLst>
          </p:cNvPr>
          <p:cNvSpPr txBox="1"/>
          <p:nvPr/>
        </p:nvSpPr>
        <p:spPr>
          <a:xfrm>
            <a:off x="550159" y="4918707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35A7BF-DC4B-25C6-D898-EB9310997D9D}"/>
              </a:ext>
            </a:extLst>
          </p:cNvPr>
          <p:cNvSpPr txBox="1"/>
          <p:nvPr/>
        </p:nvSpPr>
        <p:spPr>
          <a:xfrm>
            <a:off x="550159" y="5866489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00B430-33B2-BE83-FE21-865A4D4A5234}"/>
              </a:ext>
            </a:extLst>
          </p:cNvPr>
          <p:cNvSpPr txBox="1"/>
          <p:nvPr/>
        </p:nvSpPr>
        <p:spPr>
          <a:xfrm>
            <a:off x="519166" y="8419315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3074" name="Picture 2" descr="Femur Unlabeled | I Heart Anatomy | Pinterest | Bones | Anatomy, Anatomy  bones, Anatomy and physiology">
            <a:extLst>
              <a:ext uri="{FF2B5EF4-FFF2-40B4-BE49-F238E27FC236}">
                <a16:creationId xmlns:a16="http://schemas.microsoft.com/office/drawing/2014/main" id="{C31C3934-07D2-598E-2C1D-3AA717EE9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6" t="14377" b="2366"/>
          <a:stretch/>
        </p:blipFill>
        <p:spPr bwMode="auto">
          <a:xfrm>
            <a:off x="788211" y="4987756"/>
            <a:ext cx="1575873" cy="36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agram of Lower Limb Bone Diagram | Quizlet">
            <a:extLst>
              <a:ext uri="{FF2B5EF4-FFF2-40B4-BE49-F238E27FC236}">
                <a16:creationId xmlns:a16="http://schemas.microsoft.com/office/drawing/2014/main" id="{FB50FA3D-1186-9242-FEA2-3289445CF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77"/>
          <a:stretch/>
        </p:blipFill>
        <p:spPr bwMode="auto">
          <a:xfrm>
            <a:off x="550159" y="1568816"/>
            <a:ext cx="1659599" cy="328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2E01C8-468E-1C20-FC0C-858B7ED9912C}"/>
                  </a:ext>
                </a:extLst>
              </p14:cNvPr>
              <p14:cNvContentPartPr/>
              <p14:nvPr/>
            </p14:nvContentPartPr>
            <p14:xfrm>
              <a:off x="1274297" y="4784709"/>
              <a:ext cx="210600" cy="102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2E01C8-468E-1C20-FC0C-858B7ED991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8177" y="4778589"/>
                <a:ext cx="222840" cy="1152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9E2A1B5-5F38-7166-4836-7EBB6D09A654}"/>
              </a:ext>
            </a:extLst>
          </p:cNvPr>
          <p:cNvSpPr txBox="1"/>
          <p:nvPr/>
        </p:nvSpPr>
        <p:spPr>
          <a:xfrm>
            <a:off x="930120" y="6755871"/>
            <a:ext cx="44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B6C2031-49EA-07F9-396B-F9EAEC375B2D}"/>
                  </a:ext>
                </a:extLst>
              </p14:cNvPr>
              <p14:cNvContentPartPr/>
              <p14:nvPr/>
            </p14:nvContentPartPr>
            <p14:xfrm>
              <a:off x="1286177" y="6996523"/>
              <a:ext cx="334440" cy="131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B6C2031-49EA-07F9-396B-F9EAEC375B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0057" y="6990403"/>
                <a:ext cx="34668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6A053DB-186B-76A8-860E-41324F4F59E3}"/>
              </a:ext>
            </a:extLst>
          </p:cNvPr>
          <p:cNvSpPr txBox="1"/>
          <p:nvPr/>
        </p:nvSpPr>
        <p:spPr>
          <a:xfrm>
            <a:off x="1765381" y="6508170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3260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11729</TotalTime>
  <Words>315</Words>
  <Application>Microsoft Macintosh PowerPoint</Application>
  <PresentationFormat>On-screen Show (4:3)</PresentationFormat>
  <Paragraphs>153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ludwarbc</dc:creator>
  <cp:lastModifiedBy>ludwarbc</cp:lastModifiedBy>
  <cp:revision>6</cp:revision>
  <cp:lastPrinted>2024-09-10T17:02:01Z</cp:lastPrinted>
  <dcterms:created xsi:type="dcterms:W3CDTF">2024-08-20T15:24:25Z</dcterms:created>
  <dcterms:modified xsi:type="dcterms:W3CDTF">2024-09-12T20:35:48Z</dcterms:modified>
</cp:coreProperties>
</file>