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Imperative Programming</a:t>
            </a:r>
            <a:endParaRPr lang="en-US"/>
          </a:p>
        </p:txBody>
      </p:sp>
      <p:sp>
        <p:nvSpPr>
          <p:cNvPr id="3" name="Content Placeholder 2"/>
          <p:cNvSpPr>
            <a:spLocks noGrp="1"/>
          </p:cNvSpPr>
          <p:nvPr>
            <p:ph idx="1"/>
          </p:nvPr>
        </p:nvSpPr>
        <p:spPr/>
        <p:txBody>
          <a:bodyPr/>
          <a:p>
            <a:r>
              <a:rPr lang="en-US"/>
              <a:t>imperative programming, where computations are structured as sequences of instructions that operate by making modifications to the state of the program</a:t>
            </a:r>
            <a:endParaRPr lang="en-US"/>
          </a:p>
          <a:p>
            <a:r>
              <a:rPr lang="en-US"/>
              <a:t>mutable data structures like arrays and hash tables</a:t>
            </a:r>
            <a:endParaRPr lang="en-US"/>
          </a:p>
          <a:p>
            <a:r>
              <a:rPr lang="en-US"/>
              <a:t>control-flow constructs like for and while loops</a:t>
            </a:r>
            <a:endParaRPr lang="en-US"/>
          </a:p>
        </p:txBody>
      </p:sp>
      <p:pic>
        <p:nvPicPr>
          <p:cNvPr id="4" name="Picture 3"/>
          <p:cNvPicPr>
            <a:picLocks noChangeAspect="1"/>
          </p:cNvPicPr>
          <p:nvPr/>
        </p:nvPicPr>
        <p:blipFill>
          <a:blip r:embed="rId1"/>
          <a:stretch>
            <a:fillRect/>
          </a:stretch>
        </p:blipFill>
        <p:spPr>
          <a:xfrm>
            <a:off x="1424940" y="4500880"/>
            <a:ext cx="4514850" cy="167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Mutable Record Fields</a:t>
            </a:r>
            <a:endParaRPr lang="en-US"/>
          </a:p>
        </p:txBody>
      </p:sp>
      <p:sp>
        <p:nvSpPr>
          <p:cNvPr id="3" name="Content Placeholder 2"/>
          <p:cNvSpPr>
            <a:spLocks noGrp="1"/>
          </p:cNvSpPr>
          <p:nvPr>
            <p:ph idx="1"/>
          </p:nvPr>
        </p:nvSpPr>
        <p:spPr/>
        <p:txBody>
          <a:bodyPr/>
          <a:p>
            <a:r>
              <a:rPr lang="en-US"/>
              <a:t>Records, which are immutable by default, can have some of their fields explicitly declared as mutable</a:t>
            </a:r>
            <a:endParaRPr lang="en-US"/>
          </a:p>
        </p:txBody>
      </p:sp>
      <p:pic>
        <p:nvPicPr>
          <p:cNvPr id="4" name="Picture 3"/>
          <p:cNvPicPr>
            <a:picLocks noChangeAspect="1"/>
          </p:cNvPicPr>
          <p:nvPr/>
        </p:nvPicPr>
        <p:blipFill>
          <a:blip r:embed="rId1">
            <a:lum bright="-12000" contrast="24000"/>
          </a:blip>
          <a:stretch>
            <a:fillRect/>
          </a:stretch>
        </p:blipFill>
        <p:spPr>
          <a:xfrm>
            <a:off x="1245870" y="2673350"/>
            <a:ext cx="5191125" cy="1647825"/>
          </a:xfrm>
          <a:prstGeom prst="rect">
            <a:avLst/>
          </a:prstGeom>
        </p:spPr>
      </p:pic>
      <p:pic>
        <p:nvPicPr>
          <p:cNvPr id="5" name="Picture 4"/>
          <p:cNvPicPr>
            <a:picLocks noChangeAspect="1"/>
          </p:cNvPicPr>
          <p:nvPr/>
        </p:nvPicPr>
        <p:blipFill>
          <a:blip r:embed="rId2"/>
          <a:stretch>
            <a:fillRect/>
          </a:stretch>
        </p:blipFill>
        <p:spPr>
          <a:xfrm>
            <a:off x="1120775" y="4423410"/>
            <a:ext cx="6010275" cy="1085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Mutable Record Fields</a:t>
            </a:r>
            <a:endParaRPr lang="en-US"/>
          </a:p>
        </p:txBody>
      </p:sp>
      <p:pic>
        <p:nvPicPr>
          <p:cNvPr id="4" name="Content Placeholder 3"/>
          <p:cNvPicPr>
            <a:picLocks noChangeAspect="1"/>
          </p:cNvPicPr>
          <p:nvPr>
            <p:ph idx="1"/>
          </p:nvPr>
        </p:nvPicPr>
        <p:blipFill>
          <a:blip r:embed="rId1"/>
          <a:stretch>
            <a:fillRect/>
          </a:stretch>
        </p:blipFill>
        <p:spPr>
          <a:xfrm>
            <a:off x="993775" y="1861185"/>
            <a:ext cx="6105525" cy="819150"/>
          </a:xfrm>
          <a:prstGeom prst="rect">
            <a:avLst/>
          </a:prstGeom>
        </p:spPr>
      </p:pic>
      <p:pic>
        <p:nvPicPr>
          <p:cNvPr id="5" name="Picture 4"/>
          <p:cNvPicPr>
            <a:picLocks noChangeAspect="1"/>
          </p:cNvPicPr>
          <p:nvPr/>
        </p:nvPicPr>
        <p:blipFill>
          <a:blip r:embed="rId2"/>
          <a:stretch>
            <a:fillRect/>
          </a:stretch>
        </p:blipFill>
        <p:spPr>
          <a:xfrm>
            <a:off x="1073785" y="2593975"/>
            <a:ext cx="4857750" cy="781050"/>
          </a:xfrm>
          <a:prstGeom prst="rect">
            <a:avLst/>
          </a:prstGeom>
        </p:spPr>
      </p:pic>
      <p:pic>
        <p:nvPicPr>
          <p:cNvPr id="6" name="Picture 5"/>
          <p:cNvPicPr>
            <a:picLocks noChangeAspect="1"/>
          </p:cNvPicPr>
          <p:nvPr/>
        </p:nvPicPr>
        <p:blipFill>
          <a:blip r:embed="rId3"/>
          <a:stretch>
            <a:fillRect/>
          </a:stretch>
        </p:blipFill>
        <p:spPr>
          <a:xfrm>
            <a:off x="993775" y="3375025"/>
            <a:ext cx="6715125" cy="1990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a:t>
            </a:r>
            <a:endParaRPr lang="en-US"/>
          </a:p>
        </p:txBody>
      </p:sp>
      <p:sp>
        <p:nvSpPr>
          <p:cNvPr id="3" name="Content Placeholder 2"/>
          <p:cNvSpPr>
            <a:spLocks noGrp="1"/>
          </p:cNvSpPr>
          <p:nvPr>
            <p:ph idx="1"/>
          </p:nvPr>
        </p:nvSpPr>
        <p:spPr/>
        <p:txBody>
          <a:bodyPr/>
          <a:p>
            <a:r>
              <a:rPr lang="en-US"/>
              <a:t>It’s just a record type with a single mutable field called contents</a:t>
            </a:r>
            <a:endParaRPr lang="en-US"/>
          </a:p>
        </p:txBody>
      </p:sp>
      <p:pic>
        <p:nvPicPr>
          <p:cNvPr id="4" name="Picture 3"/>
          <p:cNvPicPr>
            <a:picLocks noChangeAspect="1"/>
          </p:cNvPicPr>
          <p:nvPr/>
        </p:nvPicPr>
        <p:blipFill>
          <a:blip r:embed="rId1"/>
          <a:stretch>
            <a:fillRect/>
          </a:stretch>
        </p:blipFill>
        <p:spPr>
          <a:xfrm>
            <a:off x="993140" y="4999990"/>
            <a:ext cx="3581400" cy="1647825"/>
          </a:xfrm>
          <a:prstGeom prst="rect">
            <a:avLst/>
          </a:prstGeom>
        </p:spPr>
      </p:pic>
      <p:pic>
        <p:nvPicPr>
          <p:cNvPr id="5" name="Picture 4"/>
          <p:cNvPicPr>
            <a:picLocks noChangeAspect="1"/>
          </p:cNvPicPr>
          <p:nvPr/>
        </p:nvPicPr>
        <p:blipFill>
          <a:blip r:embed="rId2"/>
          <a:stretch>
            <a:fillRect/>
          </a:stretch>
        </p:blipFill>
        <p:spPr>
          <a:xfrm>
            <a:off x="993140" y="2456815"/>
            <a:ext cx="4924425" cy="2543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for and while loops</a:t>
            </a:r>
            <a:endParaRPr lang="en-US"/>
          </a:p>
        </p:txBody>
      </p:sp>
      <p:pic>
        <p:nvPicPr>
          <p:cNvPr id="4" name="Content Placeholder 3"/>
          <p:cNvPicPr>
            <a:picLocks noChangeAspect="1"/>
          </p:cNvPicPr>
          <p:nvPr>
            <p:ph idx="1"/>
          </p:nvPr>
        </p:nvPicPr>
        <p:blipFill>
          <a:blip r:embed="rId1">
            <a:lum bright="-12000" contrast="24000"/>
          </a:blip>
          <a:stretch>
            <a:fillRect/>
          </a:stretch>
        </p:blipFill>
        <p:spPr>
          <a:xfrm>
            <a:off x="760095" y="1691005"/>
            <a:ext cx="5343525" cy="3238500"/>
          </a:xfrm>
          <a:prstGeom prst="rect">
            <a:avLst/>
          </a:prstGeom>
        </p:spPr>
      </p:pic>
      <p:pic>
        <p:nvPicPr>
          <p:cNvPr id="5" name="Picture 4"/>
          <p:cNvPicPr>
            <a:picLocks noChangeAspect="1"/>
          </p:cNvPicPr>
          <p:nvPr/>
        </p:nvPicPr>
        <p:blipFill>
          <a:blip r:embed="rId2">
            <a:lum bright="-12000" contrast="24000"/>
          </a:blip>
          <a:stretch>
            <a:fillRect/>
          </a:stretch>
        </p:blipFill>
        <p:spPr>
          <a:xfrm>
            <a:off x="5904230" y="1875790"/>
            <a:ext cx="6267450" cy="2823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unit type</a:t>
            </a:r>
            <a:endParaRPr lang="en-US"/>
          </a:p>
        </p:txBody>
      </p:sp>
      <p:pic>
        <p:nvPicPr>
          <p:cNvPr id="4" name="Content Placeholder 3"/>
          <p:cNvPicPr>
            <a:picLocks noChangeAspect="1"/>
          </p:cNvPicPr>
          <p:nvPr>
            <p:ph idx="1"/>
          </p:nvPr>
        </p:nvPicPr>
        <p:blipFill>
          <a:blip r:embed="rId1">
            <a:lum bright="-12000" contrast="24000"/>
          </a:blip>
          <a:stretch>
            <a:fillRect/>
          </a:stretch>
        </p:blipFill>
        <p:spPr>
          <a:xfrm>
            <a:off x="1259205" y="2495550"/>
            <a:ext cx="9286875" cy="1866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 Complete Program</a:t>
            </a:r>
            <a:endParaRPr lang="en-US"/>
          </a:p>
        </p:txBody>
      </p:sp>
      <p:sp>
        <p:nvSpPr>
          <p:cNvPr id="3" name="Content Placeholder 2"/>
          <p:cNvSpPr>
            <a:spLocks noGrp="1"/>
          </p:cNvSpPr>
          <p:nvPr>
            <p:ph idx="1"/>
          </p:nvPr>
        </p:nvSpPr>
        <p:spPr/>
        <p:txBody>
          <a:bodyPr/>
          <a:p>
            <a:r>
              <a:rPr lang="en-US"/>
              <a:t>sum.ml</a:t>
            </a:r>
            <a:endParaRPr lang="en-US"/>
          </a:p>
          <a:p>
            <a:r>
              <a:rPr lang="en-US"/>
              <a:t>$ corebuild sum.native</a:t>
            </a:r>
            <a:endParaRPr lang="en-US"/>
          </a:p>
          <a:p>
            <a:r>
              <a:rPr lang="en-US"/>
              <a:t>$ ./sum.native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A Guided Tour</a:t>
            </a:r>
            <a:endParaRPr lang="en-US"/>
          </a:p>
        </p:txBody>
      </p:sp>
      <p:sp>
        <p:nvSpPr>
          <p:cNvPr id="4" name="Subtitle 3"/>
          <p:cNvSpPr>
            <a:spLocks noGrp="1"/>
          </p:cNvSpPr>
          <p:nvPr>
            <p:ph type="subTitle"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Functions</a:t>
            </a:r>
            <a:endParaRPr lang="en-US"/>
          </a:p>
        </p:txBody>
      </p:sp>
      <p:pic>
        <p:nvPicPr>
          <p:cNvPr id="4" name="Content Placeholder 3"/>
          <p:cNvPicPr>
            <a:picLocks noChangeAspect="1"/>
          </p:cNvPicPr>
          <p:nvPr>
            <p:ph idx="1"/>
          </p:nvPr>
        </p:nvPicPr>
        <p:blipFill>
          <a:blip r:embed="rId1"/>
          <a:stretch>
            <a:fillRect/>
          </a:stretch>
        </p:blipFill>
        <p:spPr>
          <a:xfrm>
            <a:off x="681990" y="1691005"/>
            <a:ext cx="6677025" cy="1400175"/>
          </a:xfrm>
          <a:prstGeom prst="rect">
            <a:avLst/>
          </a:prstGeom>
        </p:spPr>
      </p:pic>
      <p:pic>
        <p:nvPicPr>
          <p:cNvPr id="5" name="Picture 4"/>
          <p:cNvPicPr>
            <a:picLocks noChangeAspect="1"/>
          </p:cNvPicPr>
          <p:nvPr/>
        </p:nvPicPr>
        <p:blipFill>
          <a:blip r:embed="rId2"/>
          <a:stretch>
            <a:fillRect/>
          </a:stretch>
        </p:blipFill>
        <p:spPr>
          <a:xfrm>
            <a:off x="681990" y="3187700"/>
            <a:ext cx="3562350" cy="1857375"/>
          </a:xfrm>
          <a:prstGeom prst="rect">
            <a:avLst/>
          </a:prstGeom>
        </p:spPr>
      </p:pic>
      <p:sp>
        <p:nvSpPr>
          <p:cNvPr id="6" name="Text Box 5"/>
          <p:cNvSpPr txBox="1"/>
          <p:nvPr/>
        </p:nvSpPr>
        <p:spPr>
          <a:xfrm>
            <a:off x="709930" y="5368290"/>
            <a:ext cx="11120755" cy="645160"/>
          </a:xfrm>
          <a:prstGeom prst="rect">
            <a:avLst/>
          </a:prstGeom>
          <a:noFill/>
        </p:spPr>
        <p:txBody>
          <a:bodyPr wrap="square" rtlCol="0">
            <a:spAutoFit/>
          </a:bodyPr>
          <a:p>
            <a:r>
              <a:rPr lang="en-US" b="1"/>
              <a:t> in the definition of even, we used = in two different ways: once as the part ofthe let binding that separates the thing being defined from its definition; and once asan equality test, when comparing x mod 2 to 0. </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Inference</a:t>
            </a:r>
            <a:endParaRPr lang="en-US"/>
          </a:p>
        </p:txBody>
      </p:sp>
      <p:sp>
        <p:nvSpPr>
          <p:cNvPr id="3" name="Content Placeholder 2"/>
          <p:cNvSpPr>
            <a:spLocks noGrp="1"/>
          </p:cNvSpPr>
          <p:nvPr>
            <p:ph idx="1"/>
          </p:nvPr>
        </p:nvSpPr>
        <p:spPr/>
        <p:txBody>
          <a:bodyPr/>
          <a:p>
            <a:r>
              <a:rPr lang="en-US"/>
              <a:t>OCaml requires that both branches of an</a:t>
            </a:r>
            <a:r>
              <a:rPr lang="en-US" i="1"/>
              <a:t> if </a:t>
            </a:r>
            <a:r>
              <a:rPr lang="en-US"/>
              <a:t>statement have the same type</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Tuples</a:t>
            </a:r>
            <a:endParaRPr lang="en-US"/>
          </a:p>
        </p:txBody>
      </p:sp>
      <p:pic>
        <p:nvPicPr>
          <p:cNvPr id="4" name="Content Placeholder 3"/>
          <p:cNvPicPr>
            <a:picLocks noChangeAspect="1"/>
          </p:cNvPicPr>
          <p:nvPr>
            <p:ph idx="1"/>
          </p:nvPr>
        </p:nvPicPr>
        <p:blipFill>
          <a:blip r:embed="rId1"/>
          <a:stretch>
            <a:fillRect/>
          </a:stretch>
        </p:blipFill>
        <p:spPr>
          <a:xfrm>
            <a:off x="838200" y="1553210"/>
            <a:ext cx="9401175" cy="2352675"/>
          </a:xfrm>
          <a:prstGeom prst="rect">
            <a:avLst/>
          </a:prstGeom>
        </p:spPr>
      </p:pic>
      <p:pic>
        <p:nvPicPr>
          <p:cNvPr id="5" name="Picture 4"/>
          <p:cNvPicPr>
            <a:picLocks noChangeAspect="1"/>
          </p:cNvPicPr>
          <p:nvPr/>
        </p:nvPicPr>
        <p:blipFill>
          <a:blip r:embed="rId2"/>
          <a:stretch>
            <a:fillRect/>
          </a:stretch>
        </p:blipFill>
        <p:spPr>
          <a:xfrm>
            <a:off x="991870" y="4136390"/>
            <a:ext cx="9477375" cy="1924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Lists</a:t>
            </a:r>
            <a:endParaRPr lang="en-US"/>
          </a:p>
        </p:txBody>
      </p:sp>
      <p:sp>
        <p:nvSpPr>
          <p:cNvPr id="3" name="Content Placeholder 2"/>
          <p:cNvSpPr>
            <a:spLocks noGrp="1"/>
          </p:cNvSpPr>
          <p:nvPr>
            <p:ph idx="1"/>
          </p:nvPr>
        </p:nvSpPr>
        <p:spPr/>
        <p:txBody>
          <a:bodyPr/>
          <a:p>
            <a:r>
              <a:rPr lang="en-US"/>
              <a:t>lists let you hold any number of items of the same type</a:t>
            </a:r>
            <a:endParaRPr lang="en-US"/>
          </a:p>
          <a:p>
            <a:r>
              <a:rPr lang="en-US"/>
              <a:t>Core comes with a List module that has a rich collection of functions for working with lists</a:t>
            </a:r>
            <a:endParaRPr lang="en-US"/>
          </a:p>
          <a:p>
            <a:r>
              <a:rPr lang="en-US"/>
              <a:t>labeled argument ~f</a:t>
            </a:r>
            <a:endParaRPr lang="en-US"/>
          </a:p>
          <a:p>
            <a:r>
              <a:rPr lang="en-US"/>
              <a:t>OCaml uses semicolons to separate list elements in lists rather than commas. Commas, instead, are used for separating elements in a tuple.</a:t>
            </a:r>
            <a:endParaRPr lang="en-US"/>
          </a:p>
          <a:p>
            <a:endParaRPr lang="en-US"/>
          </a:p>
        </p:txBody>
      </p:sp>
      <p:pic>
        <p:nvPicPr>
          <p:cNvPr id="4" name="Picture 3"/>
          <p:cNvPicPr>
            <a:picLocks noChangeAspect="1"/>
          </p:cNvPicPr>
          <p:nvPr/>
        </p:nvPicPr>
        <p:blipFill>
          <a:blip r:embed="rId1"/>
          <a:stretch>
            <a:fillRect/>
          </a:stretch>
        </p:blipFill>
        <p:spPr>
          <a:xfrm>
            <a:off x="1079500" y="5369560"/>
            <a:ext cx="4591050" cy="581025"/>
          </a:xfrm>
          <a:prstGeom prst="rect">
            <a:avLst/>
          </a:prstGeom>
        </p:spPr>
      </p:pic>
      <p:pic>
        <p:nvPicPr>
          <p:cNvPr id="5" name="Picture 4"/>
          <p:cNvPicPr>
            <a:picLocks noChangeAspect="1"/>
          </p:cNvPicPr>
          <p:nvPr/>
        </p:nvPicPr>
        <p:blipFill>
          <a:blip r:embed="rId2"/>
          <a:stretch>
            <a:fillRect/>
          </a:stretch>
        </p:blipFill>
        <p:spPr>
          <a:xfrm>
            <a:off x="1079500" y="6177280"/>
            <a:ext cx="6324600" cy="552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Nesting lets with let and in</a:t>
            </a:r>
            <a:endParaRPr lang="en-US"/>
          </a:p>
        </p:txBody>
      </p:sp>
      <p:sp>
        <p:nvSpPr>
          <p:cNvPr id="3" name="Content Placeholder 2"/>
          <p:cNvSpPr>
            <a:spLocks noGrp="1"/>
          </p:cNvSpPr>
          <p:nvPr>
            <p:ph idx="1"/>
          </p:nvPr>
        </p:nvSpPr>
        <p:spPr/>
        <p:txBody>
          <a:bodyPr/>
          <a:p>
            <a:r>
              <a:rPr lang="en-US"/>
              <a:t>The </a:t>
            </a:r>
            <a:r>
              <a:rPr lang="en-US" i="1"/>
              <a:t>in</a:t>
            </a:r>
            <a:r>
              <a:rPr lang="en-US"/>
              <a:t> marks the beginning of the scope within which the new variable can be used</a:t>
            </a:r>
            <a:endParaRPr lang="en-US"/>
          </a:p>
        </p:txBody>
      </p:sp>
      <p:pic>
        <p:nvPicPr>
          <p:cNvPr id="4" name="Picture 3"/>
          <p:cNvPicPr>
            <a:picLocks noChangeAspect="1"/>
          </p:cNvPicPr>
          <p:nvPr/>
        </p:nvPicPr>
        <p:blipFill>
          <a:blip r:embed="rId1"/>
          <a:stretch>
            <a:fillRect/>
          </a:stretch>
        </p:blipFill>
        <p:spPr>
          <a:xfrm>
            <a:off x="1440180" y="2997200"/>
            <a:ext cx="1752600" cy="1000125"/>
          </a:xfrm>
          <a:prstGeom prst="rect">
            <a:avLst/>
          </a:prstGeom>
        </p:spPr>
      </p:pic>
      <p:pic>
        <p:nvPicPr>
          <p:cNvPr id="5" name="Picture 4"/>
          <p:cNvPicPr>
            <a:picLocks noChangeAspect="1"/>
          </p:cNvPicPr>
          <p:nvPr/>
        </p:nvPicPr>
        <p:blipFill>
          <a:blip r:embed="rId2"/>
          <a:stretch>
            <a:fillRect/>
          </a:stretch>
        </p:blipFill>
        <p:spPr>
          <a:xfrm>
            <a:off x="1440180" y="3997325"/>
            <a:ext cx="2343150" cy="781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Records and Variants</a:t>
            </a:r>
            <a:endParaRPr lang="en-US"/>
          </a:p>
        </p:txBody>
      </p:sp>
      <p:pic>
        <p:nvPicPr>
          <p:cNvPr id="4" name="Content Placeholder 3"/>
          <p:cNvPicPr>
            <a:picLocks noChangeAspect="1"/>
          </p:cNvPicPr>
          <p:nvPr>
            <p:ph idx="1"/>
          </p:nvPr>
        </p:nvPicPr>
        <p:blipFill>
          <a:blip r:embed="rId1"/>
          <a:stretch>
            <a:fillRect/>
          </a:stretch>
        </p:blipFill>
        <p:spPr>
          <a:xfrm>
            <a:off x="838200" y="1928495"/>
            <a:ext cx="4743450" cy="571500"/>
          </a:xfrm>
          <a:prstGeom prst="rect">
            <a:avLst/>
          </a:prstGeom>
        </p:spPr>
      </p:pic>
      <p:sp>
        <p:nvSpPr>
          <p:cNvPr id="5" name="Text Box 4"/>
          <p:cNvSpPr txBox="1"/>
          <p:nvPr/>
        </p:nvSpPr>
        <p:spPr>
          <a:xfrm>
            <a:off x="838200" y="2949575"/>
            <a:ext cx="7513320" cy="368300"/>
          </a:xfrm>
          <a:prstGeom prst="rect">
            <a:avLst/>
          </a:prstGeom>
          <a:noFill/>
        </p:spPr>
        <p:txBody>
          <a:bodyPr wrap="square" rtlCol="0">
            <a:spAutoFit/>
          </a:bodyPr>
          <a:p>
            <a:r>
              <a:rPr lang="en-US" b="1"/>
              <a:t>include newly defined types as components in larger types</a:t>
            </a:r>
            <a:endParaRPr lang="en-US" b="1"/>
          </a:p>
        </p:txBody>
      </p:sp>
      <p:pic>
        <p:nvPicPr>
          <p:cNvPr id="6" name="Picture 5"/>
          <p:cNvPicPr>
            <a:picLocks noChangeAspect="1"/>
          </p:cNvPicPr>
          <p:nvPr/>
        </p:nvPicPr>
        <p:blipFill>
          <a:blip r:embed="rId2"/>
          <a:srcRect t="7926" b="6667"/>
          <a:stretch>
            <a:fillRect/>
          </a:stretch>
        </p:blipFill>
        <p:spPr>
          <a:xfrm>
            <a:off x="838200" y="3512185"/>
            <a:ext cx="8201025" cy="732155"/>
          </a:xfrm>
          <a:prstGeom prst="rect">
            <a:avLst/>
          </a:prstGeom>
        </p:spPr>
      </p:pic>
      <p:sp>
        <p:nvSpPr>
          <p:cNvPr id="7" name="Text Box 6"/>
          <p:cNvSpPr txBox="1"/>
          <p:nvPr/>
        </p:nvSpPr>
        <p:spPr>
          <a:xfrm>
            <a:off x="773430" y="4839970"/>
            <a:ext cx="8275955" cy="368300"/>
          </a:xfrm>
          <a:prstGeom prst="rect">
            <a:avLst/>
          </a:prstGeom>
          <a:noFill/>
        </p:spPr>
        <p:txBody>
          <a:bodyPr wrap="square" rtlCol="0">
            <a:spAutoFit/>
          </a:bodyPr>
          <a:p>
            <a:r>
              <a:rPr lang="en-US" b="1"/>
              <a:t>representing objects together in a single type -- variants</a:t>
            </a:r>
            <a:endParaRPr lang="en-US" b="1"/>
          </a:p>
        </p:txBody>
      </p:sp>
      <p:pic>
        <p:nvPicPr>
          <p:cNvPr id="8" name="Picture 7"/>
          <p:cNvPicPr>
            <a:picLocks noChangeAspect="1"/>
          </p:cNvPicPr>
          <p:nvPr/>
        </p:nvPicPr>
        <p:blipFill>
          <a:blip r:embed="rId3"/>
          <a:stretch>
            <a:fillRect/>
          </a:stretch>
        </p:blipFill>
        <p:spPr>
          <a:xfrm>
            <a:off x="838200" y="5409565"/>
            <a:ext cx="3333750" cy="1276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Records and Variants</a:t>
            </a:r>
            <a:endParaRPr lang="en-US"/>
          </a:p>
        </p:txBody>
      </p:sp>
      <p:pic>
        <p:nvPicPr>
          <p:cNvPr id="4" name="Content Placeholder 3"/>
          <p:cNvPicPr>
            <a:picLocks noChangeAspect="1"/>
          </p:cNvPicPr>
          <p:nvPr>
            <p:ph idx="1"/>
          </p:nvPr>
        </p:nvPicPr>
        <p:blipFill>
          <a:blip r:embed="rId1"/>
          <a:stretch>
            <a:fillRect/>
          </a:stretch>
        </p:blipFill>
        <p:spPr>
          <a:xfrm>
            <a:off x="1042035" y="1894205"/>
            <a:ext cx="6169025" cy="4351655"/>
          </a:xfrm>
          <a:prstGeom prst="rect">
            <a:avLst/>
          </a:prstGeom>
        </p:spPr>
      </p:pic>
      <p:sp>
        <p:nvSpPr>
          <p:cNvPr id="5" name="Text Box 4"/>
          <p:cNvSpPr txBox="1"/>
          <p:nvPr/>
        </p:nvSpPr>
        <p:spPr>
          <a:xfrm>
            <a:off x="7694930" y="1914525"/>
            <a:ext cx="4359275" cy="1476375"/>
          </a:xfrm>
          <a:prstGeom prst="rect">
            <a:avLst/>
          </a:prstGeom>
          <a:noFill/>
        </p:spPr>
        <p:txBody>
          <a:bodyPr wrap="square" rtlCol="0">
            <a:spAutoFit/>
          </a:bodyPr>
          <a:p>
            <a:r>
              <a:rPr lang="en-US" b="1"/>
              <a:t>option and list are really just examples of variant types that happen to be important enough to be defined in the standard library (and in the case of lists, to have some special syntax)</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1659</Words>
  <Application>WPS Presentation</Application>
  <PresentationFormat>Widescreen</PresentationFormat>
  <Paragraphs>62</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Calibri Light</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tam sei kwan</cp:lastModifiedBy>
  <cp:revision>10</cp:revision>
  <dcterms:created xsi:type="dcterms:W3CDTF">2020-10-30T02:02:33Z</dcterms:created>
  <dcterms:modified xsi:type="dcterms:W3CDTF">2020-10-30T03:28:57Z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