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71" r:id="rId5"/>
    <p:sldId id="284" r:id="rId6"/>
    <p:sldId id="278" r:id="rId7"/>
    <p:sldId id="291" r:id="rId8"/>
    <p:sldId id="257" r:id="rId9"/>
    <p:sldId id="260" r:id="rId10"/>
    <p:sldId id="267" r:id="rId11"/>
    <p:sldId id="259" r:id="rId12"/>
    <p:sldId id="27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qq_34037046/article/details/109064488?utm_medium=distribute.pc_relevant.none-task-blog-OPENSEARCH-6.control&amp;depth_1-utm_source=distribute.pc_relevant.none-task-blog-OPENSEARCH-6.contro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Z3.py</a:t>
            </a:r>
            <a:endParaRPr lang="en-US" altLang="en-US"/>
          </a:p>
        </p:txBody>
      </p:sp>
      <p:sp>
        <p:nvSpPr>
          <p:cNvPr id="3" name="Content Placeholder 2"/>
          <p:cNvSpPr>
            <a:spLocks noGrp="1"/>
          </p:cNvSpPr>
          <p:nvPr>
            <p:ph idx="1"/>
          </p:nvPr>
        </p:nvSpPr>
        <p:spPr/>
        <p:txBody>
          <a:bodyPr>
            <a:normAutofit fontScale="70000"/>
          </a:bodyPr>
          <a:p>
            <a:r>
              <a:rPr lang="en-US" altLang="en-US"/>
              <a:t>s =Solver()</a:t>
            </a:r>
            <a:endParaRPr lang="en-US" altLang="en-US"/>
          </a:p>
          <a:p>
            <a:r>
              <a:rPr lang="en-US" altLang="en-US"/>
              <a:t>s.add(formula)</a:t>
            </a:r>
            <a:endParaRPr lang="en-US" altLang="en-US"/>
          </a:p>
          <a:p>
            <a:r>
              <a:rPr lang="en-US" altLang="en-US"/>
              <a:t>s.check(assumptions)  </a:t>
            </a:r>
            <a:endParaRPr lang="en-US" altLang="en-US"/>
          </a:p>
          <a:p>
            <a:pPr lvl="1"/>
            <a:r>
              <a:rPr lang="en-US" altLang="en-US"/>
              <a:t># is_sat_assuming(formula, assumptions)  &lt;=&gt; is_sat(formula &amp; assumptions)</a:t>
            </a:r>
            <a:endParaRPr lang="en-US" altLang="en-US"/>
          </a:p>
          <a:p>
            <a:r>
              <a:rPr lang="en-US" altLang="en-US"/>
              <a:t>model = s.model()</a:t>
            </a:r>
            <a:endParaRPr lang="en-US" altLang="en-US"/>
          </a:p>
          <a:p>
            <a:r>
              <a:rPr lang="en-US" altLang="en-US"/>
              <a:t>core = s.unsat_core()  </a:t>
            </a:r>
            <a:endParaRPr lang="en-US" altLang="en-US"/>
          </a:p>
          <a:p>
            <a:pPr lvl="1"/>
            <a:r>
              <a:rPr lang="en-US" altLang="en-US"/>
              <a:t># get_unsat_assumptions: return the unsatisfiable core of the assumption literals</a:t>
            </a:r>
            <a:endParaRPr lang="en-US" altLang="en-US"/>
          </a:p>
          <a:p>
            <a:endParaRPr lang="en-US" altLang="en-US"/>
          </a:p>
          <a:p>
            <a:r>
              <a:rPr lang="en-US" altLang="en-US"/>
              <a:t>Reference</a:t>
            </a:r>
            <a:endParaRPr lang="en-US" altLang="en-US"/>
          </a:p>
          <a:p>
            <a:pPr lvl="1"/>
            <a:r>
              <a:rPr lang="en-US"/>
              <a:t>https://github.com/Z3Prover/z3/wiki/Documentation</a:t>
            </a:r>
            <a:endParaRPr lang="en-US"/>
          </a:p>
          <a:p>
            <a:pPr lvl="1"/>
            <a:r>
              <a:rPr lang="en-US"/>
              <a:t>https://ericpony.github.io/z3py-tutorial/guide-examples.htm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a:t>
            </a:r>
            <a:r>
              <a:rPr lang="en-US" altLang="en-US"/>
              <a:t> compilation</a:t>
            </a:r>
            <a:endParaRPr lang="en-US" altLang="en-US"/>
          </a:p>
        </p:txBody>
      </p:sp>
      <p:sp>
        <p:nvSpPr>
          <p:cNvPr id="3" name="Content Placeholder 2"/>
          <p:cNvSpPr>
            <a:spLocks noGrp="1"/>
          </p:cNvSpPr>
          <p:nvPr>
            <p:ph idx="1"/>
          </p:nvPr>
        </p:nvSpPr>
        <p:spPr>
          <a:xfrm>
            <a:off x="581660" y="1441450"/>
            <a:ext cx="11413490" cy="4735830"/>
          </a:xfrm>
        </p:spPr>
        <p:txBody>
          <a:bodyPr>
            <a:normAutofit lnSpcReduction="10000"/>
          </a:bodyPr>
          <a:p>
            <a:pPr marL="0" indent="0">
              <a:buNone/>
            </a:pPr>
            <a:r>
              <a:rPr lang="en-US" altLang="en-US"/>
              <a:t>.pyc: py文件编译后的bytecode文件。跨平台，严格版本依赖。</a:t>
            </a:r>
            <a:endParaRPr lang="en-US" altLang="en-US"/>
          </a:p>
          <a:p>
            <a:pPr marL="0" indent="0">
              <a:buNone/>
            </a:pPr>
            <a:r>
              <a:rPr lang="en-US" altLang="en-US"/>
              <a:t>.pyo: py文件优化编译后的程序。(python -O 源文件)</a:t>
            </a:r>
            <a:endParaRPr lang="en-US" altLang="en-US"/>
          </a:p>
          <a:p>
            <a:pPr marL="0" indent="0">
              <a:buNone/>
            </a:pPr>
            <a:r>
              <a:rPr lang="en-US" altLang="en-US"/>
              <a:t>.pyd: python动态链接库</a:t>
            </a:r>
            <a:endParaRPr lang="en-US" altLang="en-US"/>
          </a:p>
          <a:p>
            <a:pPr marL="0" indent="0">
              <a:buNone/>
            </a:pPr>
            <a:endParaRPr lang="en-US" altLang="en-US"/>
          </a:p>
          <a:p>
            <a:pPr marL="0" indent="0">
              <a:buNone/>
            </a:pPr>
            <a:r>
              <a:rPr lang="en-US" altLang="en-US"/>
              <a:t>Python的编译实际上主要是进行文法分析，生成一个抽象语法树，然后转储成字节码形式。</a:t>
            </a:r>
            <a:endParaRPr lang="en-US" altLang="en-US"/>
          </a:p>
          <a:p>
            <a:pPr marL="0" indent="0">
              <a:buNone/>
            </a:pPr>
            <a:r>
              <a:rPr lang="en-US" altLang="en-US"/>
              <a:t>$python -m py_compile $filename  # 编译成pyc文件</a:t>
            </a:r>
            <a:endParaRPr lang="en-US" altLang="en-US"/>
          </a:p>
          <a:p>
            <a:pPr marL="0" indent="0">
              <a:buNone/>
            </a:pPr>
            <a:r>
              <a:rPr lang="en-US" altLang="en-US"/>
              <a:t>$python -O -m py_compile $filename # 编译成pyo文件</a:t>
            </a:r>
            <a:endParaRPr lang="en-US" altLang="en-US"/>
          </a:p>
          <a:p>
            <a:pPr marL="0" indent="0">
              <a:buNone/>
            </a:pPr>
            <a:r>
              <a:rPr lang="en-US" altLang="en-US"/>
              <a:t>$python -OO -m py_compile $filename # 除所有的doc-strings</a:t>
            </a:r>
            <a:endParaRPr lang="en-US" altLang="en-US"/>
          </a:p>
          <a:p>
            <a:pPr marL="0" indent="0">
              <a:buNone/>
            </a:pPr>
            <a:r>
              <a:rPr lang="en-US" altLang="en-US"/>
              <a:t>$python -m compileall $dir  #  批量生成 .pyc 文件</a:t>
            </a:r>
            <a:endParaRPr lang="en-US" altLang="en-US"/>
          </a:p>
          <a:p>
            <a:pPr marL="0" indent="0">
              <a:buNone/>
            </a:pPr>
            <a:endParaRPr lang="en-US" altLang="en-US"/>
          </a:p>
          <a:p>
            <a:pPr marL="0" indent="0">
              <a:buNone/>
            </a:pPr>
            <a:endParaRPr lang="en-US" altLang="en-US"/>
          </a:p>
          <a:p>
            <a:pPr marL="0" inden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DIMACS CNF </a:t>
            </a:r>
            <a:endParaRPr lang="en-US" altLang="en-US"/>
          </a:p>
        </p:txBody>
      </p:sp>
      <p:sp>
        <p:nvSpPr>
          <p:cNvPr id="3" name="Content Placeholder 2"/>
          <p:cNvSpPr>
            <a:spLocks noGrp="1"/>
          </p:cNvSpPr>
          <p:nvPr>
            <p:ph idx="1"/>
          </p:nvPr>
        </p:nvSpPr>
        <p:spPr/>
        <p:txBody>
          <a:bodyPr>
            <a:normAutofit fontScale="50000"/>
          </a:bodyPr>
          <a:p>
            <a:pPr marL="0" indent="0">
              <a:buNone/>
            </a:pPr>
            <a:r>
              <a:rPr lang="en-US" altLang="en-US"/>
              <a:t>实例：</a:t>
            </a:r>
            <a:endParaRPr lang="en-US"/>
          </a:p>
          <a:p>
            <a:pPr marL="457200" lvl="1" indent="0">
              <a:buNone/>
            </a:pPr>
            <a:r>
              <a:rPr lang="en-US"/>
              <a:t>c  simple_v3_c2.cnf</a:t>
            </a:r>
            <a:endParaRPr lang="en-US"/>
          </a:p>
          <a:p>
            <a:pPr marL="457200" lvl="1" indent="0">
              <a:buNone/>
            </a:pPr>
            <a:r>
              <a:rPr lang="en-US"/>
              <a:t>c</a:t>
            </a:r>
            <a:endParaRPr lang="en-US"/>
          </a:p>
          <a:p>
            <a:pPr marL="457200" lvl="1" indent="0">
              <a:buNone/>
            </a:pPr>
            <a:r>
              <a:rPr lang="en-US"/>
              <a:t>p cnf 3 2</a:t>
            </a:r>
            <a:endParaRPr lang="en-US"/>
          </a:p>
          <a:p>
            <a:pPr marL="457200" lvl="1" indent="0">
              <a:buNone/>
            </a:pPr>
            <a:r>
              <a:rPr lang="en-US"/>
              <a:t>1 -3 0</a:t>
            </a:r>
            <a:endParaRPr lang="en-US"/>
          </a:p>
          <a:p>
            <a:pPr marL="457200" lvl="1" indent="0">
              <a:buNone/>
            </a:pPr>
            <a:r>
              <a:rPr lang="en-US"/>
              <a:t>2 3 -1 0</a:t>
            </a:r>
            <a:endParaRPr lang="en-US" altLang="en-US"/>
          </a:p>
          <a:p>
            <a:pPr marL="0" indent="0">
              <a:buNone/>
            </a:pPr>
            <a:r>
              <a:rPr lang="en-US" altLang="en-US"/>
              <a:t>- 注释行：</a:t>
            </a:r>
            <a:r>
              <a:rPr lang="en-US" altLang="en-US">
                <a:sym typeface="+mn-ea"/>
              </a:rPr>
              <a:t>以字符’c’开头，不固定位置，一般一个文件将一个注释块置于开始处</a:t>
            </a:r>
            <a:endParaRPr lang="en-US" altLang="en-US">
              <a:sym typeface="+mn-ea"/>
            </a:endParaRPr>
          </a:p>
          <a:p>
            <a:pPr marL="0" indent="0">
              <a:buNone/>
            </a:pPr>
            <a:r>
              <a:rPr lang="en-US" altLang="en-US">
                <a:sym typeface="+mn-ea"/>
              </a:rPr>
              <a:t>- 问题类型行：以字符’p’开头，后面3个字段为问题类型(CNF文件为’cnf’)、变量个数、子句(clause)个数</a:t>
            </a:r>
            <a:endParaRPr lang="en-US" altLang="en-US">
              <a:sym typeface="+mn-ea"/>
            </a:endParaRPr>
          </a:p>
          <a:p>
            <a:pPr marL="0" indent="0">
              <a:buNone/>
            </a:pPr>
            <a:r>
              <a:rPr lang="en-US" altLang="en-US">
                <a:sym typeface="+mn-ea"/>
              </a:rPr>
              <a:t>- 子句定义行：文件剩余部分的每一行。一个子句由文字的析取构成。文字是带符号的变量(正号省略)。每一个子句行中的整数是一个变量的下标(负号代表对该变量取反)。子句行以’0’结束，故变量下标从1开始。</a:t>
            </a:r>
            <a:endParaRPr lang="en-US" altLang="en-US">
              <a:sym typeface="+mn-ea"/>
            </a:endParaRPr>
          </a:p>
          <a:p>
            <a:pPr marL="0" indent="0">
              <a:buNone/>
            </a:pPr>
            <a:r>
              <a:rPr lang="en-US" altLang="en-US">
                <a:sym typeface="+mn-ea"/>
              </a:rPr>
              <a:t>- 最后一个子句行中的0可以省略。</a:t>
            </a:r>
            <a:endParaRPr lang="en-US" altLang="en-US">
              <a:sym typeface="+mn-ea"/>
            </a:endParaRPr>
          </a:p>
          <a:p>
            <a:pPr marL="0" indent="0">
              <a:buNone/>
            </a:pPr>
            <a:r>
              <a:rPr lang="en-US" altLang="en-US">
                <a:sym typeface="+mn-ea"/>
              </a:rPr>
              <a:t>-上述实例对应的布尔表达式为: ( x(1) OR ( NOT x(3) ) ) </a:t>
            </a:r>
            <a:r>
              <a:rPr lang="en-US" altLang="en-US"/>
              <a:t>AND ( x(2) OR x(3) OR ( NOT x(1) ) )</a:t>
            </a:r>
            <a:endParaRPr lang="en-US" altLang="en-US"/>
          </a:p>
          <a:p>
            <a:pPr marL="0" indent="0">
              <a:buNone/>
            </a:pPr>
            <a:endParaRPr lang="en-US" altLang="en-US"/>
          </a:p>
          <a:p>
            <a:pPr marL="0" indent="0">
              <a:buNone/>
            </a:pPr>
            <a:r>
              <a:rPr lang="en-US" altLang="en-US"/>
              <a:t>reference</a:t>
            </a:r>
            <a:endParaRPr lang="en-US"/>
          </a:p>
          <a:p>
            <a:pPr lvl="1"/>
            <a:r>
              <a:rPr lang="en-US"/>
              <a:t>https://people.sc.fsu.edu/~jburkardt/data/cnf/cnf.html</a:t>
            </a:r>
            <a:endParaRPr lang="en-US"/>
          </a:p>
          <a:p>
            <a:pPr lvl="1"/>
            <a:r>
              <a:rPr lang="en-US"/>
              <a:t>https://www.cs.ubc.ca/~hoos/SATLIB/benchm.html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AIGER</a:t>
            </a:r>
            <a:endParaRPr lang="en-US" altLang="en-US"/>
          </a:p>
        </p:txBody>
      </p:sp>
      <p:sp>
        <p:nvSpPr>
          <p:cNvPr id="3" name="Content Placeholder 2"/>
          <p:cNvSpPr>
            <a:spLocks noGrp="1"/>
          </p:cNvSpPr>
          <p:nvPr>
            <p:ph idx="1"/>
          </p:nvPr>
        </p:nvSpPr>
        <p:spPr/>
        <p:txBody>
          <a:bodyPr/>
          <a:p>
            <a:r>
              <a:rPr lang="en-US" altLang="en-US"/>
              <a:t>使用nuSmv/nuXmv读取aig文件</a:t>
            </a:r>
            <a:endParaRPr lang="en-US" altLang="en-US"/>
          </a:p>
          <a:p>
            <a:pPr lvl="1"/>
            <a:r>
              <a:rPr lang="en-US" altLang="en-US"/>
              <a:t>read_aiger_model -r -i </a:t>
            </a:r>
            <a:r>
              <a:rPr lang="en-US" altLang="en-US" i="1"/>
              <a:t>filename</a:t>
            </a:r>
            <a:r>
              <a:rPr lang="en-US" altLang="en-US"/>
              <a:t>. </a:t>
            </a:r>
            <a:endParaRPr lang="en-US" altLang="en-US"/>
          </a:p>
          <a:p>
            <a:pPr lvl="1"/>
            <a:r>
              <a:rPr lang="en-US" altLang="en-US"/>
              <a:t>-r: uses INIT / TRANS instead of ASSIGN (build transition system)</a:t>
            </a:r>
            <a:endParaRPr lang="en-US" altLang="en-US"/>
          </a:p>
          <a:p>
            <a:pPr lvl="0"/>
            <a:r>
              <a:rPr lang="en-US" altLang="en-US"/>
              <a:t>使用nuSmv/nuXmv输出aig文件</a:t>
            </a:r>
            <a:endParaRPr lang="en-US" altLang="en-US"/>
          </a:p>
          <a:p>
            <a:pPr lvl="1"/>
            <a:r>
              <a:rPr lang="en-US" altLang="en-US"/>
              <a:t>nuXmv &gt; read_model -i mutex.smv</a:t>
            </a:r>
            <a:endParaRPr lang="en-US" altLang="en-US"/>
          </a:p>
          <a:p>
            <a:pPr lvl="1"/>
            <a:r>
              <a:rPr lang="en-US" altLang="en-US"/>
              <a:t>nuXmv &gt; flatten_hierarchy </a:t>
            </a:r>
            <a:endParaRPr lang="en-US" altLang="en-US"/>
          </a:p>
          <a:p>
            <a:pPr lvl="1"/>
            <a:r>
              <a:rPr lang="en-US" altLang="en-US"/>
              <a:t>nuXmv &gt; encode_variables </a:t>
            </a:r>
            <a:endParaRPr lang="en-US" altLang="en-US"/>
          </a:p>
          <a:p>
            <a:pPr lvl="1"/>
            <a:r>
              <a:rPr lang="en-US" altLang="en-US"/>
              <a:t>nuXmv &gt; build_boolean_model </a:t>
            </a:r>
            <a:endParaRPr lang="en-US" altLang="en-US"/>
          </a:p>
          <a:p>
            <a:pPr lvl="1"/>
            <a:r>
              <a:rPr lang="en-US" altLang="en-US"/>
              <a:t>nuXmv &gt; write_aiger_model -p "GEN"</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SMT-LIB</a:t>
            </a:r>
            <a:endParaRPr lang="en-US" altLang="en-US"/>
          </a:p>
        </p:txBody>
      </p:sp>
      <p:sp>
        <p:nvSpPr>
          <p:cNvPr id="3" name="Content Placeholder 2"/>
          <p:cNvSpPr>
            <a:spLocks noGrp="1"/>
          </p:cNvSpPr>
          <p:nvPr>
            <p:ph idx="1"/>
          </p:nvPr>
        </p:nvSpPr>
        <p:spPr>
          <a:xfrm>
            <a:off x="838200" y="5072380"/>
            <a:ext cx="10515600" cy="1104900"/>
          </a:xfrm>
        </p:spPr>
        <p:txBody>
          <a:bodyPr>
            <a:normAutofit/>
          </a:bodyPr>
          <a:p>
            <a:pPr marL="0" indent="0">
              <a:buNone/>
            </a:pPr>
            <a:r>
              <a:rPr lang="en-US" altLang="en-US"/>
              <a:t>Reference</a:t>
            </a:r>
            <a:endParaRPr lang="en-US" altLang="en-US"/>
          </a:p>
          <a:p>
            <a:pPr lvl="1"/>
            <a:r>
              <a:rPr lang="en-US" altLang="en-US"/>
              <a:t>smtlib.github.io/jSMTLIB/</a:t>
            </a:r>
            <a:endParaRPr lang="en-US" altLang="en-US"/>
          </a:p>
        </p:txBody>
      </p:sp>
      <p:sp>
        <p:nvSpPr>
          <p:cNvPr id="4" name="Text Box 3"/>
          <p:cNvSpPr txBox="1"/>
          <p:nvPr/>
        </p:nvSpPr>
        <p:spPr>
          <a:xfrm>
            <a:off x="974725" y="1503045"/>
            <a:ext cx="10831830" cy="3384550"/>
          </a:xfrm>
          <a:prstGeom prst="rect">
            <a:avLst/>
          </a:prstGeom>
          <a:noFill/>
        </p:spPr>
        <p:txBody>
          <a:bodyPr wrap="square" rtlCol="0">
            <a:spAutoFit/>
          </a:bodyPr>
          <a:p>
            <a:r>
              <a:rPr lang="en-US" altLang="en-US"/>
              <a:t>1. </a:t>
            </a:r>
            <a:r>
              <a:rPr lang="en-US"/>
              <a:t>(rule (=&gt; (not (or l4)) (Invariant l4)))</a:t>
            </a:r>
            <a:r>
              <a:rPr lang="en-US" altLang="en-US"/>
              <a:t> 初始条件中变量对应于迁移系统中的状态变量</a:t>
            </a:r>
            <a:r>
              <a:rPr lang="en-US" altLang="en-US" i="1"/>
              <a:t>(xs)</a:t>
            </a:r>
            <a:endParaRPr lang="en-US" altLang="en-US" i="1"/>
          </a:p>
          <a:p>
            <a:endParaRPr lang="en-US" altLang="en-US"/>
          </a:p>
          <a:p>
            <a:r>
              <a:rPr lang="en-US" altLang="en-US"/>
              <a:t>2. (rule (=&gt; (and (Invariant l4)</a:t>
            </a:r>
            <a:endParaRPr lang="en-US" altLang="en-US"/>
          </a:p>
          <a:p>
            <a:r>
              <a:rPr lang="en-US" altLang="en-US"/>
              <a:t>  (= (and (not l4) (not l2)) l6)</a:t>
            </a:r>
            <a:endParaRPr lang="en-US" altLang="en-US"/>
          </a:p>
          <a:p>
            <a:r>
              <a:rPr lang="en-US" altLang="en-US"/>
              <a:t>  (= (and l4 l2) l8)</a:t>
            </a:r>
            <a:endParaRPr lang="en-US" altLang="en-US"/>
          </a:p>
          <a:p>
            <a:r>
              <a:rPr lang="en-US" altLang="en-US"/>
              <a:t>  (= (and (not l8) (not l6)) l10)</a:t>
            </a:r>
            <a:endParaRPr lang="en-US" altLang="en-US"/>
          </a:p>
          <a:p>
            <a:r>
              <a:rPr lang="en-US" altLang="en-US"/>
              <a:t>  ) (Invariant l10)))  </a:t>
            </a:r>
            <a:endParaRPr lang="en-US" altLang="en-US"/>
          </a:p>
          <a:p>
            <a:r>
              <a:rPr lang="en-US" altLang="en-US" sz="1400">
                <a:sym typeface="+mn-ea"/>
              </a:rPr>
              <a:t>(and (Invariant l4)</a:t>
            </a:r>
            <a:r>
              <a:rPr lang="en-US" altLang="en-US" sz="1400"/>
              <a:t> </a:t>
            </a:r>
            <a:r>
              <a:rPr lang="en-US" altLang="en-US" sz="1400">
                <a:sym typeface="+mn-ea"/>
              </a:rPr>
              <a:t>(= (and (not l4) (not l2)) l6)</a:t>
            </a:r>
            <a:r>
              <a:rPr lang="en-US" altLang="en-US" sz="1400">
                <a:sym typeface="+mn-ea"/>
              </a:rPr>
              <a:t> </a:t>
            </a:r>
            <a:r>
              <a:rPr lang="en-US" altLang="en-US" sz="1400">
                <a:sym typeface="+mn-ea"/>
              </a:rPr>
              <a:t> (= (and l4 l2) l8)  (= (and (not l8) (not l6)) l10) )</a:t>
            </a:r>
            <a:r>
              <a:rPr lang="en-US" altLang="en-US" sz="1400">
                <a:sym typeface="+mn-ea"/>
              </a:rPr>
              <a:t> =&gt; (Invariant l10)</a:t>
            </a:r>
            <a:endParaRPr lang="en-US" altLang="en-US" sz="1400">
              <a:sym typeface="+mn-ea"/>
            </a:endParaRPr>
          </a:p>
          <a:p>
            <a:r>
              <a:rPr lang="en-US" altLang="en-US" sz="1400">
                <a:sym typeface="+mn-ea"/>
              </a:rPr>
              <a:t>蕴涵式右边的公式中的变量对应于迁移系统中的后继变量(xns)</a:t>
            </a:r>
            <a:endParaRPr lang="en-US" altLang="en-US" sz="1400">
              <a:sym typeface="+mn-ea"/>
            </a:endParaRPr>
          </a:p>
          <a:p>
            <a:r>
              <a:rPr lang="en-US" altLang="en-US" sz="1400">
                <a:sym typeface="+mn-ea"/>
              </a:rPr>
              <a:t>除了状态变量和后继变量外的其余变量对应于迁移系统中的输入变量(inputs)。迁移系统中，迁移规则表达了状态变量和后继变量应满足的条件。</a:t>
            </a:r>
            <a:endParaRPr lang="en-US" altLang="en-US" sz="1400">
              <a:sym typeface="+mn-ea"/>
            </a:endParaRPr>
          </a:p>
          <a:p>
            <a:endParaRPr lang="en-US" altLang="en-US" sz="1600">
              <a:sym typeface="+mn-ea"/>
            </a:endParaRPr>
          </a:p>
          <a:p>
            <a:r>
              <a:rPr lang="en-US" altLang="en-US" sz="1600">
                <a:sym typeface="+mn-ea"/>
              </a:rPr>
              <a:t>3. (rule (=&gt; (and (Invariant l4) l4) Goal))  对应于迁移系统中：And(l4) （bad state）</a:t>
            </a:r>
            <a:endParaRPr lang="en-US" alt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idea</a:t>
            </a:r>
            <a:endParaRPr lang="en-US" altLang="en-US"/>
          </a:p>
        </p:txBody>
      </p:sp>
      <p:sp>
        <p:nvSpPr>
          <p:cNvPr id="3" name="Content Placeholder 2"/>
          <p:cNvSpPr>
            <a:spLocks noGrp="1"/>
          </p:cNvSpPr>
          <p:nvPr>
            <p:ph idx="1"/>
          </p:nvPr>
        </p:nvSpPr>
        <p:spPr/>
        <p:txBody>
          <a:bodyPr/>
          <a:p>
            <a:r>
              <a:rPr lang="en-US" altLang="en-US"/>
              <a:t>ic3 application</a:t>
            </a:r>
            <a:endParaRPr lang="en-US" altLang="en-US"/>
          </a:p>
          <a:p>
            <a:r>
              <a:rPr lang="en-US" altLang="en-US"/>
              <a:t>AIG to CNF:</a:t>
            </a:r>
            <a:endParaRPr lang="en-US" altLang="en-US"/>
          </a:p>
          <a:p>
            <a:pPr lvl="1"/>
            <a:r>
              <a:rPr lang="en-US" altLang="en-US"/>
              <a:t>transform AIG to CNF, transform an invariant checking task to SAT problem(</a:t>
            </a:r>
            <a:r>
              <a:rPr lang="en-US" altLang="en-US">
                <a:latin typeface="汉仪细圆B5" charset="0"/>
              </a:rPr>
              <a:t>×</a:t>
            </a:r>
            <a:r>
              <a:rPr lang="en-US" altLang="en-US">
                <a:sym typeface="+mn-ea"/>
              </a:rPr>
              <a:t>)</a:t>
            </a:r>
            <a:endParaRPr lang="en-US" altLang="en-US"/>
          </a:p>
          <a:p>
            <a:r>
              <a:rPr lang="en-US" altLang="en-US"/>
              <a:t>AIG to HORN:</a:t>
            </a:r>
            <a:endParaRPr lang="en-US" altLang="en-US"/>
          </a:p>
          <a:p>
            <a:pPr lvl="1"/>
            <a:r>
              <a:rPr lang="en-US" altLang="en-US" sz="2400"/>
              <a:t>transform AIG to .smt2 format(?)</a:t>
            </a:r>
            <a:endParaRPr lang="en-US" altLang="en-US"/>
          </a:p>
          <a:p>
            <a:r>
              <a:rPr lang="en-US" altLang="en-US"/>
              <a:t>nuXmv:</a:t>
            </a:r>
            <a:endParaRPr lang="en-US" altLang="en-US"/>
          </a:p>
          <a:p>
            <a:pPr lvl="1"/>
            <a:r>
              <a:rPr lang="en-US" altLang="en-US" i="1"/>
              <a:t> read_aiger_model</a:t>
            </a:r>
            <a:r>
              <a:rPr lang="en-US" altLang="en-US"/>
              <a:t> : transform AIG to interal model</a:t>
            </a:r>
            <a:endParaRPr lang="en-US" altLang="en-US"/>
          </a:p>
          <a:p>
            <a:pPr lvl="1"/>
            <a:r>
              <a:rPr lang="en-US" altLang="en-US" i="1"/>
              <a:t>go;build_boolean_model; check_invar_ic3</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内容占位符 4"/>
          <p:cNvSpPr>
            <a:spLocks noGrp="1"/>
          </p:cNvSpPr>
          <p:nvPr>
            <p:ph idx="1"/>
          </p:nvPr>
        </p:nvSpPr>
        <p:spPr/>
        <p:txBody>
          <a:bodyPr/>
          <a:p>
            <a:r>
              <a:rPr lang="en-US" altLang="zh-CN"/>
              <a:t>ic3-generalize(parallel)</a:t>
            </a:r>
            <a:endParaRPr lang="en-US" altLang="zh-CN"/>
          </a:p>
          <a:p>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MINISAT</a:t>
            </a:r>
            <a:endParaRPr lang="en-US" altLang="en-US"/>
          </a:p>
        </p:txBody>
      </p:sp>
      <p:sp>
        <p:nvSpPr>
          <p:cNvPr id="3" name="Content Placeholder 2"/>
          <p:cNvSpPr>
            <a:spLocks noGrp="1"/>
          </p:cNvSpPr>
          <p:nvPr>
            <p:ph idx="1"/>
          </p:nvPr>
        </p:nvSpPr>
        <p:spPr/>
        <p:txBody>
          <a:bodyPr/>
          <a:p>
            <a:r>
              <a:rPr lang="en-US"/>
              <a:t>Simple, well documented implementation</a:t>
            </a:r>
            <a:endParaRPr lang="en-US"/>
          </a:p>
          <a:p>
            <a:r>
              <a:rPr lang="en-US"/>
              <a:t>Incremental SAT-solving</a:t>
            </a:r>
            <a:endParaRPr lang="en-US"/>
          </a:p>
          <a:p>
            <a:r>
              <a:rPr lang="en-US"/>
              <a:t>Well-defined interface for general boolean constraints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sym typeface="+mn-ea"/>
              </a:rPr>
              <a:t>MINISAT </a:t>
            </a:r>
            <a:r>
              <a:rPr lang="en-US" altLang="zh-CN"/>
              <a:t>Usage</a:t>
            </a:r>
            <a:endParaRPr lang="en-US" altLang="zh-CN"/>
          </a:p>
        </p:txBody>
      </p:sp>
      <p:sp>
        <p:nvSpPr>
          <p:cNvPr id="3" name="内容占位符 2"/>
          <p:cNvSpPr>
            <a:spLocks noGrp="1"/>
          </p:cNvSpPr>
          <p:nvPr>
            <p:ph idx="1"/>
          </p:nvPr>
        </p:nvSpPr>
        <p:spPr/>
        <p:txBody>
          <a:bodyPr>
            <a:normAutofit lnSpcReduction="10000"/>
          </a:bodyPr>
          <a:p>
            <a:pPr marL="0" indent="0">
              <a:buNone/>
            </a:pPr>
            <a:r>
              <a:rPr lang="en-US" altLang="zh-CN"/>
              <a:t>$ </a:t>
            </a:r>
            <a:r>
              <a:rPr lang="zh-CN" altLang="en-US"/>
              <a:t>minisat [options] &lt;input-file&gt; &lt;result-output-file&gt;</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en-US" altLang="zh-CN">
                <a:sym typeface="+mn-ea"/>
              </a:rPr>
              <a:t>installation</a:t>
            </a:r>
            <a:endParaRPr lang="en-US" altLang="zh-CN"/>
          </a:p>
          <a:p>
            <a:pPr marL="0" indent="0">
              <a:buNone/>
            </a:pPr>
            <a:r>
              <a:rPr lang="en-US" altLang="en-US">
                <a:sym typeface="+mn-ea"/>
              </a:rPr>
              <a:t>	</a:t>
            </a:r>
            <a:r>
              <a:rPr lang="en-US" altLang="zh-CN" sz="1600">
                <a:sym typeface="+mn-ea"/>
                <a:hlinkClick r:id="rId1" action="ppaction://hlinkfile"/>
              </a:rPr>
              <a:t>https://blog.csdn.net/qq_34037046/article/details/109064488?utm_medium=distribute.pc_relevant.none-task-blog-OPENSEARCH-6.control&amp;depth_1-utm_source=distribute.pc_relevant.none-task-blog-OPENSEARCH-6.control</a:t>
            </a:r>
            <a:endParaRPr lang="en-US" altLang="zh-CN" sz="1600">
              <a:sym typeface="+mn-ea"/>
              <a:hlinkClick r:id="rId1" action="ppaction://hlinkfi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API of MINISAT</a:t>
            </a:r>
            <a:endParaRPr lang="en-US" alt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2674</Words>
  <Application>WPS 演示</Application>
  <PresentationFormat>宽屏</PresentationFormat>
  <Paragraphs>111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汉仪细圆B5</vt:lpstr>
      <vt:lpstr>Segoe Print</vt:lpstr>
      <vt:lpstr>Calibri Light</vt:lpstr>
      <vt:lpstr>Calibri</vt:lpstr>
      <vt:lpstr>微软雅黑</vt:lpstr>
      <vt:lpstr>Arial Unicode MS</vt:lpstr>
      <vt:lpstr>Office 主题</vt:lpstr>
      <vt:lpstr>PowerPoint 演示文稿</vt:lpstr>
      <vt:lpstr>DIMACS CNF </vt:lpstr>
      <vt:lpstr>AIGER</vt:lpstr>
      <vt:lpstr>SMT-LIB</vt:lpstr>
      <vt:lpstr>idea</vt:lpstr>
      <vt:lpstr>PowerPoint 演示文稿</vt:lpstr>
      <vt:lpstr>MINISAT</vt:lpstr>
      <vt:lpstr>MINISAT Usage</vt:lpstr>
      <vt:lpstr>API of MINISAT</vt:lpstr>
      <vt:lpstr>Z3.py</vt:lpstr>
      <vt:lpstr>python compilation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忘八</cp:lastModifiedBy>
  <cp:revision>50</cp:revision>
  <dcterms:created xsi:type="dcterms:W3CDTF">2020-12-02T09:30:00Z</dcterms:created>
  <dcterms:modified xsi:type="dcterms:W3CDTF">2020-12-03T08:11:09Z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