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en-US"/>
              <a:t>Better Generalization in IC3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8345" y="1995170"/>
            <a:ext cx="5172075" cy="2867025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5930900" y="2222500"/>
            <a:ext cx="499110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state 100 is the first CTI</a:t>
            </a:r>
            <a:r>
              <a:rPr lang="" altLang="en-US"/>
              <a:t>, but fails induction because of the predecessor 011 to state 101.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A state that hinders a generalization attempt (011 in the example) is called a counterexample to generalization (CTG)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Since the negation of the CTG is inductive, IC3 can block that CTG.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Addressing them reduces the depth of</a:t>
            </a:r>
            <a:endParaRPr lang="" altLang="en-US"/>
          </a:p>
          <a:p>
            <a:r>
              <a:rPr lang="" altLang="en-US"/>
              <a:t>the explicit backward search IC3 performs and allows stronger inductive generalizations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1201420" y="1931035"/>
            <a:ext cx="5724525" cy="1600200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7442200" y="2095500"/>
            <a:ext cx="420370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 is invariant for the system S (that is, S-invariant) if indeed</a:t>
            </a:r>
            <a:r>
              <a:rPr lang="" altLang="en-US"/>
              <a:t> </a:t>
            </a:r>
            <a:r>
              <a:rPr lang="en-US"/>
              <a:t>only P-states are reachable. If P is not invariant, then there</a:t>
            </a:r>
            <a:r>
              <a:rPr lang="" altLang="en-US"/>
              <a:t> </a:t>
            </a:r>
            <a:r>
              <a:rPr lang="en-US"/>
              <a:t>exists a finite counterexample run</a:t>
            </a:r>
            <a:r>
              <a:rPr lang="" altLang="en-US"/>
              <a:t> 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While an inductive property P is invariant, the converse is</a:t>
            </a:r>
            <a:endParaRPr lang="" altLang="en-US"/>
          </a:p>
          <a:p>
            <a:r>
              <a:rPr lang="" altLang="en-US"/>
              <a:t>not necessarily true.In this case, it is customary to seek an inductive strengthening of P , which is a formula F such that F ^ P is inductive.</a:t>
            </a:r>
            <a:endParaRPr lang="" altLang="en-US"/>
          </a:p>
          <a:p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property directed reachability</a:t>
            </a:r>
            <a:endParaRPr lang="" altLang="en-US"/>
          </a:p>
        </p:txBody>
      </p:sp>
      <p:pic>
        <p:nvPicPr>
          <p:cNvPr id="8" name="Content Placeholder 7"/>
          <p:cNvPicPr>
            <a:picLocks noChangeAspect="true"/>
          </p:cNvPicPr>
          <p:nvPr>
            <p:ph idx="1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1107440" y="1990725"/>
            <a:ext cx="5810250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blocking phase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838200" y="1992630"/>
            <a:ext cx="5676900" cy="2619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propagating phase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955040" y="1594485"/>
            <a:ext cx="558165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generalize - MIC</a:t>
            </a:r>
            <a:endParaRPr lang="" alt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idx="1"/>
          </p:nvPr>
        </p:nvPicPr>
        <p:blipFill>
          <a:blip r:embed="rId1">
            <a:lum bright="-12000" contrast="24000"/>
          </a:blip>
          <a:srcRect t="24490"/>
          <a:stretch>
            <a:fillRect/>
          </a:stretch>
        </p:blipFill>
        <p:spPr>
          <a:xfrm>
            <a:off x="5772150" y="1691005"/>
            <a:ext cx="5581650" cy="1762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>
            <a:lum bright="-24000" contrast="24000"/>
          </a:blip>
          <a:stretch>
            <a:fillRect/>
          </a:stretch>
        </p:blipFill>
        <p:spPr>
          <a:xfrm>
            <a:off x="133350" y="1589405"/>
            <a:ext cx="5546725" cy="3315970"/>
          </a:xfrm>
          <a:prstGeom prst="rect">
            <a:avLst/>
          </a:prstGeom>
        </p:spPr>
      </p:pic>
      <p:sp>
        <p:nvSpPr>
          <p:cNvPr id="7" name="Text Box 6"/>
          <p:cNvSpPr txBox="true"/>
          <p:nvPr/>
        </p:nvSpPr>
        <p:spPr>
          <a:xfrm>
            <a:off x="5772150" y="4064000"/>
            <a:ext cx="53594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cs typeface="+mn-lt"/>
              </a:rPr>
              <a:t>if !q is not inductive relative , then there is a predecessor </a:t>
            </a:r>
            <a:r>
              <a:rPr lang="" altLang="en-US" i="1">
                <a:cs typeface="+mn-lt"/>
              </a:rPr>
              <a:t>s</a:t>
            </a:r>
            <a:r>
              <a:rPr lang="" altLang="en-US">
                <a:cs typeface="+mn-lt"/>
              </a:rPr>
              <a:t> that is a (Fi &amp; !q)-state </a:t>
            </a:r>
            <a:endParaRPr lang="" altLang="en-US">
              <a:cs typeface="+mn-lt"/>
            </a:endParaRPr>
          </a:p>
          <a:p>
            <a:endParaRPr lang="" altLang="en-US">
              <a:cs typeface="+mn-lt"/>
            </a:endParaRPr>
          </a:p>
          <a:p>
            <a:r>
              <a:rPr lang="" altLang="en-US">
                <a:cs typeface="+mn-lt"/>
              </a:rPr>
              <a:t>a new cube is formed by taking the common literals in the original cube and the predecessor s</a:t>
            </a:r>
            <a:endParaRPr lang="" altLang="en-US">
              <a:cs typeface="+mn-lt"/>
            </a:endParaRPr>
          </a:p>
          <a:p>
            <a:endParaRPr lang="" altLang="en-US">
              <a:cs typeface="+mn-lt"/>
            </a:endParaRPr>
          </a:p>
          <a:p>
            <a:r>
              <a:rPr lang="" altLang="en-US">
                <a:cs typeface="+mn-lt"/>
              </a:rPr>
              <a:t>The number of literals in the cube thus strictly decreases in every iteration.</a:t>
            </a:r>
            <a:endParaRPr lang="" altLang="en-US">
              <a:cs typeface="+mn-lt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358775" y="5558790"/>
            <a:ext cx="41192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“</a:t>
            </a:r>
            <a:r>
              <a:rPr lang="en-US"/>
              <a:t>Checking safety by inductive generalization of ounterexamples to induction</a:t>
            </a:r>
            <a:r>
              <a:rPr lang="" altLang="en-US"/>
              <a:t>” -- </a:t>
            </a:r>
            <a:r>
              <a:rPr lang="" altLang="en-US" i="1"/>
              <a:t>up</a:t>
            </a:r>
            <a:r>
              <a:rPr lang="" altLang="en-US"/>
              <a:t> procedure</a:t>
            </a:r>
            <a:endParaRPr lang="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addressing CTG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>
            <a:lum bright="-18000" contrast="36000"/>
          </a:blip>
          <a:stretch>
            <a:fillRect/>
          </a:stretch>
        </p:blipFill>
        <p:spPr>
          <a:xfrm>
            <a:off x="838200" y="1475740"/>
            <a:ext cx="5257800" cy="179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2">
            <a:lum bright="-18000" contrast="36000"/>
          </a:blip>
          <a:stretch>
            <a:fillRect/>
          </a:stretch>
        </p:blipFill>
        <p:spPr>
          <a:xfrm>
            <a:off x="6558915" y="1136015"/>
            <a:ext cx="5029200" cy="48672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1236</Words>
  <Application>WPS Presentation</Application>
  <PresentationFormat>宽屏</PresentationFormat>
  <Paragraphs>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SimSun</vt:lpstr>
      <vt:lpstr>Wingdings</vt:lpstr>
      <vt:lpstr>DejaVu Sans</vt:lpstr>
      <vt:lpstr>Arial Unicode MS</vt:lpstr>
      <vt:lpstr>Calibri Light</vt:lpstr>
      <vt:lpstr>Calibri</vt:lpstr>
      <vt:lpstr>微软雅黑</vt:lpstr>
      <vt:lpstr>Noto Sans CJK SC</vt:lpstr>
      <vt:lpstr>SimSun</vt:lpstr>
      <vt:lpstr>SimSun</vt:lpstr>
      <vt:lpstr>KacstFarsi</vt:lpstr>
      <vt:lpstr>KacstTitle</vt:lpstr>
      <vt:lpstr>Laksaman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cheech</cp:lastModifiedBy>
  <cp:revision>14</cp:revision>
  <dcterms:created xsi:type="dcterms:W3CDTF">2020-12-07T03:42:35Z</dcterms:created>
  <dcterms:modified xsi:type="dcterms:W3CDTF">2020-12-07T03:42:35Z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