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5" r:id="rId9"/>
    <p:sldId id="268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paraverifier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238250"/>
          </a:xfrm>
        </p:spPr>
        <p:txBody>
          <a:bodyPr/>
          <a:p>
            <a:r>
              <a:rPr lang="en-US">
                <a:sym typeface="+mn-ea"/>
              </a:rPr>
              <a:t>Mutual-exclusion example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765810" y="1068070"/>
            <a:ext cx="10515600" cy="5207000"/>
          </a:xfrm>
        </p:spPr>
        <p:txBody>
          <a:bodyPr/>
          <a:p>
            <a:r>
              <a:rPr lang="en-US"/>
              <a:t>Let us define a set of auxiliary invariants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invOnXC: node i being in the critical area, and x can’t be true;</a:t>
            </a:r>
            <a:endParaRPr lang="en-US" altLang="en-US"/>
          </a:p>
          <a:p>
            <a:r>
              <a:rPr lang="en-US" altLang="en-US">
                <a:latin typeface="+mn-ea"/>
                <a:cs typeface="+mn-ea"/>
              </a:rPr>
              <a:t>invOnXE</a:t>
            </a:r>
            <a:r>
              <a:rPr lang="en-US" altLang="en-US"/>
              <a:t>: node i having not released the critical material, and x can’t be true;</a:t>
            </a:r>
            <a:endParaRPr lang="en-US" altLang="en-US"/>
          </a:p>
          <a:p>
            <a:r>
              <a:rPr lang="en-US" altLang="en-US"/>
              <a:t>aux_1: node j having not left the critical area, and node i can’t be the C;</a:t>
            </a:r>
            <a:endParaRPr lang="en-US" altLang="en-US"/>
          </a:p>
          <a:p>
            <a:r>
              <a:rPr lang="en-US" altLang="en-US"/>
              <a:t>aux_2: node i </a:t>
            </a:r>
            <a:r>
              <a:rPr lang="en-US" altLang="en-US">
                <a:cs typeface="+mn-lt"/>
              </a:rPr>
              <a:t>and </a:t>
            </a:r>
            <a:r>
              <a:rPr lang="en-US" altLang="en-US"/>
              <a:t>node j (i</a:t>
            </a:r>
            <a:r>
              <a:rPr lang="en-US" altLang="en-US">
                <a:latin typeface="Abyssinica SIL" panose="02000603020000020004" charset="0"/>
                <a:cs typeface="Abyssinica SIL" panose="02000603020000020004" charset="0"/>
              </a:rPr>
              <a:t>≠</a:t>
            </a:r>
            <a:r>
              <a:rPr lang="en-US" altLang="en-US"/>
              <a:t>j) can’t be E in the meantime;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pinvs(N) = (Exist) mutualInv (Disjunc.) (Exist) invOnXC (Disjunc.) (Exist) invOnXE (Disjunc.) (Exist) aux_1 (Disjunc.) (Exist) aux_2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496695"/>
            <a:ext cx="99250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paraVerifier is composed of two parts: an invariant finder invFinder and a proof generator proofGen. </a:t>
            </a:r>
            <a:endParaRPr lang="en-US"/>
          </a:p>
          <a:p>
            <a:r>
              <a:rPr lang="en-US"/>
              <a:t>Given a protocol P and a property inv, invFinder tries to find useful auxiliary invariants and causal relations which are capable of proving inv. </a:t>
            </a:r>
            <a:endParaRPr lang="en-US"/>
          </a:p>
          <a:p>
            <a:r>
              <a:rPr lang="en-US"/>
              <a:t>proofGen generalizes the auxiliary invariants and causal relations into a parameterized form, which are then used to construct a completely parameterized formal proof in a theorem prover (e.g., Isabelle) to model P and to prove the property inv.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Precondition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166495"/>
            <a:ext cx="9534525" cy="162877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798830" y="3199130"/>
            <a:ext cx="4359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parameterized object</a:t>
            </a:r>
            <a:endParaRPr lang="en-US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3737610"/>
            <a:ext cx="10335260" cy="1653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Causal Relations 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123950"/>
            <a:ext cx="10515600" cy="5053330"/>
          </a:xfrm>
        </p:spPr>
        <p:txBody>
          <a:bodyPr/>
          <a:p>
            <a:pPr marL="0" indent="0">
              <a:buNone/>
            </a:pPr>
            <a:r>
              <a:rPr lang="en-US"/>
              <a:t>three kinds of causal relations</a:t>
            </a:r>
            <a:r>
              <a:rPr lang="en-US" altLang="en-US"/>
              <a:t>  == induction rules  == if each formula in fs(formula set) holds before the execution of rule r, then f holds after the execution of rule r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 rule </a:t>
            </a:r>
            <a:r>
              <a:rPr lang="en-US" altLang="en-US" i="1"/>
              <a:t>r</a:t>
            </a:r>
            <a:r>
              <a:rPr lang="en-US" altLang="en-US"/>
              <a:t>, a formula </a:t>
            </a:r>
            <a:r>
              <a:rPr lang="en-US" altLang="en-US" i="1"/>
              <a:t>f</a:t>
            </a:r>
            <a:r>
              <a:rPr lang="en-US" altLang="en-US"/>
              <a:t>, a formula set </a:t>
            </a:r>
            <a:r>
              <a:rPr lang="en-US" altLang="en-US" i="1"/>
              <a:t>fs</a:t>
            </a:r>
            <a:r>
              <a:rPr lang="en-US" altLang="en-US"/>
              <a:t>, and the relation invHoldRule(</a:t>
            </a:r>
            <a:r>
              <a:rPr lang="en-US" altLang="en-US" i="1"/>
              <a:t>s, f, r, fs</a:t>
            </a:r>
            <a:r>
              <a:rPr lang="en-US" altLang="en-US"/>
              <a:t>) defines a causality relation between </a:t>
            </a:r>
            <a:r>
              <a:rPr lang="en-US" altLang="en-US" i="1"/>
              <a:t>f , r</a:t>
            </a:r>
            <a:r>
              <a:rPr lang="en-US" altLang="en-US"/>
              <a:t>, and </a:t>
            </a:r>
            <a:r>
              <a:rPr lang="en-US" altLang="en-US" i="1"/>
              <a:t>fs</a:t>
            </a:r>
            <a:r>
              <a:rPr lang="en-US" altLang="en-US"/>
              <a:t>,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303145"/>
            <a:ext cx="1020127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Causal Relations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216025"/>
            <a:ext cx="10515600" cy="4961255"/>
          </a:xfrm>
        </p:spPr>
        <p:txBody>
          <a:bodyPr/>
          <a:p>
            <a:r>
              <a:rPr lang="en-US"/>
              <a:t>invHoldRule</a:t>
            </a:r>
            <a:r>
              <a:rPr lang="en-US" altLang="en-US"/>
              <a:t>_</a:t>
            </a:r>
            <a:r>
              <a:rPr lang="en-US"/>
              <a:t>1(</a:t>
            </a:r>
            <a:r>
              <a:rPr lang="en-US" i="1"/>
              <a:t>s, f, r</a:t>
            </a:r>
            <a:r>
              <a:rPr lang="en-US"/>
              <a:t>) means that after rule </a:t>
            </a:r>
            <a:r>
              <a:rPr lang="en-US" i="1"/>
              <a:t>r</a:t>
            </a:r>
            <a:r>
              <a:rPr lang="en-US"/>
              <a:t> is executed, </a:t>
            </a:r>
            <a:r>
              <a:rPr lang="en-US" i="1"/>
              <a:t>f</a:t>
            </a:r>
            <a:r>
              <a:rPr lang="en-US"/>
              <a:t> becomes true immediately;</a:t>
            </a:r>
            <a:endParaRPr lang="en-US"/>
          </a:p>
          <a:p>
            <a:r>
              <a:rPr lang="en-US"/>
              <a:t>invHoldRule</a:t>
            </a:r>
            <a:r>
              <a:rPr lang="en-US" altLang="en-US"/>
              <a:t>_</a:t>
            </a:r>
            <a:r>
              <a:rPr lang="en-US"/>
              <a:t>2(</a:t>
            </a:r>
            <a:r>
              <a:rPr lang="en-US" i="1"/>
              <a:t>s, f, r</a:t>
            </a:r>
            <a:r>
              <a:rPr lang="en-US"/>
              <a:t>) states that </a:t>
            </a:r>
            <a:r>
              <a:rPr lang="en-US">
                <a:solidFill>
                  <a:srgbClr val="FF0000"/>
                </a:solidFill>
              </a:rPr>
              <a:t>preCond(</a:t>
            </a:r>
            <a:r>
              <a:rPr lang="en-US" altLang="en-US">
                <a:solidFill>
                  <a:srgbClr val="FF0000"/>
                </a:solidFill>
              </a:rPr>
              <a:t>f</a:t>
            </a:r>
            <a:r>
              <a:rPr lang="en-US" i="1">
                <a:solidFill>
                  <a:srgbClr val="FF0000"/>
                </a:solidFill>
              </a:rPr>
              <a:t>, 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 )</a:t>
            </a:r>
            <a:r>
              <a:rPr lang="en-US"/>
              <a:t> is equivalent to f , which</a:t>
            </a:r>
            <a:r>
              <a:rPr lang="en-US" altLang="en-US"/>
              <a:t> </a:t>
            </a:r>
            <a:r>
              <a:rPr lang="en-US"/>
              <a:t>intuitively means that none of state variables in </a:t>
            </a:r>
            <a:r>
              <a:rPr lang="en-US" i="1"/>
              <a:t>f</a:t>
            </a:r>
            <a:r>
              <a:rPr lang="en-US"/>
              <a:t> is changed, and the execution of</a:t>
            </a:r>
            <a:r>
              <a:rPr lang="en-US" altLang="en-US"/>
              <a:t> </a:t>
            </a:r>
            <a:r>
              <a:rPr lang="en-US"/>
              <a:t>statement </a:t>
            </a:r>
            <a:r>
              <a:rPr lang="en-US" i="1"/>
              <a:t>S</a:t>
            </a:r>
            <a:r>
              <a:rPr lang="en-US"/>
              <a:t> does not affect the evaluation of </a:t>
            </a:r>
            <a:r>
              <a:rPr lang="en-US" i="1"/>
              <a:t>f</a:t>
            </a:r>
            <a:endParaRPr lang="en-US"/>
          </a:p>
          <a:p>
            <a:r>
              <a:rPr lang="en-US"/>
              <a:t>invHoldRule</a:t>
            </a:r>
            <a:r>
              <a:rPr lang="en-US" altLang="en-US"/>
              <a:t>_</a:t>
            </a:r>
            <a:r>
              <a:rPr lang="en-US"/>
              <a:t>3(</a:t>
            </a:r>
            <a:r>
              <a:rPr lang="en-US" i="1"/>
              <a:t>s, f, r, f</a:t>
            </a:r>
            <a:r>
              <a:rPr lang="en-US" altLang="en-US" i="1"/>
              <a:t>s</a:t>
            </a:r>
            <a:r>
              <a:rPr lang="en-US"/>
              <a:t>) states</a:t>
            </a:r>
            <a:r>
              <a:rPr lang="en-US" altLang="en-US"/>
              <a:t> t</a:t>
            </a:r>
            <a:r>
              <a:rPr lang="en-US"/>
              <a:t>hat there exists another invariant f</a:t>
            </a:r>
            <a:r>
              <a:rPr lang="en-US" altLang="en-US"/>
              <a:t>_</a:t>
            </a:r>
            <a:r>
              <a:rPr lang="en-US"/>
              <a:t>0 ∈ fs such that the conjunction of the guard</a:t>
            </a:r>
            <a:r>
              <a:rPr lang="en-US" altLang="en-US"/>
              <a:t> </a:t>
            </a:r>
            <a:r>
              <a:rPr lang="en-US"/>
              <a:t>of </a:t>
            </a:r>
            <a:r>
              <a:rPr lang="en-US" i="1"/>
              <a:t>r</a:t>
            </a:r>
            <a:r>
              <a:rPr lang="en-US"/>
              <a:t> and f</a:t>
            </a:r>
            <a:r>
              <a:rPr lang="en-US" altLang="en-US"/>
              <a:t>_</a:t>
            </a:r>
            <a:r>
              <a:rPr lang="en-US"/>
              <a:t>0 implies the precondition </a:t>
            </a:r>
            <a:r>
              <a:rPr lang="en-US">
                <a:solidFill>
                  <a:srgbClr val="FF0000"/>
                </a:solidFill>
              </a:rPr>
              <a:t>preCond(</a:t>
            </a:r>
            <a:r>
              <a:rPr lang="en-US" altLang="en-US">
                <a:solidFill>
                  <a:srgbClr val="FF0000"/>
                </a:solidFill>
              </a:rPr>
              <a:t>f</a:t>
            </a:r>
            <a:r>
              <a:rPr lang="en-US" i="1">
                <a:solidFill>
                  <a:srgbClr val="FF0000"/>
                </a:solidFill>
              </a:rPr>
              <a:t>, 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)</a:t>
            </a:r>
            <a:endParaRPr lang="en-US"/>
          </a:p>
          <a:p>
            <a:r>
              <a:rPr lang="en-US" altLang="en-US"/>
              <a:t>invHoldRule(</a:t>
            </a:r>
            <a:r>
              <a:rPr lang="en-US" altLang="en-US" i="1"/>
              <a:t>s, f, r, fs</a:t>
            </a:r>
            <a:r>
              <a:rPr lang="en-US" altLang="en-US"/>
              <a:t>): a special kind of inductive tactics,which can be applied to prove each formula in f s holds at each inductive protocol rule cases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</a:t>
            </a:r>
            <a:r>
              <a:rPr lang="en-US"/>
              <a:t>onsistency </a:t>
            </a:r>
            <a:r>
              <a:rPr lang="en-US" altLang="en-US"/>
              <a:t>R</a:t>
            </a:r>
            <a:r>
              <a:rPr lang="en-US"/>
              <a:t>elation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285240"/>
            <a:ext cx="10515600" cy="4892040"/>
          </a:xfrm>
        </p:spPr>
        <p:txBody>
          <a:bodyPr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i="1"/>
              <a:t>explanation</a:t>
            </a:r>
            <a:r>
              <a:rPr lang="en-US" altLang="en-US"/>
              <a:t>: consistant_relation := formula_set </a:t>
            </a:r>
            <a:r>
              <a:rPr lang="en-US" altLang="en-US">
                <a:latin typeface="汉仪细圆B5" charset="0"/>
              </a:rPr>
              <a:t>×</a:t>
            </a:r>
            <a:r>
              <a:rPr lang="en-US" altLang="en-US"/>
              <a:t> formula_set </a:t>
            </a:r>
            <a:r>
              <a:rPr lang="en-US" altLang="en-US">
                <a:latin typeface="汉仪细圆B5" charset="0"/>
              </a:rPr>
              <a:t>×</a:t>
            </a:r>
            <a:r>
              <a:rPr lang="en-US" altLang="en-US"/>
              <a:t> rule_set;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1353820"/>
            <a:ext cx="1034415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" y="2042160"/>
            <a:ext cx="1057275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</a:t>
            </a:r>
            <a:r>
              <a:rPr lang="en-US">
                <a:sym typeface="+mn-ea"/>
              </a:rPr>
              <a:t>onsistency </a:t>
            </a:r>
            <a:r>
              <a:rPr lang="" altLang="en-US">
                <a:sym typeface="+mn-ea"/>
              </a:rPr>
              <a:t>Lemma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090" y="2385060"/>
            <a:ext cx="95631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Mutual-exclusion example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6415" y="1074420"/>
            <a:ext cx="9705975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3436620"/>
            <a:ext cx="9467850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" y="4064000"/>
            <a:ext cx="9410700" cy="1304925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825500" y="5699760"/>
            <a:ext cx="781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x=true means critical material is available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WPS Presentation</Application>
  <PresentationFormat>宽屏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汉仪细圆B5</vt:lpstr>
      <vt:lpstr>Abyssinica SIL</vt:lpstr>
      <vt:lpstr>Arial Black</vt:lpstr>
      <vt:lpstr>微软雅黑</vt:lpstr>
      <vt:lpstr>Noto Sans CJK SC</vt:lpstr>
      <vt:lpstr>Arial Unicode MS</vt:lpstr>
      <vt:lpstr>SimSun</vt:lpstr>
      <vt:lpstr>Office Theme</vt:lpstr>
      <vt:lpstr>paraverifier</vt:lpstr>
      <vt:lpstr>Overview</vt:lpstr>
      <vt:lpstr>Precondition</vt:lpstr>
      <vt:lpstr>Causal Relations </vt:lpstr>
      <vt:lpstr>Causal Relations</vt:lpstr>
      <vt:lpstr>Consistency Relation</vt:lpstr>
      <vt:lpstr>PowerPoint 演示文稿</vt:lpstr>
      <vt:lpstr>PowerPoint 演示文稿</vt:lpstr>
      <vt:lpstr>Mutual-exclusion example</vt:lpstr>
      <vt:lpstr>Mutual-exclusion 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cheech</dc:creator>
  <cp:lastModifiedBy>cheech</cp:lastModifiedBy>
  <cp:revision>21</cp:revision>
  <dcterms:created xsi:type="dcterms:W3CDTF">2020-10-10T09:22:39Z</dcterms:created>
  <dcterms:modified xsi:type="dcterms:W3CDTF">2020-10-10T09:22:39Z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