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inductive approach to strand spaces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Penetrator</a:t>
            </a:r>
            <a:endParaRPr lang="en-US"/>
          </a:p>
          <a:p>
            <a:pPr lvl="1"/>
            <a:r>
              <a:rPr lang="en-US"/>
              <a:t>bad and regular</a:t>
            </a:r>
            <a:endParaRPr lang="en-US"/>
          </a:p>
          <a:p>
            <a:pPr lvl="1"/>
            <a:r>
              <a:rPr lang="en-US"/>
              <a:t>the set </a:t>
            </a:r>
            <a:r>
              <a:rPr lang="en-US" i="1"/>
              <a:t>bad</a:t>
            </a:r>
            <a:r>
              <a:rPr lang="zh-CN" altLang="en-US"/>
              <a:t>：the set of all penetrators</a:t>
            </a:r>
            <a:endParaRPr lang="zh-CN" altLang="en-US"/>
          </a:p>
          <a:p>
            <a:pPr lvl="1"/>
            <a:r>
              <a:rPr lang="zh-CN" altLang="en-US"/>
              <a:t>penetrator strands</a:t>
            </a:r>
            <a:endParaRPr lang="zh-CN" altLang="en-US"/>
          </a:p>
          <a:p>
            <a:pPr lvl="1"/>
            <a:r>
              <a:rPr lang="zh-CN" altLang="en-US"/>
              <a:t>KP：a set of keys known to all penetrators initially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838200" y="1565910"/>
            <a:ext cx="80772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Specifying security properties</a:t>
            </a:r>
            <a:endParaRPr lang="en-US"/>
          </a:p>
          <a:p>
            <a:pPr lvl="1"/>
            <a:r>
              <a:rPr lang="en-US"/>
              <a:t>authentication</a:t>
            </a:r>
            <a:endParaRPr lang="en-US"/>
          </a:p>
          <a:p>
            <a:pPr lvl="2"/>
            <a:r>
              <a:rPr lang="en-US" sz="2000"/>
              <a:t>there is a responder strand Resp[</a:t>
            </a:r>
            <a:r>
              <a:rPr lang="en-US" sz="2000" i="1"/>
              <a:t>x</a:t>
            </a:r>
            <a:r>
              <a:rPr lang="en-US" sz="2000"/>
              <a:t>] and the i-th node of the strand is in a bundle b, then there is an initiator strand Init[</a:t>
            </a:r>
            <a:r>
              <a:rPr lang="en-US" sz="2000" i="1"/>
              <a:t>x</a:t>
            </a:r>
            <a:r>
              <a:rPr lang="en-US" sz="2000"/>
              <a:t>] and some j-th node of the initiator strand is in b.</a:t>
            </a:r>
            <a:endParaRPr lang="en-US" sz="2000"/>
          </a:p>
          <a:p>
            <a:pPr lvl="1"/>
            <a:r>
              <a:rPr lang="en-US"/>
              <a:t>secrecy</a:t>
            </a:r>
            <a:endParaRPr lang="en-US"/>
          </a:p>
          <a:p>
            <a:pPr lvl="2"/>
            <a:r>
              <a:rPr lang="en-US"/>
              <a:t>A message </a:t>
            </a:r>
            <a:r>
              <a:rPr lang="en-US" i="1"/>
              <a:t>g</a:t>
            </a:r>
            <a:r>
              <a:rPr lang="en-US"/>
              <a:t> is secret for a protocol if in every bundle </a:t>
            </a:r>
            <a:r>
              <a:rPr lang="en-US" i="1"/>
              <a:t>b</a:t>
            </a:r>
            <a:r>
              <a:rPr lang="en-US"/>
              <a:t> of the protocol the penetrator cannot receive </a:t>
            </a:r>
            <a:r>
              <a:rPr lang="en-US" i="1"/>
              <a:t>g </a:t>
            </a:r>
            <a:r>
              <a:rPr lang="en-US"/>
              <a:t>in cleartext</a:t>
            </a:r>
            <a:endParaRPr lang="en-US"/>
          </a:p>
          <a:p>
            <a:pPr lvl="2"/>
            <a:r>
              <a:rPr lang="en-US"/>
              <a:t>For a key K, if Key  K can be kept secret, then K is safe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Authentication tests (</a:t>
            </a:r>
            <a:r>
              <a:rPr lang="en-US" sz="2000"/>
              <a:t>guarantee the existence of the transforming edges in a bundle,  which is done by a regular agent</a:t>
            </a:r>
            <a:r>
              <a:rPr lang="en-US"/>
              <a:t>)</a:t>
            </a:r>
            <a:endParaRPr lang="en-US"/>
          </a:p>
          <a:p>
            <a:pPr lvl="1"/>
            <a:r>
              <a:rPr lang="en-US" sz="2400"/>
              <a:t>Outgoing tests</a:t>
            </a:r>
            <a:endParaRPr lang="en-US" sz="2400"/>
          </a:p>
          <a:p>
            <a:pPr lvl="1"/>
            <a:r>
              <a:rPr lang="en-US"/>
              <a:t>Incoming tests</a:t>
            </a:r>
            <a:endParaRPr lang="en-US" sz="2400"/>
          </a:p>
          <a:p>
            <a:pPr lvl="1"/>
            <a:r>
              <a:rPr lang="en-US"/>
              <a:t>Unsolicited tests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Motivations and </a:t>
            </a:r>
            <a:r>
              <a:rPr lang="en-US" altLang="zh-CN"/>
              <a:t>C</a:t>
            </a:r>
            <a:r>
              <a:rPr lang="zh-CN" altLang="en-US"/>
              <a:t>ontributions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motivations</a:t>
            </a:r>
            <a:endParaRPr lang="en-US" altLang="zh-CN"/>
          </a:p>
          <a:p>
            <a:pPr lvl="1"/>
            <a:r>
              <a:rPr lang="en-US" altLang="zh-CN"/>
              <a:t> a better definition of bundles to formalize the operational semantic protocol steps</a:t>
            </a:r>
            <a:endParaRPr lang="en-US" altLang="zh-CN"/>
          </a:p>
          <a:p>
            <a:pPr lvl="1"/>
            <a:r>
              <a:rPr lang="en-US" altLang="zh-CN"/>
              <a:t>many definitions and proofs of the strand space method are informal and complicated(rule induction)</a:t>
            </a:r>
            <a:endParaRPr lang="en-US" altLang="zh-CN"/>
          </a:p>
          <a:p>
            <a:pPr lvl="1"/>
            <a:r>
              <a:rPr lang="en-US" altLang="zh-CN"/>
              <a:t>proofs of authentication tests are extremely complicated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Motivations and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ontributions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contributions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improve the strand space theory</a:t>
            </a:r>
            <a:endParaRPr lang="zh-CN" altLang="en-US">
              <a:sym typeface="+mn-ea"/>
            </a:endParaRPr>
          </a:p>
          <a:p>
            <a:pPr lvl="2"/>
            <a:r>
              <a:rPr lang="en-US"/>
              <a:t>inductive definition for bundles</a:t>
            </a:r>
            <a:endParaRPr lang="en-US"/>
          </a:p>
          <a:p>
            <a:pPr lvl="2"/>
            <a:r>
              <a:rPr lang="en-US"/>
              <a:t>redefine the subterm relation and introduce test suite formally</a:t>
            </a:r>
            <a:endParaRPr lang="en-US"/>
          </a:p>
          <a:p>
            <a:pPr lvl="2"/>
            <a:r>
              <a:rPr lang="en-US"/>
              <a:t>A generalized version of authentication tests </a:t>
            </a:r>
            <a:endParaRPr lang="en-US"/>
          </a:p>
          <a:p>
            <a:pPr lvl="1"/>
            <a:r>
              <a:rPr lang="en-US"/>
              <a:t>formalize the newly extended strand space theory in a theorem prover</a:t>
            </a:r>
            <a:endParaRPr lang="en-US" sz="2400"/>
          </a:p>
          <a:p>
            <a:pPr lvl="2"/>
            <a:r>
              <a:rPr lang="en-US"/>
              <a:t>A formal theory </a:t>
            </a:r>
            <a:r>
              <a:rPr lang="en-US" i="1"/>
              <a:t>strand.thy </a:t>
            </a:r>
            <a:r>
              <a:rPr lang="en-US"/>
              <a:t>in Isabelle/HOL</a:t>
            </a:r>
            <a:endParaRPr lang="en-US"/>
          </a:p>
          <a:p>
            <a:pPr lvl="2"/>
            <a:r>
              <a:rPr lang="en-US"/>
              <a:t>applicable generally for real-world protocol analysis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Messages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709420" y="2388235"/>
            <a:ext cx="625602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parts and synth operators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129030" y="2528570"/>
            <a:ext cx="7046595" cy="24491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Strands and strand spaces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516380" y="2776220"/>
            <a:ext cx="7024370" cy="20840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Domain: the set of all the nodes</a:t>
            </a:r>
            <a:endParaRPr lang="en-US"/>
          </a:p>
          <a:p>
            <a:r>
              <a:rPr lang="en-US"/>
              <a:t>strand, index, term, sign: the operators on a node</a:t>
            </a:r>
            <a:endParaRPr lang="en-US"/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453005" y="3009900"/>
            <a:ext cx="699135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security protocol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formal approaches</a:t>
            </a:r>
            <a:endParaRPr lang="en-US"/>
          </a:p>
          <a:p>
            <a:pPr lvl="1"/>
            <a:r>
              <a:rPr lang="en-US"/>
              <a:t>BAN logic</a:t>
            </a:r>
            <a:endParaRPr lang="en-US"/>
          </a:p>
          <a:p>
            <a:pPr lvl="1"/>
            <a:r>
              <a:rPr lang="en-US"/>
              <a:t>model checking</a:t>
            </a:r>
            <a:endParaRPr lang="en-US"/>
          </a:p>
          <a:p>
            <a:pPr lvl="1"/>
            <a:r>
              <a:rPr lang="en-US"/>
              <a:t>Paulson’s inductive method</a:t>
            </a:r>
            <a:endParaRPr lang="en-US"/>
          </a:p>
          <a:p>
            <a:pPr lvl="1"/>
            <a:r>
              <a:rPr lang="en-US"/>
              <a:t>the strand space method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the causal relations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0660" y="1913255"/>
            <a:ext cx="1209675" cy="2762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1870075" y="2559685"/>
            <a:ext cx="743585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Bundles——inductive definition </a:t>
            </a:r>
            <a:endParaRPr lang="en-US"/>
          </a:p>
          <a:p>
            <a:pPr lvl="1"/>
            <a:r>
              <a:rPr lang="en-US"/>
              <a:t>Rule Nil (specifies an empty bundle)</a:t>
            </a:r>
            <a:endParaRPr lang="en-US"/>
          </a:p>
          <a:p>
            <a:pPr lvl="1"/>
            <a:r>
              <a:rPr lang="en-US"/>
              <a:t>Rule Add_Pos1</a:t>
            </a:r>
            <a:endParaRPr lang="en-US"/>
          </a:p>
          <a:p>
            <a:pPr lvl="1"/>
            <a:r>
              <a:rPr lang="en-US"/>
              <a:t>Rule Add_Pos2</a:t>
            </a:r>
            <a:endParaRPr lang="en-US"/>
          </a:p>
          <a:p>
            <a:pPr lvl="1"/>
            <a:r>
              <a:rPr lang="en-US">
                <a:sym typeface="+mn-ea"/>
              </a:rPr>
              <a:t>Rule Add_Neg1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Rule Add_Neg2</a:t>
            </a:r>
            <a:endParaRPr lang="en-US">
              <a:sym typeface="+mn-ea"/>
            </a:endParaRPr>
          </a:p>
          <a:p>
            <a:pPr lvl="0"/>
            <a:r>
              <a:rPr lang="en-US"/>
              <a:t>P holds for every bundles -- inductive principle</a:t>
            </a:r>
            <a:endParaRPr lang="en-US"/>
          </a:p>
          <a:p>
            <a:pPr lvl="1"/>
            <a:r>
              <a:rPr lang="en-US"/>
              <a:t>elimination rule </a:t>
            </a:r>
            <a:r>
              <a:rPr lang="en-US" i="1"/>
              <a:t>bundles.induct</a:t>
            </a:r>
            <a:endParaRPr lang="en-US"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7805"/>
            <a:ext cx="9922510" cy="4689475"/>
          </a:xfrm>
        </p:spPr>
        <p:txBody>
          <a:bodyPr/>
          <a:p>
            <a:r>
              <a:rPr lang="en-US"/>
              <a:t>Prove that a bundle is a well-founded graph</a:t>
            </a:r>
            <a:endParaRPr lang="en-US"/>
          </a:p>
          <a:p>
            <a:pPr lvl="1"/>
            <a:r>
              <a:rPr lang="en-US"/>
              <a:t>finite x : denote that x is a finite set.</a:t>
            </a:r>
            <a:endParaRPr lang="en-US"/>
          </a:p>
          <a:p>
            <a:pPr lvl="1"/>
            <a:r>
              <a:rPr lang="en-US"/>
              <a:t>wf r: denote that r is a well-founded relation.</a:t>
            </a:r>
            <a:endParaRPr lang="en-US"/>
          </a:p>
          <a:p>
            <a:pPr lvl="0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30000"/>
          </a:blip>
          <a:stretch>
            <a:fillRect/>
          </a:stretch>
        </p:blipFill>
        <p:spPr>
          <a:xfrm>
            <a:off x="838200" y="2910840"/>
            <a:ext cx="6867525" cy="35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838200" y="3395345"/>
            <a:ext cx="10734675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12000" contrast="30000"/>
          </a:blip>
          <a:stretch>
            <a:fillRect/>
          </a:stretch>
        </p:blipFill>
        <p:spPr>
          <a:xfrm>
            <a:off x="838200" y="4285615"/>
            <a:ext cx="578167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bright="-12000" contrast="24000"/>
          </a:blip>
          <a:stretch>
            <a:fillRect/>
          </a:stretch>
        </p:blipFill>
        <p:spPr>
          <a:xfrm>
            <a:off x="743585" y="4874260"/>
            <a:ext cx="482917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lum bright="-12000" contrast="24000"/>
          </a:blip>
          <a:stretch>
            <a:fillRect/>
          </a:stretch>
        </p:blipFill>
        <p:spPr>
          <a:xfrm>
            <a:off x="838200" y="5283835"/>
            <a:ext cx="4800600" cy="41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lum bright="-18000" contrast="42000"/>
          </a:blip>
          <a:stretch>
            <a:fillRect/>
          </a:stretch>
        </p:blipFill>
        <p:spPr>
          <a:xfrm>
            <a:off x="838200" y="6261100"/>
            <a:ext cx="9277350" cy="39052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917575" y="5934075"/>
            <a:ext cx="5181600" cy="3270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3540" y="365125"/>
            <a:ext cx="10970260" cy="1325880"/>
          </a:xfrm>
        </p:spPr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2735" y="1393825"/>
            <a:ext cx="11061065" cy="4783455"/>
          </a:xfrm>
        </p:spPr>
        <p:txBody>
          <a:bodyPr/>
          <a:p>
            <a:r>
              <a:rPr lang="en-US"/>
              <a:t>Freshness assumptions</a:t>
            </a:r>
            <a:endParaRPr lang="en-US"/>
          </a:p>
          <a:p>
            <a:pPr lvl="1"/>
            <a:r>
              <a:rPr lang="en-US"/>
              <a:t>confidential items such as nonces and session keys uniquely originate from some node</a:t>
            </a:r>
            <a:endParaRPr lang="en-US"/>
          </a:p>
          <a:p>
            <a:pPr lvl="1"/>
            <a:r>
              <a:rPr lang="en-US"/>
              <a:t>predicate: </a:t>
            </a:r>
            <a:r>
              <a:rPr lang="en-US" i="1"/>
              <a:t>originate g n </a:t>
            </a:r>
            <a:r>
              <a:rPr lang="en-US"/>
              <a:t>(n is the first node where g occurs in the strand)</a:t>
            </a:r>
            <a:endParaRPr lang="en-US" i="1" u="sng"/>
          </a:p>
          <a:p>
            <a:pPr lvl="1"/>
            <a:r>
              <a:rPr lang="en-US">
                <a:sym typeface="+mn-ea"/>
              </a:rPr>
              <a:t>predicate:</a:t>
            </a:r>
            <a:r>
              <a:rPr lang="en-US" i="1">
                <a:sym typeface="+mn-ea"/>
              </a:rPr>
              <a:t> uniquely_originate g n </a:t>
            </a:r>
            <a:r>
              <a:rPr lang="en-US">
                <a:sym typeface="+mn-ea"/>
              </a:rPr>
              <a:t>(there is only one node which originates g)</a:t>
            </a:r>
            <a:endParaRPr lang="en-US">
              <a:sym typeface="+mn-ea"/>
            </a:endParaRPr>
          </a:p>
          <a:p>
            <a:pPr lvl="1"/>
            <a:endParaRPr lang="en-US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lum bright="-24000" contrast="48000"/>
          </a:blip>
          <a:stretch>
            <a:fillRect/>
          </a:stretch>
        </p:blipFill>
        <p:spPr>
          <a:xfrm>
            <a:off x="704850" y="3492500"/>
            <a:ext cx="11487150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704850" y="5026025"/>
            <a:ext cx="11471275" cy="14693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Freshness assumptions</a:t>
            </a:r>
            <a:endParaRPr lang="en-US"/>
          </a:p>
          <a:p>
            <a:pPr lvl="1"/>
            <a:r>
              <a:rPr lang="en-US"/>
              <a:t>predicate: </a:t>
            </a:r>
            <a:r>
              <a:rPr lang="en-US" i="1"/>
              <a:t>non_originate g s </a:t>
            </a:r>
            <a:r>
              <a:rPr lang="en-US"/>
              <a:t>( message g does not originate from any node in strand s)</a:t>
            </a:r>
            <a:endParaRPr lang="en-US"/>
          </a:p>
          <a:p>
            <a:pPr lvl="1"/>
            <a:r>
              <a:rPr lang="en-US"/>
              <a:t>predicate: </a:t>
            </a:r>
            <a:r>
              <a:rPr lang="en-US" i="1"/>
              <a:t>first_node_in_nonorigi_strand g n m</a:t>
            </a:r>
            <a:r>
              <a:rPr lang="en-US"/>
              <a:t>( g does not originate from the strand in which n and m lie, and m is the first node containing g in this strand)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952500" y="4316095"/>
            <a:ext cx="1123950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Path</a:t>
            </a:r>
            <a:endParaRPr lang="en-US"/>
          </a:p>
          <a:p>
            <a:pPr lvl="1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 path in a bundle from a node m at which a message g uniquely originates to a node n which contains g as a subterm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shows the existence of the causal precedence from m to n in the bundle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/>
              <a:t>Completely Transforming Path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8000" contrast="36000"/>
          </a:blip>
          <a:srcRect t="3241"/>
          <a:stretch>
            <a:fillRect/>
          </a:stretch>
        </p:blipFill>
        <p:spPr>
          <a:xfrm>
            <a:off x="262890" y="4361180"/>
            <a:ext cx="11577955" cy="10655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Completely Transforming Path</a:t>
            </a:r>
            <a:endParaRPr lang="en-US">
              <a:sym typeface="+mn-ea"/>
            </a:endParaRPr>
          </a:p>
          <a:p>
            <a:pPr lvl="1"/>
            <a:r>
              <a:rPr lang="en-US"/>
              <a:t>a function:  </a:t>
            </a:r>
            <a:r>
              <a:rPr lang="en-US" i="1"/>
              <a:t>slice_arr_cons s j len </a:t>
            </a:r>
            <a:r>
              <a:rPr lang="en-US"/>
              <a:t>(returns a consecutive node list [(s, j), ..., (s, j + len)])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579245" y="3013075"/>
            <a:ext cx="837247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05820" cy="4351655"/>
          </a:xfrm>
        </p:spPr>
        <p:txBody>
          <a:bodyPr/>
          <a:p>
            <a:r>
              <a:rPr lang="en-US">
                <a:sym typeface="+mn-ea"/>
              </a:rPr>
              <a:t>Completely Transforming Path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function: </a:t>
            </a:r>
            <a:r>
              <a:rPr lang="en-US" i="1">
                <a:sym typeface="+mn-ea"/>
              </a:rPr>
              <a:t>last p</a:t>
            </a:r>
            <a:r>
              <a:rPr lang="en-US">
                <a:sym typeface="+mn-ea"/>
              </a:rPr>
              <a:t> (a CTP </a:t>
            </a:r>
            <a:r>
              <a:rPr lang="en-US" i="1">
                <a:sym typeface="+mn-ea"/>
              </a:rPr>
              <a:t>p</a:t>
            </a:r>
            <a:r>
              <a:rPr lang="en-US">
                <a:sym typeface="+mn-ea"/>
              </a:rPr>
              <a:t>'s last element)</a:t>
            </a:r>
            <a:endParaRPr lang="en-US">
              <a:sym typeface="+mn-ea"/>
            </a:endParaRPr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2929255"/>
            <a:ext cx="10648950" cy="31597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ym typeface="+mn-ea"/>
              </a:rPr>
              <a:t>Completely Transforming Path</a:t>
            </a:r>
            <a:endParaRPr lang="en-US" sz="2800">
              <a:sym typeface="+mn-ea"/>
            </a:endParaRPr>
          </a:p>
          <a:p>
            <a:pPr lvl="1"/>
            <a:endParaRPr lang="en-US" sz="2800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701675" y="2531745"/>
            <a:ext cx="10509250" cy="501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701675" y="3032760"/>
            <a:ext cx="11218545" cy="608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tretch>
            <a:fillRect/>
          </a:stretch>
        </p:blipFill>
        <p:spPr>
          <a:xfrm>
            <a:off x="733425" y="3641725"/>
            <a:ext cx="11315700" cy="439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70" y="4081145"/>
            <a:ext cx="1145857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A formalized strand space theory in Isabelle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Proof of Lemma 13</a:t>
            </a:r>
            <a:endParaRPr lang="en-US" altLang="zh-CN"/>
          </a:p>
          <a:p>
            <a:pPr lvl="1"/>
            <a:r>
              <a:rPr lang="en-US" altLang="zh-CN"/>
              <a:t>paper-and-pen proof</a:t>
            </a:r>
            <a:endParaRPr lang="en-US" altLang="zh-CN"/>
          </a:p>
          <a:p>
            <a:pPr lvl="2"/>
            <a:r>
              <a:rPr lang="en-US" altLang="zh-CN" sz="2000"/>
              <a:t>Case Add_pos1... If n2!=n'...</a:t>
            </a:r>
            <a:endParaRPr lang="en-US" altLang="zh-CN"/>
          </a:p>
          <a:p>
            <a:pPr lvl="1"/>
            <a:r>
              <a:rPr lang="en-US" altLang="zh-CN"/>
              <a:t>mechanical proof</a:t>
            </a:r>
            <a:endParaRPr lang="en-US" altLang="zh-CN"/>
          </a:p>
          <a:p>
            <a:pPr lvl="2"/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strand space theory</a:t>
            </a:r>
            <a:endParaRPr lang="en-US"/>
          </a:p>
          <a:p>
            <a:r>
              <a:rPr lang="en-US"/>
              <a:t>the difficulties, motivations, contributions</a:t>
            </a:r>
            <a:endParaRPr lang="en-US"/>
          </a:p>
          <a:p>
            <a:r>
              <a:rPr lang="en-US"/>
              <a:t>formalized strand space theory (in a theorem prover)</a:t>
            </a:r>
            <a:endParaRPr lang="en-US"/>
          </a:p>
          <a:p>
            <a:r>
              <a:rPr lang="en-US"/>
              <a:t>formalize and prove protocol properties</a:t>
            </a:r>
            <a:endParaRPr lang="en-US"/>
          </a:p>
          <a:p>
            <a:pPr lvl="1"/>
            <a:r>
              <a:rPr lang="en-US"/>
              <a:t>Needham–Schroeder–Lowe (NSL) protocol</a:t>
            </a:r>
            <a:endParaRPr lang="en-US"/>
          </a:p>
          <a:p>
            <a:pPr lvl="1"/>
            <a:r>
              <a:rPr lang="en-US"/>
              <a:t> Otway–Rees protocol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Penetrators</a:t>
            </a:r>
            <a:endParaRPr lang="en-US"/>
          </a:p>
          <a:p>
            <a:pPr lvl="1"/>
            <a:r>
              <a:rPr lang="en-US" i="1"/>
              <a:t>bad</a:t>
            </a:r>
            <a:r>
              <a:rPr lang="en-US"/>
              <a:t>: the set of all the penetrators</a:t>
            </a:r>
            <a:endParaRPr lang="en-US"/>
          </a:p>
          <a:p>
            <a:pPr lvl="1"/>
            <a:r>
              <a:rPr lang="en-US" i="1"/>
              <a:t>KP</a:t>
            </a:r>
            <a:r>
              <a:rPr lang="en-US"/>
              <a:t>: the set of all the keys which is initially known to all the penetrators</a:t>
            </a:r>
            <a:endParaRPr lang="en-US"/>
          </a:p>
          <a:p>
            <a:pPr lvl="1"/>
            <a:r>
              <a:rPr lang="en-US"/>
              <a:t>penetrator strands</a:t>
            </a:r>
            <a:endParaRPr lang="en-US"/>
          </a:p>
          <a:p>
            <a:pPr lvl="2"/>
            <a:r>
              <a:rPr lang="en-US"/>
              <a:t>T strands (T[g])</a:t>
            </a:r>
            <a:endParaRPr lang="en-US"/>
          </a:p>
          <a:p>
            <a:pPr lvl="2"/>
            <a:r>
              <a:rPr lang="en-US"/>
              <a:t>K strands (K[</a:t>
            </a:r>
            <a:r>
              <a:rPr lang="en-US" i="1"/>
              <a:t>K</a:t>
            </a:r>
            <a:r>
              <a:rPr lang="en-US"/>
              <a:t>])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628140" y="4284980"/>
            <a:ext cx="747712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>
                <a:sym typeface="+mn-ea"/>
              </a:rPr>
              <a:t>Penetrators</a:t>
            </a:r>
            <a:endParaRPr lang="en-US">
              <a:sym typeface="+mn-ea"/>
            </a:endParaRPr>
          </a:p>
          <a:p>
            <a:pPr lvl="1"/>
            <a:r>
              <a:rPr lang="en-US" i="1"/>
              <a:t>Is_Penetrator_strand s</a:t>
            </a:r>
            <a:endParaRPr lang="en-US" i="1"/>
          </a:p>
          <a:p>
            <a:pPr lvl="1"/>
            <a:r>
              <a:rPr lang="en-US" i="1"/>
              <a:t>Is_Regular_strand s = ! Is_Penetrator_strand s</a:t>
            </a:r>
            <a:endParaRPr lang="en-US" i="1"/>
          </a:p>
          <a:p>
            <a:pPr lvl="1"/>
            <a:endParaRPr lang="en-US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30000"/>
          </a:blip>
          <a:stretch>
            <a:fillRect/>
          </a:stretch>
        </p:blipFill>
        <p:spPr>
          <a:xfrm>
            <a:off x="1604010" y="3433445"/>
            <a:ext cx="704850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Penetrators</a:t>
            </a:r>
            <a:endParaRPr lang="en-US">
              <a:sym typeface="+mn-ea"/>
            </a:endParaRPr>
          </a:p>
          <a:p>
            <a:pPr lvl="1"/>
            <a:r>
              <a:rPr lang="en-US" i="1"/>
              <a:t>regularK K </a:t>
            </a:r>
            <a:r>
              <a:rPr lang="en-US"/>
              <a:t>(K cannot be penetrated in a bundle)</a:t>
            </a:r>
            <a:endParaRPr lang="en-US"/>
          </a:p>
          <a:p>
            <a:pPr lvl="1"/>
            <a:r>
              <a:rPr lang="en-US" i="1"/>
              <a:t>component t b</a:t>
            </a:r>
            <a:r>
              <a:rPr lang="en-US"/>
              <a:t> ( t is a basic unit that cannot be analyzed in b by penetrators )</a:t>
            </a:r>
            <a:endParaRPr lang="en-US"/>
          </a:p>
          <a:p>
            <a:pPr lvl="1"/>
            <a:r>
              <a:rPr lang="en-US" i="1"/>
              <a:t>a test suite G </a:t>
            </a:r>
            <a:r>
              <a:rPr lang="en-US"/>
              <a:t>(message set)</a:t>
            </a:r>
            <a:endParaRPr lang="en-US" i="1"/>
          </a:p>
          <a:p>
            <a:pPr lvl="1"/>
            <a:endParaRPr lang="en-US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742950" y="4114165"/>
            <a:ext cx="1126807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742950" y="4815205"/>
            <a:ext cx="1144905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tretch>
            <a:fillRect/>
          </a:stretch>
        </p:blipFill>
        <p:spPr>
          <a:xfrm>
            <a:off x="742950" y="5534025"/>
            <a:ext cx="992505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Penetrators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09650" y="2791460"/>
            <a:ext cx="8811260" cy="43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262630"/>
            <a:ext cx="7007225" cy="418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681095"/>
            <a:ext cx="10344150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5128895"/>
            <a:ext cx="10232390" cy="15671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Generalized authentication tests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838200" y="1856740"/>
            <a:ext cx="865632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Unsolicited authentication tests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057910" y="2089785"/>
            <a:ext cx="7909560" cy="2276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2365" y="5135880"/>
            <a:ext cx="766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outgoing authentication tests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Incoming authentication tests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993140" y="2301240"/>
            <a:ext cx="9620885" cy="27209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Application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prove the secrecy of a long term key K, which is not a part of any message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prove the secrecy of an atom a which is a part of a message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473960" y="2970530"/>
            <a:ext cx="6985000" cy="534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1399540" y="4712970"/>
            <a:ext cx="9639300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Needham–Schroeder–Lowe protocol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define an initiator and a responder strands of NSL protocol</a:t>
            </a:r>
            <a:endParaRPr lang="zh-CN" altLang="en-US"/>
          </a:p>
          <a:p>
            <a:r>
              <a:rPr lang="zh-CN" altLang="en-US"/>
              <a:t>define the strand space of NSL protocol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683260" y="3027680"/>
            <a:ext cx="6419850" cy="2581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 bright="-6000" contrast="18000"/>
          </a:blip>
          <a:stretch>
            <a:fillRect/>
          </a:stretch>
        </p:blipFill>
        <p:spPr>
          <a:xfrm>
            <a:off x="683260" y="5878195"/>
            <a:ext cx="69723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Needham–Schroeder–Lowe protocol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prove the secrecy property on any regular key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413385" y="2705100"/>
            <a:ext cx="8031480" cy="478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413385" y="3404870"/>
            <a:ext cx="6993255" cy="416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tretch>
            <a:fillRect/>
          </a:stretch>
        </p:blipFill>
        <p:spPr>
          <a:xfrm>
            <a:off x="413385" y="4098925"/>
            <a:ext cx="11778615" cy="608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Messages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100580" y="2480310"/>
            <a:ext cx="5181600" cy="60515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Needham–Schroeder–Lowe protocol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Initiator</a:t>
            </a:r>
            <a:r>
              <a:rPr lang="en-US" altLang="zh-CN"/>
              <a:t>'</a:t>
            </a:r>
            <a:r>
              <a:rPr lang="zh-CN" altLang="en-US"/>
              <a:t>s  </a:t>
            </a:r>
            <a:r>
              <a:rPr lang="en-US" altLang="zh-CN"/>
              <a:t>and responder’s </a:t>
            </a:r>
            <a:r>
              <a:rPr lang="zh-CN" altLang="en-US"/>
              <a:t>authentication guarantee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814195" y="3129280"/>
            <a:ext cx="712470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Needham–Schroeder–Lowe protocol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prove the secrecy of the nonce Nb which is originated by a responder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lum bright="-12000" contrast="18000"/>
          </a:blip>
          <a:stretch>
            <a:fillRect/>
          </a:stretch>
        </p:blipFill>
        <p:spPr>
          <a:xfrm>
            <a:off x="2077720" y="2872105"/>
            <a:ext cx="707707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the Otway–Rees protocol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operators </a:t>
            </a:r>
            <a:r>
              <a:rPr lang="en-US" i="1"/>
              <a:t>parts</a:t>
            </a:r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r>
              <a:rPr lang="en-US"/>
              <a:t>{g}k in parts H =&gt; g in parts H ???</a:t>
            </a:r>
            <a:endParaRPr lang="en-US" i="1"/>
          </a:p>
          <a:p>
            <a:endParaRPr lang="en-US" i="1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260600" y="2571750"/>
            <a:ext cx="4905375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rcRect r="1233"/>
          <a:stretch>
            <a:fillRect/>
          </a:stretch>
        </p:blipFill>
        <p:spPr>
          <a:xfrm>
            <a:off x="1061085" y="5969635"/>
            <a:ext cx="9105900" cy="4051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51735" y="4377055"/>
            <a:ext cx="852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H</a:t>
            </a:r>
            <a:r>
              <a:rPr lang="en-US" b="1"/>
              <a:t> contains a penetrator’s initial knowledge and all messages sent by regular agents</a:t>
            </a:r>
            <a:endParaRPr 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operators </a:t>
            </a:r>
            <a:r>
              <a:rPr lang="en-US" i="1">
                <a:sym typeface="+mn-ea"/>
              </a:rPr>
              <a:t>synth</a:t>
            </a:r>
            <a:endParaRPr lang="en-US" i="1"/>
          </a:p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24000" contrast="48000"/>
          </a:blip>
          <a:stretch>
            <a:fillRect/>
          </a:stretch>
        </p:blipFill>
        <p:spPr>
          <a:xfrm>
            <a:off x="3053080" y="2644140"/>
            <a:ext cx="6143625" cy="1597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435860" y="4601845"/>
            <a:ext cx="10473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characterizes a penetrator’s ability to deduce knowledge from a message set </a:t>
            </a:r>
            <a:r>
              <a:rPr lang="en-US" sz="2000" i="1"/>
              <a:t>H</a:t>
            </a:r>
            <a:endParaRPr lang="en-US" sz="2000" i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648335" y="5255260"/>
            <a:ext cx="11349990" cy="922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Strands and strand space</a:t>
            </a:r>
            <a:endParaRPr lang="en-US"/>
          </a:p>
          <a:p>
            <a:pPr lvl="1"/>
            <a:r>
              <a:rPr lang="en-US">
                <a:solidFill>
                  <a:srgbClr val="FF0000"/>
                </a:solidFill>
              </a:rPr>
              <a:t>Actions</a:t>
            </a:r>
            <a:r>
              <a:rPr lang="zh-CN" altLang="en-US"/>
              <a:t>：send and receive</a:t>
            </a:r>
            <a:r>
              <a:rPr lang="en-US" altLang="zh-CN"/>
              <a:t>/Sign ={+, −}</a:t>
            </a:r>
            <a:endParaRPr lang="en-US" altLang="zh-CN"/>
          </a:p>
          <a:p>
            <a:pPr lvl="1"/>
            <a:r>
              <a:rPr lang="en-US">
                <a:solidFill>
                  <a:srgbClr val="FF0000"/>
                </a:solidFill>
              </a:rPr>
              <a:t>Events</a:t>
            </a:r>
            <a:r>
              <a:rPr lang="zh-CN" altLang="en-US"/>
              <a:t>：</a:t>
            </a:r>
            <a:r>
              <a:rPr lang="en-US" altLang="zh-CN"/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protocol defines a sequence of events for each agent’s role.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strand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represents a sequence of an agent’s actions in a particular protocol run, and is an instance of a role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strand space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a mapping from a strand set to 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trace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node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Domain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=&gt;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-&gt;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Bundles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represents a protocol execution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Causal precedence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Bundles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casually well-founded graph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8000" contrast="36000"/>
          </a:blip>
          <a:srcRect b="16984"/>
          <a:stretch>
            <a:fillRect/>
          </a:stretch>
        </p:blipFill>
        <p:spPr>
          <a:xfrm>
            <a:off x="1217295" y="2366645"/>
            <a:ext cx="2705100" cy="332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1294130" y="2848610"/>
            <a:ext cx="10457815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rcRect b="9307"/>
          <a:stretch>
            <a:fillRect/>
          </a:stretch>
        </p:blipFill>
        <p:spPr>
          <a:xfrm>
            <a:off x="1088390" y="5008245"/>
            <a:ext cx="10481945" cy="556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Protocol modeling using strands</a:t>
            </a:r>
            <a:endParaRPr lang="en-US"/>
          </a:p>
          <a:p>
            <a:pPr lvl="1"/>
            <a:r>
              <a:rPr lang="en-US"/>
              <a:t>role: initiators, responders,servers</a:t>
            </a:r>
            <a:endParaRPr lang="en-US"/>
          </a:p>
          <a:p>
            <a:pPr lvl="1"/>
            <a:r>
              <a:rPr lang="en-US"/>
              <a:t>parameter: names, nonces</a:t>
            </a:r>
            <a:endParaRPr lang="en-US"/>
          </a:p>
          <a:p>
            <a:pPr lvl="1"/>
            <a:r>
              <a:rPr lang="en-US"/>
              <a:t>parameterized strand: role[parameter list]</a:t>
            </a:r>
            <a:endParaRPr lang="en-US"/>
          </a:p>
          <a:p>
            <a:pPr lvl="1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4975225"/>
            <a:ext cx="11887200" cy="14382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15900" y="4634865"/>
            <a:ext cx="400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example</a:t>
            </a:r>
            <a:r>
              <a:rPr lang="zh-CN" altLang="en-US" b="1"/>
              <a:t>： </a:t>
            </a:r>
            <a:r>
              <a:rPr lang="en-US" b="1"/>
              <a:t>NSL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6081</Words>
  <Application>WPS 演示</Application>
  <PresentationFormat>Widescreen</PresentationFormat>
  <Paragraphs>291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Times New Roman</vt:lpstr>
      <vt:lpstr>Office Theme</vt:lpstr>
      <vt:lpstr>An inductive approach to strand spaces</vt:lpstr>
      <vt:lpstr>security protocol analysis</vt:lpstr>
      <vt:lpstr>Contents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Motivations and Contributions</vt:lpstr>
      <vt:lpstr>Motivations and Contributions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Generalized authentication tests</vt:lpstr>
      <vt:lpstr>Unsolicited authentication tests</vt:lpstr>
      <vt:lpstr>Incoming authentication tests</vt:lpstr>
      <vt:lpstr>Application</vt:lpstr>
      <vt:lpstr>Needham–Schroeder–Lowe protocol</vt:lpstr>
      <vt:lpstr>Needham–Schroeder–Lowe protocol</vt:lpstr>
      <vt:lpstr>Needham–Schroeder–Lowe protocol</vt:lpstr>
      <vt:lpstr>Needham–Schroeder–Lowe protocol</vt:lpstr>
      <vt:lpstr>the Otway–Rees protocol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忘八</cp:lastModifiedBy>
  <cp:revision>35</cp:revision>
  <dcterms:created xsi:type="dcterms:W3CDTF">2020-10-27T02:12:00Z</dcterms:created>
  <dcterms:modified xsi:type="dcterms:W3CDTF">2020-10-29T07:43:00Z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