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Imperative Programming</a:t>
            </a:r>
            <a:endParaRPr lang="en-US"/>
          </a:p>
        </p:txBody>
      </p:sp>
      <p:sp>
        <p:nvSpPr>
          <p:cNvPr id="3" name="Content Placeholder 2"/>
          <p:cNvSpPr>
            <a:spLocks noGrp="1"/>
          </p:cNvSpPr>
          <p:nvPr>
            <p:ph idx="1"/>
          </p:nvPr>
        </p:nvSpPr>
        <p:spPr/>
        <p:txBody>
          <a:bodyPr/>
          <a:p>
            <a:r>
              <a:rPr lang="en-US"/>
              <a:t>imperative programming, where computations are structured as sequences of instructions that operate by making modifications to the state of the program</a:t>
            </a:r>
            <a:endParaRPr lang="en-US"/>
          </a:p>
          <a:p>
            <a:r>
              <a:rPr lang="en-US"/>
              <a:t>mutable data structures like arrays and hash tables</a:t>
            </a:r>
            <a:endParaRPr lang="en-US"/>
          </a:p>
          <a:p>
            <a:r>
              <a:rPr lang="en-US"/>
              <a:t>control-flow constructs like for and while loops</a:t>
            </a:r>
            <a:endParaRPr lang="en-US"/>
          </a:p>
        </p:txBody>
      </p:sp>
      <p:pic>
        <p:nvPicPr>
          <p:cNvPr id="4" name="Picture 3"/>
          <p:cNvPicPr>
            <a:picLocks noChangeAspect="1"/>
          </p:cNvPicPr>
          <p:nvPr/>
        </p:nvPicPr>
        <p:blipFill>
          <a:blip r:embed="rId1"/>
          <a:stretch>
            <a:fillRect/>
          </a:stretch>
        </p:blipFill>
        <p:spPr>
          <a:xfrm>
            <a:off x="1424940" y="4500880"/>
            <a:ext cx="4514850" cy="167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Mutable Record Fields</a:t>
            </a:r>
            <a:endParaRPr lang="en-US"/>
          </a:p>
        </p:txBody>
      </p:sp>
      <p:sp>
        <p:nvSpPr>
          <p:cNvPr id="3" name="Content Placeholder 2"/>
          <p:cNvSpPr>
            <a:spLocks noGrp="1"/>
          </p:cNvSpPr>
          <p:nvPr>
            <p:ph idx="1"/>
          </p:nvPr>
        </p:nvSpPr>
        <p:spPr/>
        <p:txBody>
          <a:bodyPr/>
          <a:p>
            <a:r>
              <a:rPr lang="en-US"/>
              <a:t>Records, which are immutable by default, can have some of their fields explicitly declared as mutable</a:t>
            </a:r>
            <a:endParaRPr lang="en-US"/>
          </a:p>
        </p:txBody>
      </p:sp>
      <p:pic>
        <p:nvPicPr>
          <p:cNvPr id="4" name="Picture 3"/>
          <p:cNvPicPr>
            <a:picLocks noChangeAspect="1"/>
          </p:cNvPicPr>
          <p:nvPr/>
        </p:nvPicPr>
        <p:blipFill>
          <a:blip r:embed="rId1">
            <a:lum bright="-12000" contrast="24000"/>
          </a:blip>
          <a:stretch>
            <a:fillRect/>
          </a:stretch>
        </p:blipFill>
        <p:spPr>
          <a:xfrm>
            <a:off x="1245870" y="2673350"/>
            <a:ext cx="5191125" cy="1647825"/>
          </a:xfrm>
          <a:prstGeom prst="rect">
            <a:avLst/>
          </a:prstGeom>
        </p:spPr>
      </p:pic>
      <p:pic>
        <p:nvPicPr>
          <p:cNvPr id="5" name="Picture 4"/>
          <p:cNvPicPr>
            <a:picLocks noChangeAspect="1"/>
          </p:cNvPicPr>
          <p:nvPr/>
        </p:nvPicPr>
        <p:blipFill>
          <a:blip r:embed="rId2"/>
          <a:stretch>
            <a:fillRect/>
          </a:stretch>
        </p:blipFill>
        <p:spPr>
          <a:xfrm>
            <a:off x="1120775" y="4423410"/>
            <a:ext cx="6010275" cy="1085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Mutable Record Fields</a:t>
            </a:r>
            <a:endParaRPr lang="en-US"/>
          </a:p>
        </p:txBody>
      </p:sp>
      <p:pic>
        <p:nvPicPr>
          <p:cNvPr id="4" name="Content Placeholder 3"/>
          <p:cNvPicPr>
            <a:picLocks noChangeAspect="1"/>
          </p:cNvPicPr>
          <p:nvPr>
            <p:ph idx="1"/>
          </p:nvPr>
        </p:nvPicPr>
        <p:blipFill>
          <a:blip r:embed="rId1"/>
          <a:stretch>
            <a:fillRect/>
          </a:stretch>
        </p:blipFill>
        <p:spPr>
          <a:xfrm>
            <a:off x="993775" y="1861185"/>
            <a:ext cx="6105525" cy="819150"/>
          </a:xfrm>
          <a:prstGeom prst="rect">
            <a:avLst/>
          </a:prstGeom>
        </p:spPr>
      </p:pic>
      <p:pic>
        <p:nvPicPr>
          <p:cNvPr id="5" name="Picture 4"/>
          <p:cNvPicPr>
            <a:picLocks noChangeAspect="1"/>
          </p:cNvPicPr>
          <p:nvPr/>
        </p:nvPicPr>
        <p:blipFill>
          <a:blip r:embed="rId2"/>
          <a:stretch>
            <a:fillRect/>
          </a:stretch>
        </p:blipFill>
        <p:spPr>
          <a:xfrm>
            <a:off x="1073785" y="2593975"/>
            <a:ext cx="4857750" cy="781050"/>
          </a:xfrm>
          <a:prstGeom prst="rect">
            <a:avLst/>
          </a:prstGeom>
        </p:spPr>
      </p:pic>
      <p:pic>
        <p:nvPicPr>
          <p:cNvPr id="6" name="Picture 5"/>
          <p:cNvPicPr>
            <a:picLocks noChangeAspect="1"/>
          </p:cNvPicPr>
          <p:nvPr/>
        </p:nvPicPr>
        <p:blipFill>
          <a:blip r:embed="rId3"/>
          <a:stretch>
            <a:fillRect/>
          </a:stretch>
        </p:blipFill>
        <p:spPr>
          <a:xfrm>
            <a:off x="993775" y="3375025"/>
            <a:ext cx="6715125" cy="1990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a:t>
            </a:r>
            <a:endParaRPr lang="en-US"/>
          </a:p>
        </p:txBody>
      </p:sp>
      <p:sp>
        <p:nvSpPr>
          <p:cNvPr id="3" name="Content Placeholder 2"/>
          <p:cNvSpPr>
            <a:spLocks noGrp="1"/>
          </p:cNvSpPr>
          <p:nvPr>
            <p:ph idx="1"/>
          </p:nvPr>
        </p:nvSpPr>
        <p:spPr/>
        <p:txBody>
          <a:bodyPr/>
          <a:p>
            <a:r>
              <a:rPr lang="en-US"/>
              <a:t>It’s just a record type with a single mutable field called contents</a:t>
            </a:r>
            <a:endParaRPr lang="en-US"/>
          </a:p>
        </p:txBody>
      </p:sp>
      <p:pic>
        <p:nvPicPr>
          <p:cNvPr id="4" name="Picture 3"/>
          <p:cNvPicPr>
            <a:picLocks noChangeAspect="1"/>
          </p:cNvPicPr>
          <p:nvPr/>
        </p:nvPicPr>
        <p:blipFill>
          <a:blip r:embed="rId1"/>
          <a:stretch>
            <a:fillRect/>
          </a:stretch>
        </p:blipFill>
        <p:spPr>
          <a:xfrm>
            <a:off x="993140" y="4999990"/>
            <a:ext cx="3581400" cy="1647825"/>
          </a:xfrm>
          <a:prstGeom prst="rect">
            <a:avLst/>
          </a:prstGeom>
        </p:spPr>
      </p:pic>
      <p:pic>
        <p:nvPicPr>
          <p:cNvPr id="5" name="Picture 4"/>
          <p:cNvPicPr>
            <a:picLocks noChangeAspect="1"/>
          </p:cNvPicPr>
          <p:nvPr/>
        </p:nvPicPr>
        <p:blipFill>
          <a:blip r:embed="rId2"/>
          <a:stretch>
            <a:fillRect/>
          </a:stretch>
        </p:blipFill>
        <p:spPr>
          <a:xfrm>
            <a:off x="993140" y="2456815"/>
            <a:ext cx="4924425" cy="2543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 and while loops</a:t>
            </a:r>
            <a:endParaRPr lang="en-US"/>
          </a:p>
        </p:txBody>
      </p:sp>
      <p:pic>
        <p:nvPicPr>
          <p:cNvPr id="4" name="Content Placeholder 3"/>
          <p:cNvPicPr>
            <a:picLocks noChangeAspect="1"/>
          </p:cNvPicPr>
          <p:nvPr>
            <p:ph idx="1"/>
          </p:nvPr>
        </p:nvPicPr>
        <p:blipFill>
          <a:blip r:embed="rId1">
            <a:lum bright="-12000" contrast="24000"/>
          </a:blip>
          <a:stretch>
            <a:fillRect/>
          </a:stretch>
        </p:blipFill>
        <p:spPr>
          <a:xfrm>
            <a:off x="760095" y="1691005"/>
            <a:ext cx="5343525" cy="3238500"/>
          </a:xfrm>
          <a:prstGeom prst="rect">
            <a:avLst/>
          </a:prstGeom>
        </p:spPr>
      </p:pic>
      <p:pic>
        <p:nvPicPr>
          <p:cNvPr id="5" name="Picture 4"/>
          <p:cNvPicPr>
            <a:picLocks noChangeAspect="1"/>
          </p:cNvPicPr>
          <p:nvPr/>
        </p:nvPicPr>
        <p:blipFill>
          <a:blip r:embed="rId2">
            <a:lum bright="-12000" contrast="24000"/>
          </a:blip>
          <a:stretch>
            <a:fillRect/>
          </a:stretch>
        </p:blipFill>
        <p:spPr>
          <a:xfrm>
            <a:off x="5904230" y="1875790"/>
            <a:ext cx="6267450" cy="2823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unit type</a:t>
            </a:r>
            <a:endParaRPr lang="en-US"/>
          </a:p>
        </p:txBody>
      </p:sp>
      <p:pic>
        <p:nvPicPr>
          <p:cNvPr id="4" name="Content Placeholder 3"/>
          <p:cNvPicPr>
            <a:picLocks noChangeAspect="1"/>
          </p:cNvPicPr>
          <p:nvPr>
            <p:ph idx="1"/>
          </p:nvPr>
        </p:nvPicPr>
        <p:blipFill>
          <a:blip r:embed="rId1">
            <a:lum bright="-12000" contrast="24000"/>
          </a:blip>
          <a:stretch>
            <a:fillRect/>
          </a:stretch>
        </p:blipFill>
        <p:spPr>
          <a:xfrm>
            <a:off x="1259205" y="2495550"/>
            <a:ext cx="9286875" cy="186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Complete Program</a:t>
            </a:r>
            <a:endParaRPr lang="en-US"/>
          </a:p>
        </p:txBody>
      </p:sp>
      <p:sp>
        <p:nvSpPr>
          <p:cNvPr id="3" name="Content Placeholder 2"/>
          <p:cNvSpPr>
            <a:spLocks noGrp="1"/>
          </p:cNvSpPr>
          <p:nvPr>
            <p:ph idx="1"/>
          </p:nvPr>
        </p:nvSpPr>
        <p:spPr/>
        <p:txBody>
          <a:bodyPr/>
          <a:p>
            <a:r>
              <a:rPr lang="en-US"/>
              <a:t>sum.ml</a:t>
            </a:r>
            <a:endParaRPr lang="en-US"/>
          </a:p>
          <a:p>
            <a:r>
              <a:rPr lang="en-US"/>
              <a:t>$ corebuild sum.native</a:t>
            </a:r>
            <a:endParaRPr lang="en-US"/>
          </a:p>
          <a:p>
            <a:r>
              <a:rPr lang="en-US"/>
              <a:t>$ ./sum.native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Variables and Functions</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Lists and Patterns</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A Guided Tour</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Files, Modules, and Programs</a:t>
            </a:r>
            <a:endParaRPr lang="zh-CN" altLang="en-US"/>
          </a:p>
        </p:txBody>
      </p:sp>
      <p:sp>
        <p:nvSpPr>
          <p:cNvPr id="4" name="副标题 3"/>
          <p:cNvSpPr>
            <a:spLocks noGrp="1"/>
          </p:cNvSpPr>
          <p:nvPr>
            <p:ph type="subTitle" idx="1"/>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Single-file Program</a:t>
            </a:r>
            <a:endParaRPr lang="en-US" altLang="zh-CN"/>
          </a:p>
        </p:txBody>
      </p:sp>
      <p:pic>
        <p:nvPicPr>
          <p:cNvPr id="4" name="内容占位符 3"/>
          <p:cNvPicPr>
            <a:picLocks noChangeAspect="1"/>
          </p:cNvPicPr>
          <p:nvPr>
            <p:ph idx="1"/>
          </p:nvPr>
        </p:nvPicPr>
        <p:blipFill>
          <a:blip r:embed="rId1">
            <a:lum bright="-12000" contrast="24000"/>
          </a:blip>
          <a:stretch>
            <a:fillRect/>
          </a:stretch>
        </p:blipFill>
        <p:spPr>
          <a:xfrm>
            <a:off x="527685" y="1691005"/>
            <a:ext cx="6229350" cy="4010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Single-file Program</a:t>
            </a:r>
            <a:endParaRPr lang="en-US" altLang="zh-CN"/>
          </a:p>
        </p:txBody>
      </p:sp>
      <p:pic>
        <p:nvPicPr>
          <p:cNvPr id="5" name="内容占位符 4"/>
          <p:cNvPicPr>
            <a:picLocks noChangeAspect="1"/>
          </p:cNvPicPr>
          <p:nvPr>
            <p:ph idx="1"/>
          </p:nvPr>
        </p:nvPicPr>
        <p:blipFill>
          <a:blip r:embed="rId1">
            <a:lum bright="-12000" contrast="24000"/>
          </a:blip>
          <a:stretch>
            <a:fillRect/>
          </a:stretch>
        </p:blipFill>
        <p:spPr>
          <a:xfrm>
            <a:off x="975360" y="1974215"/>
            <a:ext cx="4133850" cy="822325"/>
          </a:xfrm>
          <a:prstGeom prst="rect">
            <a:avLst/>
          </a:prstGeom>
        </p:spPr>
      </p:pic>
      <p:sp>
        <p:nvSpPr>
          <p:cNvPr id="6" name="文本框 5"/>
          <p:cNvSpPr txBox="1"/>
          <p:nvPr/>
        </p:nvSpPr>
        <p:spPr>
          <a:xfrm>
            <a:off x="1001395" y="1594485"/>
            <a:ext cx="6123940" cy="368300"/>
          </a:xfrm>
          <a:prstGeom prst="rect">
            <a:avLst/>
          </a:prstGeom>
          <a:noFill/>
        </p:spPr>
        <p:txBody>
          <a:bodyPr wrap="square" rtlCol="0">
            <a:spAutoFit/>
          </a:bodyPr>
          <a:p>
            <a:r>
              <a:rPr lang="zh-CN" altLang="en-US" b="1"/>
              <a:t>If we weren</a:t>
            </a:r>
            <a:r>
              <a:rPr lang="en-US" altLang="zh-CN" b="1"/>
              <a:t>‘</a:t>
            </a:r>
            <a:r>
              <a:rPr lang="zh-CN" altLang="en-US" b="1"/>
              <a:t>t using Core or any other external libraries</a:t>
            </a:r>
            <a:endParaRPr lang="zh-CN" altLang="en-US" b="1"/>
          </a:p>
        </p:txBody>
      </p:sp>
      <p:pic>
        <p:nvPicPr>
          <p:cNvPr id="7" name="图片 6"/>
          <p:cNvPicPr>
            <a:picLocks noChangeAspect="1"/>
          </p:cNvPicPr>
          <p:nvPr/>
        </p:nvPicPr>
        <p:blipFill>
          <a:blip r:embed="rId2"/>
          <a:stretch>
            <a:fillRect/>
          </a:stretch>
        </p:blipFill>
        <p:spPr>
          <a:xfrm>
            <a:off x="975360" y="3219450"/>
            <a:ext cx="7524750" cy="534035"/>
          </a:xfrm>
          <a:prstGeom prst="rect">
            <a:avLst/>
          </a:prstGeom>
        </p:spPr>
      </p:pic>
      <p:pic>
        <p:nvPicPr>
          <p:cNvPr id="8" name="图片 7"/>
          <p:cNvPicPr>
            <a:picLocks noChangeAspect="1"/>
          </p:cNvPicPr>
          <p:nvPr/>
        </p:nvPicPr>
        <p:blipFill>
          <a:blip r:embed="rId3"/>
          <a:stretch>
            <a:fillRect/>
          </a:stretch>
        </p:blipFill>
        <p:spPr>
          <a:xfrm>
            <a:off x="975360" y="3753485"/>
            <a:ext cx="8094980" cy="14979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Single-file Program</a:t>
            </a:r>
            <a:endParaRPr lang="zh-CN" altLang="en-US"/>
          </a:p>
        </p:txBody>
      </p:sp>
      <p:pic>
        <p:nvPicPr>
          <p:cNvPr id="4" name="内容占位符 3"/>
          <p:cNvPicPr>
            <a:picLocks noChangeAspect="1"/>
          </p:cNvPicPr>
          <p:nvPr>
            <p:ph idx="1"/>
          </p:nvPr>
        </p:nvPicPr>
        <p:blipFill>
          <a:blip r:embed="rId1"/>
          <a:stretch>
            <a:fillRect/>
          </a:stretch>
        </p:blipFill>
        <p:spPr>
          <a:xfrm>
            <a:off x="986155" y="2033905"/>
            <a:ext cx="7658735" cy="1788160"/>
          </a:xfrm>
          <a:prstGeom prst="rect">
            <a:avLst/>
          </a:prstGeom>
        </p:spPr>
      </p:pic>
      <p:pic>
        <p:nvPicPr>
          <p:cNvPr id="5" name="图片 4"/>
          <p:cNvPicPr>
            <a:picLocks noChangeAspect="1"/>
          </p:cNvPicPr>
          <p:nvPr/>
        </p:nvPicPr>
        <p:blipFill>
          <a:blip r:embed="rId2"/>
          <a:stretch>
            <a:fillRect/>
          </a:stretch>
        </p:blipFill>
        <p:spPr>
          <a:xfrm>
            <a:off x="1254125" y="4231005"/>
            <a:ext cx="3827780" cy="21069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Single-file Program</a:t>
            </a:r>
            <a:endParaRPr lang="zh-CN" altLang="en-US"/>
          </a:p>
        </p:txBody>
      </p:sp>
      <p:sp>
        <p:nvSpPr>
          <p:cNvPr id="3" name="内容占位符 2"/>
          <p:cNvSpPr>
            <a:spLocks noGrp="1"/>
          </p:cNvSpPr>
          <p:nvPr>
            <p:ph idx="1"/>
          </p:nvPr>
        </p:nvSpPr>
        <p:spPr/>
        <p:txBody>
          <a:bodyPr/>
          <a:p>
            <a:r>
              <a:rPr lang="en-US" altLang="zh-CN"/>
              <a:t>two compilers</a:t>
            </a:r>
            <a:endParaRPr lang="en-US" altLang="zh-CN"/>
          </a:p>
          <a:p>
            <a:pPr lvl="1"/>
            <a:r>
              <a:rPr lang="en-US" altLang="zh-CN"/>
              <a:t>ocamlc bytecode compiler -- interpreted by a virtual machine</a:t>
            </a:r>
            <a:endParaRPr lang="en-US" altLang="zh-CN"/>
          </a:p>
          <a:p>
            <a:pPr lvl="1"/>
            <a:r>
              <a:rPr lang="en-US" altLang="zh-CN"/>
              <a:t>ocamlopt native-code compiler -- compiled to native machine code</a:t>
            </a:r>
            <a:endParaRPr lang="en-US" altLang="zh-CN"/>
          </a:p>
          <a:p>
            <a:pPr lvl="0"/>
            <a:r>
              <a:rPr lang="en-US" altLang="zh-CN"/>
              <a:t>ocamlbuild</a:t>
            </a:r>
            <a:endParaRPr lang="en-US" altLang="zh-CN"/>
          </a:p>
          <a:p>
            <a:pPr lvl="1"/>
            <a:r>
              <a:rPr lang="en-US" altLang="zh-CN"/>
              <a:t>.byte  for bytecode executable</a:t>
            </a:r>
            <a:endParaRPr lang="en-US" altLang="zh-CN"/>
          </a:p>
          <a:p>
            <a:pPr lvl="1"/>
            <a:r>
              <a:rPr lang="en-US" altLang="zh-CN"/>
              <a:t>.native for native code</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6215"/>
            <a:ext cx="10515600" cy="1325563"/>
          </a:xfrm>
        </p:spPr>
        <p:txBody>
          <a:bodyPr/>
          <a:p>
            <a:r>
              <a:rPr lang="zh-CN" altLang="en-US"/>
              <a:t>Multifile Programs and Modules</a:t>
            </a:r>
            <a:endParaRPr lang="zh-CN" altLang="en-US"/>
          </a:p>
        </p:txBody>
      </p:sp>
      <p:pic>
        <p:nvPicPr>
          <p:cNvPr id="5" name="内容占位符 4"/>
          <p:cNvPicPr>
            <a:picLocks noChangeAspect="1"/>
          </p:cNvPicPr>
          <p:nvPr>
            <p:ph idx="1"/>
          </p:nvPr>
        </p:nvPicPr>
        <p:blipFill>
          <a:blip r:embed="rId1"/>
          <a:stretch>
            <a:fillRect/>
          </a:stretch>
        </p:blipFill>
        <p:spPr>
          <a:xfrm>
            <a:off x="669290" y="1162050"/>
            <a:ext cx="4514850" cy="2609850"/>
          </a:xfrm>
          <a:prstGeom prst="rect">
            <a:avLst/>
          </a:prstGeom>
        </p:spPr>
      </p:pic>
      <p:pic>
        <p:nvPicPr>
          <p:cNvPr id="6" name="图片 5"/>
          <p:cNvPicPr>
            <a:picLocks noChangeAspect="1"/>
          </p:cNvPicPr>
          <p:nvPr/>
        </p:nvPicPr>
        <p:blipFill>
          <a:blip r:embed="rId2"/>
          <a:stretch>
            <a:fillRect/>
          </a:stretch>
        </p:blipFill>
        <p:spPr>
          <a:xfrm>
            <a:off x="584200" y="3771900"/>
            <a:ext cx="8029575" cy="3086100"/>
          </a:xfrm>
          <a:prstGeom prst="rect">
            <a:avLst/>
          </a:prstGeom>
        </p:spPr>
      </p:pic>
      <p:sp>
        <p:nvSpPr>
          <p:cNvPr id="7" name="文本框 6"/>
          <p:cNvSpPr txBox="1"/>
          <p:nvPr/>
        </p:nvSpPr>
        <p:spPr>
          <a:xfrm>
            <a:off x="7783830" y="4064000"/>
            <a:ext cx="4176395" cy="1198880"/>
          </a:xfrm>
          <a:prstGeom prst="rect">
            <a:avLst/>
          </a:prstGeom>
          <a:noFill/>
        </p:spPr>
        <p:txBody>
          <a:bodyPr wrap="square" rtlCol="0">
            <a:spAutoFit/>
          </a:bodyPr>
          <a:p>
            <a:r>
              <a:rPr lang="en-US" altLang="zh-CN" b="1"/>
              <a:t>$ocamlbuild freq.byte</a:t>
            </a:r>
            <a:endParaRPr lang="en-US" altLang="zh-CN" b="1"/>
          </a:p>
          <a:p>
            <a:r>
              <a:rPr lang="en-US" altLang="zh-CN"/>
              <a:t>it will automaticly discover dependencies and realize that counter.ml needs to be compiled</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Signatures and Abstract Types</a:t>
            </a:r>
            <a:endParaRPr lang="zh-CN" altLang="en-US"/>
          </a:p>
        </p:txBody>
      </p:sp>
      <p:sp>
        <p:nvSpPr>
          <p:cNvPr id="3" name="内容占位符 2"/>
          <p:cNvSpPr>
            <a:spLocks noGrp="1"/>
          </p:cNvSpPr>
          <p:nvPr>
            <p:ph idx="1"/>
          </p:nvPr>
        </p:nvSpPr>
        <p:spPr/>
        <p:txBody>
          <a:bodyPr/>
          <a:p>
            <a:r>
              <a:rPr lang="zh-CN" altLang="en-US"/>
              <a:t>the terms </a:t>
            </a:r>
            <a:r>
              <a:rPr lang="zh-CN" altLang="en-US" i="1"/>
              <a:t>interface</a:t>
            </a:r>
            <a:r>
              <a:rPr lang="zh-CN" altLang="en-US"/>
              <a:t>, </a:t>
            </a:r>
            <a:r>
              <a:rPr lang="zh-CN" altLang="en-US" i="1"/>
              <a:t>signature</a:t>
            </a:r>
            <a:r>
              <a:rPr lang="zh-CN" altLang="en-US"/>
              <a:t>, and </a:t>
            </a:r>
            <a:r>
              <a:rPr lang="zh-CN" altLang="en-US" i="1"/>
              <a:t>module type</a:t>
            </a:r>
            <a:r>
              <a:rPr lang="zh-CN" altLang="en-US"/>
              <a:t> are all used interchangeably.</a:t>
            </a:r>
            <a:endParaRPr lang="zh-CN" altLang="en-US"/>
          </a:p>
          <a:p>
            <a:r>
              <a:rPr lang="zh-CN" altLang="en-US"/>
              <a:t>val declarations are used to specify values in a signature</a:t>
            </a:r>
            <a:r>
              <a:rPr lang="en-US" altLang="zh-CN"/>
              <a:t>(.mli)</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Signatures and Abstract Types</a:t>
            </a:r>
            <a:endParaRPr lang="zh-CN" altLang="en-US"/>
          </a:p>
        </p:txBody>
      </p:sp>
      <p:pic>
        <p:nvPicPr>
          <p:cNvPr id="7" name="图片 6"/>
          <p:cNvPicPr>
            <a:picLocks noChangeAspect="1"/>
          </p:cNvPicPr>
          <p:nvPr/>
        </p:nvPicPr>
        <p:blipFill>
          <a:blip r:embed="rId1"/>
          <a:stretch>
            <a:fillRect/>
          </a:stretch>
        </p:blipFill>
        <p:spPr>
          <a:xfrm>
            <a:off x="6791325" y="1691005"/>
            <a:ext cx="3943350" cy="3876675"/>
          </a:xfrm>
          <a:prstGeom prst="rect">
            <a:avLst/>
          </a:prstGeom>
        </p:spPr>
      </p:pic>
      <p:sp>
        <p:nvSpPr>
          <p:cNvPr id="8" name="文本框 7"/>
          <p:cNvSpPr txBox="1"/>
          <p:nvPr/>
        </p:nvSpPr>
        <p:spPr>
          <a:xfrm>
            <a:off x="733425" y="5488940"/>
            <a:ext cx="4487545" cy="368300"/>
          </a:xfrm>
          <a:prstGeom prst="rect">
            <a:avLst/>
          </a:prstGeom>
          <a:noFill/>
        </p:spPr>
        <p:txBody>
          <a:bodyPr wrap="square" rtlCol="0">
            <a:spAutoFit/>
          </a:bodyPr>
          <a:p>
            <a:r>
              <a:rPr lang="en-US" altLang="zh-CN" b="1"/>
              <a:t>Counter.mli</a:t>
            </a:r>
            <a:endParaRPr lang="en-US" altLang="zh-CN" b="1"/>
          </a:p>
        </p:txBody>
      </p:sp>
      <p:sp>
        <p:nvSpPr>
          <p:cNvPr id="9" name="文本框 8"/>
          <p:cNvSpPr txBox="1"/>
          <p:nvPr/>
        </p:nvSpPr>
        <p:spPr>
          <a:xfrm>
            <a:off x="7055485" y="5770880"/>
            <a:ext cx="3541395" cy="368300"/>
          </a:xfrm>
          <a:prstGeom prst="rect">
            <a:avLst/>
          </a:prstGeom>
          <a:noFill/>
        </p:spPr>
        <p:txBody>
          <a:bodyPr wrap="square" rtlCol="0">
            <a:spAutoFit/>
          </a:bodyPr>
          <a:p>
            <a:r>
              <a:rPr lang="en-US" altLang="zh-CN" b="1"/>
              <a:t>Counter.ml</a:t>
            </a:r>
            <a:endParaRPr lang="en-US" altLang="zh-CN" b="1"/>
          </a:p>
        </p:txBody>
      </p:sp>
      <p:sp>
        <p:nvSpPr>
          <p:cNvPr id="10" name="文本框 9"/>
          <p:cNvSpPr txBox="1"/>
          <p:nvPr/>
        </p:nvSpPr>
        <p:spPr>
          <a:xfrm>
            <a:off x="135255" y="6139180"/>
            <a:ext cx="11218545" cy="645160"/>
          </a:xfrm>
          <a:prstGeom prst="rect">
            <a:avLst/>
          </a:prstGeom>
          <a:noFill/>
        </p:spPr>
        <p:txBody>
          <a:bodyPr wrap="square" rtlCol="0">
            <a:spAutoFit/>
          </a:bodyPr>
          <a:p>
            <a:r>
              <a:rPr lang="zh-CN" altLang="en-US" i="1"/>
              <a:t>Note that we needed to add empty and to_list to Counter, since otherwise there would be no way to create a Counter.t or get data out of one.</a:t>
            </a:r>
            <a:endParaRPr lang="zh-CN" altLang="en-US" i="1"/>
          </a:p>
        </p:txBody>
      </p:sp>
      <p:pic>
        <p:nvPicPr>
          <p:cNvPr id="12" name="内容占位符 11"/>
          <p:cNvPicPr>
            <a:picLocks noChangeAspect="1"/>
          </p:cNvPicPr>
          <p:nvPr>
            <p:ph idx="1"/>
          </p:nvPr>
        </p:nvPicPr>
        <p:blipFill>
          <a:blip r:embed="rId2">
            <a:lum bright="-36000" contrast="78000"/>
          </a:blip>
          <a:stretch>
            <a:fillRect/>
          </a:stretch>
        </p:blipFill>
        <p:spPr>
          <a:xfrm>
            <a:off x="370205" y="1691005"/>
            <a:ext cx="6172200" cy="36766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Signatures and Abstract Types</a:t>
            </a:r>
            <a:endParaRPr lang="zh-CN" altLang="en-US"/>
          </a:p>
        </p:txBody>
      </p:sp>
      <p:pic>
        <p:nvPicPr>
          <p:cNvPr id="4" name="内容占位符 3"/>
          <p:cNvPicPr>
            <a:picLocks noChangeAspect="1"/>
          </p:cNvPicPr>
          <p:nvPr>
            <p:ph idx="1"/>
          </p:nvPr>
        </p:nvPicPr>
        <p:blipFill>
          <a:blip r:embed="rId1"/>
          <a:stretch>
            <a:fillRect/>
          </a:stretch>
        </p:blipFill>
        <p:spPr>
          <a:xfrm>
            <a:off x="1023620" y="1691005"/>
            <a:ext cx="8591550" cy="2333625"/>
          </a:xfrm>
          <a:prstGeom prst="rect">
            <a:avLst/>
          </a:prstGeom>
        </p:spPr>
      </p:pic>
      <p:pic>
        <p:nvPicPr>
          <p:cNvPr id="5" name="图片 4"/>
          <p:cNvPicPr>
            <a:picLocks noChangeAspect="1"/>
          </p:cNvPicPr>
          <p:nvPr/>
        </p:nvPicPr>
        <p:blipFill>
          <a:blip r:embed="rId2"/>
          <a:stretch>
            <a:fillRect/>
          </a:stretch>
        </p:blipFill>
        <p:spPr>
          <a:xfrm>
            <a:off x="1023620" y="4168775"/>
            <a:ext cx="9239250" cy="1343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Functions</a:t>
            </a:r>
            <a:endParaRPr lang="en-US"/>
          </a:p>
        </p:txBody>
      </p:sp>
      <p:pic>
        <p:nvPicPr>
          <p:cNvPr id="4" name="Content Placeholder 3"/>
          <p:cNvPicPr>
            <a:picLocks noChangeAspect="1"/>
          </p:cNvPicPr>
          <p:nvPr>
            <p:ph idx="1"/>
          </p:nvPr>
        </p:nvPicPr>
        <p:blipFill>
          <a:blip r:embed="rId1"/>
          <a:stretch>
            <a:fillRect/>
          </a:stretch>
        </p:blipFill>
        <p:spPr>
          <a:xfrm>
            <a:off x="681990" y="1691005"/>
            <a:ext cx="6677025" cy="1400175"/>
          </a:xfrm>
          <a:prstGeom prst="rect">
            <a:avLst/>
          </a:prstGeom>
        </p:spPr>
      </p:pic>
      <p:pic>
        <p:nvPicPr>
          <p:cNvPr id="5" name="Picture 4"/>
          <p:cNvPicPr>
            <a:picLocks noChangeAspect="1"/>
          </p:cNvPicPr>
          <p:nvPr/>
        </p:nvPicPr>
        <p:blipFill>
          <a:blip r:embed="rId2"/>
          <a:stretch>
            <a:fillRect/>
          </a:stretch>
        </p:blipFill>
        <p:spPr>
          <a:xfrm>
            <a:off x="681990" y="3187700"/>
            <a:ext cx="3562350" cy="1857375"/>
          </a:xfrm>
          <a:prstGeom prst="rect">
            <a:avLst/>
          </a:prstGeom>
        </p:spPr>
      </p:pic>
      <p:sp>
        <p:nvSpPr>
          <p:cNvPr id="6" name="Text Box 5"/>
          <p:cNvSpPr txBox="1"/>
          <p:nvPr/>
        </p:nvSpPr>
        <p:spPr>
          <a:xfrm>
            <a:off x="709930" y="5368290"/>
            <a:ext cx="11120755" cy="645160"/>
          </a:xfrm>
          <a:prstGeom prst="rect">
            <a:avLst/>
          </a:prstGeom>
          <a:noFill/>
        </p:spPr>
        <p:txBody>
          <a:bodyPr wrap="square" rtlCol="0">
            <a:spAutoFit/>
          </a:bodyPr>
          <a:p>
            <a:r>
              <a:rPr lang="en-US" b="1"/>
              <a:t> in the definition of even, we used = in two different ways: once as the part ofthe let binding that separates the thing being defined from its definition; and once asan equality test, when comparing x mod 2 to 0. </a:t>
            </a:r>
            <a:endParaRPr 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Signatures and Abstract Types</a:t>
            </a:r>
            <a:endParaRPr lang="zh-CN" altLang="en-US"/>
          </a:p>
        </p:txBody>
      </p:sp>
      <p:pic>
        <p:nvPicPr>
          <p:cNvPr id="4" name="内容占位符 3"/>
          <p:cNvPicPr>
            <a:picLocks noChangeAspect="1"/>
          </p:cNvPicPr>
          <p:nvPr>
            <p:ph idx="1"/>
          </p:nvPr>
        </p:nvPicPr>
        <p:blipFill>
          <a:blip r:embed="rId1"/>
          <a:stretch>
            <a:fillRect/>
          </a:stretch>
        </p:blipFill>
        <p:spPr>
          <a:xfrm>
            <a:off x="5212715" y="1965325"/>
            <a:ext cx="7156450" cy="2661285"/>
          </a:xfrm>
          <a:prstGeom prst="rect">
            <a:avLst/>
          </a:prstGeom>
        </p:spPr>
      </p:pic>
      <p:pic>
        <p:nvPicPr>
          <p:cNvPr id="12" name="内容占位符 11"/>
          <p:cNvPicPr>
            <a:picLocks noChangeAspect="1"/>
          </p:cNvPicPr>
          <p:nvPr/>
        </p:nvPicPr>
        <p:blipFill>
          <a:blip r:embed="rId2">
            <a:lum bright="-36000" contrast="78000"/>
          </a:blip>
          <a:stretch>
            <a:fillRect/>
          </a:stretch>
        </p:blipFill>
        <p:spPr>
          <a:xfrm>
            <a:off x="168910" y="1726565"/>
            <a:ext cx="5269865" cy="3139440"/>
          </a:xfrm>
          <a:prstGeom prst="rect">
            <a:avLst/>
          </a:prstGeom>
        </p:spPr>
      </p:pic>
      <p:sp>
        <p:nvSpPr>
          <p:cNvPr id="8" name="文本框 7"/>
          <p:cNvSpPr txBox="1"/>
          <p:nvPr/>
        </p:nvSpPr>
        <p:spPr>
          <a:xfrm>
            <a:off x="725170" y="5164455"/>
            <a:ext cx="4487545" cy="368300"/>
          </a:xfrm>
          <a:prstGeom prst="rect">
            <a:avLst/>
          </a:prstGeom>
          <a:noFill/>
        </p:spPr>
        <p:txBody>
          <a:bodyPr wrap="square" rtlCol="0">
            <a:spAutoFit/>
          </a:bodyPr>
          <a:p>
            <a:r>
              <a:rPr lang="en-US" altLang="zh-CN" b="1"/>
              <a:t>Counter.mli</a:t>
            </a:r>
            <a:endParaRPr lang="en-US" altLang="zh-CN" b="1"/>
          </a:p>
        </p:txBody>
      </p:sp>
      <p:sp>
        <p:nvSpPr>
          <p:cNvPr id="9" name="文本框 8"/>
          <p:cNvSpPr txBox="1"/>
          <p:nvPr/>
        </p:nvSpPr>
        <p:spPr>
          <a:xfrm>
            <a:off x="6059805" y="5164455"/>
            <a:ext cx="3541395" cy="368300"/>
          </a:xfrm>
          <a:prstGeom prst="rect">
            <a:avLst/>
          </a:prstGeom>
          <a:noFill/>
        </p:spPr>
        <p:txBody>
          <a:bodyPr wrap="square" rtlCol="0">
            <a:spAutoFit/>
          </a:bodyPr>
          <a:p>
            <a:r>
              <a:rPr lang="en-US" altLang="zh-CN" b="1"/>
              <a:t>Counter.ml</a:t>
            </a:r>
            <a:endParaRPr lang="en-US" altLang="zh-CN" b="1"/>
          </a:p>
        </p:txBody>
      </p:sp>
      <p:sp>
        <p:nvSpPr>
          <p:cNvPr id="5" name="文本框 4"/>
          <p:cNvSpPr txBox="1"/>
          <p:nvPr/>
        </p:nvSpPr>
        <p:spPr>
          <a:xfrm>
            <a:off x="257810" y="5940425"/>
            <a:ext cx="11076940" cy="521970"/>
          </a:xfrm>
          <a:prstGeom prst="rect">
            <a:avLst/>
          </a:prstGeom>
          <a:noFill/>
        </p:spPr>
        <p:txBody>
          <a:bodyPr wrap="square" rtlCol="0">
            <a:spAutoFit/>
          </a:bodyPr>
          <a:p>
            <a:r>
              <a:rPr lang="en-US" altLang="zh-CN" sz="2800" b="1"/>
              <a:t>FIXED</a:t>
            </a:r>
            <a:endParaRPr lang="en-US" altLang="zh-CN" sz="2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Signatures and Abstract Types</a:t>
            </a:r>
            <a:endParaRPr lang="zh-CN" altLang="en-US"/>
          </a:p>
        </p:txBody>
      </p:sp>
      <p:pic>
        <p:nvPicPr>
          <p:cNvPr id="4" name="内容占位符 3"/>
          <p:cNvPicPr>
            <a:picLocks noChangeAspect="1"/>
          </p:cNvPicPr>
          <p:nvPr>
            <p:ph idx="1"/>
          </p:nvPr>
        </p:nvPicPr>
        <p:blipFill>
          <a:blip r:embed="rId1"/>
          <a:stretch>
            <a:fillRect/>
          </a:stretch>
        </p:blipFill>
        <p:spPr>
          <a:xfrm>
            <a:off x="838200" y="1485900"/>
            <a:ext cx="4181475" cy="3886200"/>
          </a:xfrm>
          <a:prstGeom prst="rect">
            <a:avLst/>
          </a:prstGeom>
        </p:spPr>
      </p:pic>
      <p:pic>
        <p:nvPicPr>
          <p:cNvPr id="5" name="图片 4"/>
          <p:cNvPicPr>
            <a:picLocks noChangeAspect="1"/>
          </p:cNvPicPr>
          <p:nvPr/>
        </p:nvPicPr>
        <p:blipFill>
          <a:blip r:embed="rId2"/>
          <a:stretch>
            <a:fillRect/>
          </a:stretch>
        </p:blipFill>
        <p:spPr>
          <a:xfrm>
            <a:off x="838200" y="5372100"/>
            <a:ext cx="9534525" cy="14668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Concrete Types in Signatures</a:t>
            </a:r>
            <a:endParaRPr lang="zh-CN" altLang="en-US"/>
          </a:p>
        </p:txBody>
      </p:sp>
      <p:pic>
        <p:nvPicPr>
          <p:cNvPr id="4" name="内容占位符 3"/>
          <p:cNvPicPr>
            <a:picLocks noChangeAspect="1"/>
          </p:cNvPicPr>
          <p:nvPr>
            <p:ph idx="1"/>
          </p:nvPr>
        </p:nvPicPr>
        <p:blipFill>
          <a:blip r:embed="rId1">
            <a:lum bright="-12000" contrast="30000"/>
          </a:blip>
          <a:stretch>
            <a:fillRect/>
          </a:stretch>
        </p:blipFill>
        <p:spPr>
          <a:xfrm>
            <a:off x="140335" y="1287780"/>
            <a:ext cx="7040245" cy="3281045"/>
          </a:xfrm>
          <a:prstGeom prst="rect">
            <a:avLst/>
          </a:prstGeom>
        </p:spPr>
      </p:pic>
      <p:pic>
        <p:nvPicPr>
          <p:cNvPr id="5" name="图片 4"/>
          <p:cNvPicPr>
            <a:picLocks noChangeAspect="1"/>
          </p:cNvPicPr>
          <p:nvPr/>
        </p:nvPicPr>
        <p:blipFill>
          <a:blip r:embed="rId2"/>
          <a:stretch>
            <a:fillRect/>
          </a:stretch>
        </p:blipFill>
        <p:spPr>
          <a:xfrm>
            <a:off x="0" y="4972050"/>
            <a:ext cx="8763000" cy="1885950"/>
          </a:xfrm>
          <a:prstGeom prst="rect">
            <a:avLst/>
          </a:prstGeom>
        </p:spPr>
      </p:pic>
      <p:sp>
        <p:nvSpPr>
          <p:cNvPr id="6" name="文本框 5"/>
          <p:cNvSpPr txBox="1"/>
          <p:nvPr/>
        </p:nvSpPr>
        <p:spPr>
          <a:xfrm>
            <a:off x="8353425" y="1691005"/>
            <a:ext cx="3838575" cy="368300"/>
          </a:xfrm>
          <a:prstGeom prst="rect">
            <a:avLst/>
          </a:prstGeom>
          <a:noFill/>
        </p:spPr>
        <p:txBody>
          <a:bodyPr wrap="square" rtlCol="0">
            <a:spAutoFit/>
          </a:bodyPr>
          <a:p>
            <a:r>
              <a:rPr lang="en-US" altLang="zh-CN"/>
              <a:t>add to counter.ml</a:t>
            </a:r>
            <a:endParaRPr lang="en-US" altLang="zh-CN"/>
          </a:p>
        </p:txBody>
      </p:sp>
      <p:sp>
        <p:nvSpPr>
          <p:cNvPr id="7" name="文本框 6"/>
          <p:cNvSpPr txBox="1"/>
          <p:nvPr/>
        </p:nvSpPr>
        <p:spPr>
          <a:xfrm>
            <a:off x="8480425" y="4864100"/>
            <a:ext cx="3838575" cy="368300"/>
          </a:xfrm>
          <a:prstGeom prst="rect">
            <a:avLst/>
          </a:prstGeom>
          <a:noFill/>
        </p:spPr>
        <p:txBody>
          <a:bodyPr wrap="square" rtlCol="0">
            <a:spAutoFit/>
          </a:bodyPr>
          <a:p>
            <a:r>
              <a:rPr lang="en-US" altLang="zh-CN"/>
              <a:t>add to counter.mli</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Nested Modules</a:t>
            </a:r>
            <a:endParaRPr lang="zh-CN" altLang="en-US"/>
          </a:p>
        </p:txBody>
      </p:sp>
      <p:pic>
        <p:nvPicPr>
          <p:cNvPr id="4" name="内容占位符 3"/>
          <p:cNvPicPr>
            <a:picLocks noChangeAspect="1"/>
          </p:cNvPicPr>
          <p:nvPr>
            <p:ph idx="1"/>
          </p:nvPr>
        </p:nvPicPr>
        <p:blipFill>
          <a:blip r:embed="rId1"/>
          <a:stretch>
            <a:fillRect/>
          </a:stretch>
        </p:blipFill>
        <p:spPr>
          <a:xfrm>
            <a:off x="949325" y="1844675"/>
            <a:ext cx="6057900" cy="1181100"/>
          </a:xfrm>
          <a:prstGeom prst="rect">
            <a:avLst/>
          </a:prstGeom>
        </p:spPr>
      </p:pic>
      <p:pic>
        <p:nvPicPr>
          <p:cNvPr id="5" name="图片 4"/>
          <p:cNvPicPr>
            <a:picLocks noChangeAspect="1"/>
          </p:cNvPicPr>
          <p:nvPr/>
        </p:nvPicPr>
        <p:blipFill>
          <a:blip r:embed="rId2"/>
          <a:stretch>
            <a:fillRect/>
          </a:stretch>
        </p:blipFill>
        <p:spPr>
          <a:xfrm>
            <a:off x="1160780" y="3462020"/>
            <a:ext cx="3286125" cy="2952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Nested Modules</a:t>
            </a:r>
            <a:endParaRPr lang="zh-CN" altLang="en-US"/>
          </a:p>
        </p:txBody>
      </p:sp>
      <p:sp>
        <p:nvSpPr>
          <p:cNvPr id="3" name="内容占位符 2"/>
          <p:cNvSpPr>
            <a:spLocks noGrp="1"/>
          </p:cNvSpPr>
          <p:nvPr>
            <p:ph idx="1"/>
          </p:nvPr>
        </p:nvSpPr>
        <p:spPr>
          <a:xfrm>
            <a:off x="640715" y="1691005"/>
            <a:ext cx="10515600" cy="4351338"/>
          </a:xfrm>
        </p:spPr>
        <p:txBody>
          <a:bodyPr/>
          <a:p>
            <a:r>
              <a:rPr lang="en-US" altLang="zh-CN" sz="2400"/>
              <a:t>the combination of signature and impletation</a:t>
            </a:r>
            <a:endParaRPr lang="en-US" altLang="zh-CN" sz="2400"/>
          </a:p>
        </p:txBody>
      </p:sp>
      <p:pic>
        <p:nvPicPr>
          <p:cNvPr id="5" name="图片 4"/>
          <p:cNvPicPr>
            <a:picLocks noChangeAspect="1"/>
          </p:cNvPicPr>
          <p:nvPr/>
        </p:nvPicPr>
        <p:blipFill>
          <a:blip r:embed="rId1">
            <a:lum bright="-30000" contrast="66000"/>
          </a:blip>
          <a:stretch>
            <a:fillRect/>
          </a:stretch>
        </p:blipFill>
        <p:spPr>
          <a:xfrm>
            <a:off x="6829425" y="1195070"/>
            <a:ext cx="4326890" cy="5176520"/>
          </a:xfrm>
          <a:prstGeom prst="rect">
            <a:avLst/>
          </a:prstGeom>
        </p:spPr>
      </p:pic>
      <p:sp>
        <p:nvSpPr>
          <p:cNvPr id="6" name="文本框 5"/>
          <p:cNvSpPr txBox="1"/>
          <p:nvPr/>
        </p:nvSpPr>
        <p:spPr>
          <a:xfrm>
            <a:off x="6984365" y="6448425"/>
            <a:ext cx="3387090" cy="368300"/>
          </a:xfrm>
          <a:prstGeom prst="rect">
            <a:avLst/>
          </a:prstGeom>
          <a:noFill/>
        </p:spPr>
        <p:txBody>
          <a:bodyPr wrap="square" rtlCol="0">
            <a:spAutoFit/>
          </a:bodyPr>
          <a:p>
            <a:r>
              <a:rPr lang="en-US" altLang="zh-CN" b="1"/>
              <a:t>here is a bug!</a:t>
            </a:r>
            <a:endParaRPr lang="en-US" altLang="zh-CN"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Opening Modules</a:t>
            </a:r>
            <a:endParaRPr lang="zh-CN" altLang="en-US"/>
          </a:p>
        </p:txBody>
      </p:sp>
      <p:sp>
        <p:nvSpPr>
          <p:cNvPr id="3" name="内容占位符 2"/>
          <p:cNvSpPr>
            <a:spLocks noGrp="1"/>
          </p:cNvSpPr>
          <p:nvPr>
            <p:ph idx="1"/>
          </p:nvPr>
        </p:nvSpPr>
        <p:spPr/>
        <p:txBody>
          <a:bodyPr/>
          <a:p>
            <a:r>
              <a:rPr lang="zh-CN" altLang="en-US"/>
              <a:t>In general, opening a module adds the contents of that module to the environment that the compiler looks at to find the definition of various identifiers</a:t>
            </a:r>
            <a:endParaRPr lang="zh-CN" altLang="en-US"/>
          </a:p>
        </p:txBody>
      </p:sp>
      <p:pic>
        <p:nvPicPr>
          <p:cNvPr id="5" name="图片 4"/>
          <p:cNvPicPr>
            <a:picLocks noChangeAspect="1"/>
          </p:cNvPicPr>
          <p:nvPr/>
        </p:nvPicPr>
        <p:blipFill>
          <a:blip r:embed="rId1"/>
          <a:stretch>
            <a:fillRect/>
          </a:stretch>
        </p:blipFill>
        <p:spPr>
          <a:xfrm>
            <a:off x="1009015" y="3075940"/>
            <a:ext cx="4133850" cy="22002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Opening Modules</a:t>
            </a:r>
            <a:endParaRPr lang="zh-CN" altLang="en-US"/>
          </a:p>
        </p:txBody>
      </p:sp>
      <p:pic>
        <p:nvPicPr>
          <p:cNvPr id="4" name="内容占位符 3"/>
          <p:cNvPicPr>
            <a:picLocks noChangeAspect="1"/>
          </p:cNvPicPr>
          <p:nvPr>
            <p:ph idx="1"/>
          </p:nvPr>
        </p:nvPicPr>
        <p:blipFill>
          <a:blip r:embed="rId1"/>
          <a:stretch>
            <a:fillRect/>
          </a:stretch>
        </p:blipFill>
        <p:spPr>
          <a:xfrm>
            <a:off x="838200" y="2506345"/>
            <a:ext cx="9538970" cy="4351655"/>
          </a:xfrm>
          <a:prstGeom prst="rect">
            <a:avLst/>
          </a:prstGeom>
        </p:spPr>
      </p:pic>
      <p:sp>
        <p:nvSpPr>
          <p:cNvPr id="5" name="文本框 4"/>
          <p:cNvSpPr txBox="1"/>
          <p:nvPr/>
        </p:nvSpPr>
        <p:spPr>
          <a:xfrm>
            <a:off x="902970" y="1692910"/>
            <a:ext cx="4783455" cy="460375"/>
          </a:xfrm>
          <a:prstGeom prst="rect">
            <a:avLst/>
          </a:prstGeom>
          <a:noFill/>
        </p:spPr>
        <p:txBody>
          <a:bodyPr wrap="square" rtlCol="0">
            <a:spAutoFit/>
          </a:bodyPr>
          <a:p>
            <a:r>
              <a:rPr lang="en-US" altLang="zh-CN" sz="2400" b="1"/>
              <a:t>local opening</a:t>
            </a:r>
            <a:endParaRPr lang="en-US" altLang="zh-CN" sz="24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Including Modules</a:t>
            </a:r>
            <a:endParaRPr lang="zh-CN" altLang="en-US"/>
          </a:p>
        </p:txBody>
      </p:sp>
      <p:pic>
        <p:nvPicPr>
          <p:cNvPr id="4" name="内容占位符 3"/>
          <p:cNvPicPr>
            <a:picLocks noChangeAspect="1"/>
          </p:cNvPicPr>
          <p:nvPr>
            <p:ph idx="1"/>
          </p:nvPr>
        </p:nvPicPr>
        <p:blipFill>
          <a:blip r:embed="rId1"/>
          <a:srcRect t="3895"/>
          <a:stretch>
            <a:fillRect/>
          </a:stretch>
        </p:blipFill>
        <p:spPr>
          <a:xfrm>
            <a:off x="838200" y="1290320"/>
            <a:ext cx="7654290" cy="2163445"/>
          </a:xfrm>
          <a:prstGeom prst="rect">
            <a:avLst/>
          </a:prstGeom>
        </p:spPr>
      </p:pic>
      <p:pic>
        <p:nvPicPr>
          <p:cNvPr id="6" name="图片 5"/>
          <p:cNvPicPr>
            <a:picLocks noChangeAspect="1"/>
          </p:cNvPicPr>
          <p:nvPr/>
        </p:nvPicPr>
        <p:blipFill>
          <a:blip r:embed="rId2"/>
          <a:stretch>
            <a:fillRect/>
          </a:stretch>
        </p:blipFill>
        <p:spPr>
          <a:xfrm>
            <a:off x="838200" y="3453765"/>
            <a:ext cx="5282565" cy="3338195"/>
          </a:xfrm>
          <a:prstGeom prst="rect">
            <a:avLst/>
          </a:prstGeom>
        </p:spPr>
      </p:pic>
      <p:sp>
        <p:nvSpPr>
          <p:cNvPr id="7" name="文本框 6"/>
          <p:cNvSpPr txBox="1"/>
          <p:nvPr/>
        </p:nvSpPr>
        <p:spPr>
          <a:xfrm>
            <a:off x="6702425" y="3668395"/>
            <a:ext cx="5023485" cy="645160"/>
          </a:xfrm>
          <a:prstGeom prst="rect">
            <a:avLst/>
          </a:prstGeom>
          <a:noFill/>
        </p:spPr>
        <p:txBody>
          <a:bodyPr wrap="square" rtlCol="0">
            <a:spAutoFit/>
          </a:bodyPr>
          <a:p>
            <a:r>
              <a:rPr lang="zh-CN" altLang="en-US" b="1"/>
              <a:t>We can use the include directive to create a new, extended version of the </a:t>
            </a:r>
            <a:r>
              <a:rPr lang="en-US" altLang="zh-CN" b="1"/>
              <a:t>existing </a:t>
            </a:r>
            <a:r>
              <a:rPr lang="zh-CN" altLang="en-US" b="1"/>
              <a:t>module</a:t>
            </a:r>
            <a:endParaRPr lang="zh-CN" alt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Including Modules</a:t>
            </a:r>
            <a:endParaRPr lang="zh-CN" altLang="en-US"/>
          </a:p>
        </p:txBody>
      </p:sp>
      <p:pic>
        <p:nvPicPr>
          <p:cNvPr id="4" name="内容占位符 3"/>
          <p:cNvPicPr>
            <a:picLocks noChangeAspect="1"/>
          </p:cNvPicPr>
          <p:nvPr>
            <p:ph idx="1"/>
          </p:nvPr>
        </p:nvPicPr>
        <p:blipFill>
          <a:blip r:embed="rId1"/>
          <a:stretch>
            <a:fillRect/>
          </a:stretch>
        </p:blipFill>
        <p:spPr>
          <a:xfrm>
            <a:off x="697230" y="1691005"/>
            <a:ext cx="5501640" cy="2436495"/>
          </a:xfrm>
          <a:prstGeom prst="rect">
            <a:avLst/>
          </a:prstGeom>
        </p:spPr>
      </p:pic>
      <p:pic>
        <p:nvPicPr>
          <p:cNvPr id="5" name="图片 4"/>
          <p:cNvPicPr>
            <a:picLocks noChangeAspect="1"/>
          </p:cNvPicPr>
          <p:nvPr/>
        </p:nvPicPr>
        <p:blipFill>
          <a:blip r:embed="rId2"/>
          <a:stretch>
            <a:fillRect/>
          </a:stretch>
        </p:blipFill>
        <p:spPr>
          <a:xfrm>
            <a:off x="838200" y="4597400"/>
            <a:ext cx="6096000" cy="1838325"/>
          </a:xfrm>
          <a:prstGeom prst="rect">
            <a:avLst/>
          </a:prstGeom>
        </p:spPr>
      </p:pic>
      <p:sp>
        <p:nvSpPr>
          <p:cNvPr id="6" name="文本框 5"/>
          <p:cNvSpPr txBox="1"/>
          <p:nvPr/>
        </p:nvSpPr>
        <p:spPr>
          <a:xfrm>
            <a:off x="6518910" y="1678940"/>
            <a:ext cx="4783455" cy="368300"/>
          </a:xfrm>
          <a:prstGeom prst="rect">
            <a:avLst/>
          </a:prstGeom>
          <a:noFill/>
        </p:spPr>
        <p:txBody>
          <a:bodyPr wrap="square" rtlCol="0">
            <a:spAutoFit/>
          </a:bodyPr>
          <a:p>
            <a:r>
              <a:rPr lang="en-US" altLang="zh-CN"/>
              <a:t>extended List module.ml</a:t>
            </a:r>
            <a:endParaRPr lang="en-US" altLang="zh-CN"/>
          </a:p>
        </p:txBody>
      </p:sp>
      <p:sp>
        <p:nvSpPr>
          <p:cNvPr id="7" name="文本框 6"/>
          <p:cNvSpPr txBox="1"/>
          <p:nvPr/>
        </p:nvSpPr>
        <p:spPr>
          <a:xfrm>
            <a:off x="6617970" y="4585970"/>
            <a:ext cx="3978910" cy="368300"/>
          </a:xfrm>
          <a:prstGeom prst="rect">
            <a:avLst/>
          </a:prstGeom>
          <a:noFill/>
        </p:spPr>
        <p:txBody>
          <a:bodyPr wrap="square" rtlCol="0">
            <a:spAutoFit/>
          </a:bodyPr>
          <a:p>
            <a:r>
              <a:rPr lang="en-US" altLang="zh-CN"/>
              <a:t>extended List module.mli (signature)</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Common Errors with Modules</a:t>
            </a:r>
            <a:endParaRPr lang="zh-CN" altLang="en-US"/>
          </a:p>
        </p:txBody>
      </p:sp>
      <p:sp>
        <p:nvSpPr>
          <p:cNvPr id="3" name="内容占位符 2"/>
          <p:cNvSpPr>
            <a:spLocks noGrp="1"/>
          </p:cNvSpPr>
          <p:nvPr>
            <p:ph idx="1"/>
          </p:nvPr>
        </p:nvSpPr>
        <p:spPr/>
        <p:txBody>
          <a:bodyPr/>
          <a:p>
            <a:r>
              <a:rPr lang="zh-CN" altLang="en-US"/>
              <a:t>cyclic dependencies between modules are not allowed, and cyclic dependencies among files are never allowed.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Inference</a:t>
            </a:r>
            <a:endParaRPr lang="en-US"/>
          </a:p>
        </p:txBody>
      </p:sp>
      <p:sp>
        <p:nvSpPr>
          <p:cNvPr id="3" name="Content Placeholder 2"/>
          <p:cNvSpPr>
            <a:spLocks noGrp="1"/>
          </p:cNvSpPr>
          <p:nvPr>
            <p:ph idx="1"/>
          </p:nvPr>
        </p:nvSpPr>
        <p:spPr/>
        <p:txBody>
          <a:bodyPr/>
          <a:p>
            <a:r>
              <a:rPr lang="en-US"/>
              <a:t>OCaml requires that both branches of an</a:t>
            </a:r>
            <a:r>
              <a:rPr lang="en-US" i="1"/>
              <a:t> if </a:t>
            </a:r>
            <a:r>
              <a:rPr lang="en-US"/>
              <a:t>statement have the same type</a:t>
            </a:r>
            <a:endParaRPr lang="en-US"/>
          </a:p>
          <a:p>
            <a:endParaRPr lang="en-US"/>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Records</a:t>
            </a:r>
            <a:endParaRPr lang="zh-CN" altLang="en-US"/>
          </a:p>
        </p:txBody>
      </p:sp>
      <p:sp>
        <p:nvSpPr>
          <p:cNvPr id="4" name="副标题 3"/>
          <p:cNvSpPr>
            <a:spLocks noGrp="1"/>
          </p:cNvSpPr>
          <p:nvPr>
            <p:ph type="subTitle" idx="1"/>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Records</a:t>
            </a:r>
            <a:endParaRPr lang="zh-CN" altLang="en-US"/>
          </a:p>
        </p:txBody>
      </p:sp>
      <p:sp>
        <p:nvSpPr>
          <p:cNvPr id="3" name="内容占位符 2"/>
          <p:cNvSpPr>
            <a:spLocks noGrp="1"/>
          </p:cNvSpPr>
          <p:nvPr>
            <p:ph idx="1"/>
          </p:nvPr>
        </p:nvSpPr>
        <p:spPr/>
        <p:txBody>
          <a:bodyPr/>
          <a:p>
            <a:r>
              <a:rPr lang="zh-CN" altLang="en-US"/>
              <a:t>record field names must start with a lowercase letter</a:t>
            </a:r>
            <a:endParaRPr lang="zh-CN" altLang="en-US"/>
          </a:p>
          <a:p>
            <a:r>
              <a:rPr lang="zh-CN" altLang="en-US"/>
              <a:t>record </a:t>
            </a:r>
            <a:r>
              <a:rPr lang="zh-CN" altLang="en-US">
                <a:solidFill>
                  <a:srgbClr val="FF0000"/>
                </a:solidFill>
              </a:rPr>
              <a:t>patterns </a:t>
            </a:r>
            <a:r>
              <a:rPr lang="zh-CN" altLang="en-US"/>
              <a:t>are irrefutable</a:t>
            </a:r>
            <a:r>
              <a:rPr lang="en-US" altLang="zh-CN"/>
              <a:t>,a pattern can mention only a subset of the fields in the record.</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Variants</a:t>
            </a:r>
            <a:endParaRPr lang="zh-CN" altLang="en-US"/>
          </a:p>
        </p:txBody>
      </p:sp>
      <p:sp>
        <p:nvSpPr>
          <p:cNvPr id="4" name="副标题 3"/>
          <p:cNvSpPr>
            <a:spLocks noGrp="1"/>
          </p:cNvSpPr>
          <p:nvPr>
            <p:ph type="subTitle" idx="1"/>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Error Handling</a:t>
            </a:r>
            <a:endParaRPr lang="zh-CN" altLang="en-US"/>
          </a:p>
        </p:txBody>
      </p:sp>
      <p:sp>
        <p:nvSpPr>
          <p:cNvPr id="4" name="副标题 3"/>
          <p:cNvSpPr>
            <a:spLocks noGrp="1"/>
          </p:cNvSpPr>
          <p:nvPr>
            <p:ph type="subTitle" idx="1"/>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S-expression</a:t>
            </a:r>
            <a:endParaRPr lang="en-US" altLang="zh-CN"/>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Tuples</a:t>
            </a:r>
            <a:endParaRPr lang="en-US"/>
          </a:p>
        </p:txBody>
      </p:sp>
      <p:pic>
        <p:nvPicPr>
          <p:cNvPr id="4" name="Content Placeholder 3"/>
          <p:cNvPicPr>
            <a:picLocks noChangeAspect="1"/>
          </p:cNvPicPr>
          <p:nvPr>
            <p:ph idx="1"/>
          </p:nvPr>
        </p:nvPicPr>
        <p:blipFill>
          <a:blip r:embed="rId1"/>
          <a:stretch>
            <a:fillRect/>
          </a:stretch>
        </p:blipFill>
        <p:spPr>
          <a:xfrm>
            <a:off x="838200" y="1553210"/>
            <a:ext cx="9401175" cy="2352675"/>
          </a:xfrm>
          <a:prstGeom prst="rect">
            <a:avLst/>
          </a:prstGeom>
        </p:spPr>
      </p:pic>
      <p:pic>
        <p:nvPicPr>
          <p:cNvPr id="5" name="Picture 4"/>
          <p:cNvPicPr>
            <a:picLocks noChangeAspect="1"/>
          </p:cNvPicPr>
          <p:nvPr/>
        </p:nvPicPr>
        <p:blipFill>
          <a:blip r:embed="rId2"/>
          <a:stretch>
            <a:fillRect/>
          </a:stretch>
        </p:blipFill>
        <p:spPr>
          <a:xfrm>
            <a:off x="991870" y="4136390"/>
            <a:ext cx="9477375" cy="1924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Lists</a:t>
            </a:r>
            <a:endParaRPr lang="en-US"/>
          </a:p>
        </p:txBody>
      </p:sp>
      <p:sp>
        <p:nvSpPr>
          <p:cNvPr id="3" name="Content Placeholder 2"/>
          <p:cNvSpPr>
            <a:spLocks noGrp="1"/>
          </p:cNvSpPr>
          <p:nvPr>
            <p:ph idx="1"/>
          </p:nvPr>
        </p:nvSpPr>
        <p:spPr/>
        <p:txBody>
          <a:bodyPr/>
          <a:p>
            <a:r>
              <a:rPr lang="en-US"/>
              <a:t>lists let you hold any number of items of the same type</a:t>
            </a:r>
            <a:endParaRPr lang="en-US"/>
          </a:p>
          <a:p>
            <a:r>
              <a:rPr lang="en-US"/>
              <a:t>Core comes with a List module that has a rich collection of functions for working with lists</a:t>
            </a:r>
            <a:endParaRPr lang="en-US"/>
          </a:p>
          <a:p>
            <a:r>
              <a:rPr lang="en-US"/>
              <a:t>labeled argument ~f</a:t>
            </a:r>
            <a:endParaRPr lang="en-US"/>
          </a:p>
          <a:p>
            <a:r>
              <a:rPr lang="en-US"/>
              <a:t>OCaml uses semicolons to separate list elements in lists rather than commas. Commas, instead, are used for separating elements in a tuple.</a:t>
            </a:r>
            <a:endParaRPr lang="en-US"/>
          </a:p>
          <a:p>
            <a:endParaRPr lang="en-US"/>
          </a:p>
        </p:txBody>
      </p:sp>
      <p:pic>
        <p:nvPicPr>
          <p:cNvPr id="4" name="Picture 3"/>
          <p:cNvPicPr>
            <a:picLocks noChangeAspect="1"/>
          </p:cNvPicPr>
          <p:nvPr/>
        </p:nvPicPr>
        <p:blipFill>
          <a:blip r:embed="rId1"/>
          <a:stretch>
            <a:fillRect/>
          </a:stretch>
        </p:blipFill>
        <p:spPr>
          <a:xfrm>
            <a:off x="1079500" y="5369560"/>
            <a:ext cx="4591050" cy="581025"/>
          </a:xfrm>
          <a:prstGeom prst="rect">
            <a:avLst/>
          </a:prstGeom>
        </p:spPr>
      </p:pic>
      <p:pic>
        <p:nvPicPr>
          <p:cNvPr id="5" name="Picture 4"/>
          <p:cNvPicPr>
            <a:picLocks noChangeAspect="1"/>
          </p:cNvPicPr>
          <p:nvPr/>
        </p:nvPicPr>
        <p:blipFill>
          <a:blip r:embed="rId2"/>
          <a:stretch>
            <a:fillRect/>
          </a:stretch>
        </p:blipFill>
        <p:spPr>
          <a:xfrm>
            <a:off x="1079500" y="6177280"/>
            <a:ext cx="6324600" cy="552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Nesting lets with let and in</a:t>
            </a:r>
            <a:endParaRPr lang="en-US"/>
          </a:p>
        </p:txBody>
      </p:sp>
      <p:sp>
        <p:nvSpPr>
          <p:cNvPr id="3" name="Content Placeholder 2"/>
          <p:cNvSpPr>
            <a:spLocks noGrp="1"/>
          </p:cNvSpPr>
          <p:nvPr>
            <p:ph idx="1"/>
          </p:nvPr>
        </p:nvSpPr>
        <p:spPr/>
        <p:txBody>
          <a:bodyPr/>
          <a:p>
            <a:r>
              <a:rPr lang="en-US"/>
              <a:t>The </a:t>
            </a:r>
            <a:r>
              <a:rPr lang="en-US" i="1"/>
              <a:t>in</a:t>
            </a:r>
            <a:r>
              <a:rPr lang="en-US"/>
              <a:t> marks the beginning of the scope within which the new variable can be used</a:t>
            </a:r>
            <a:endParaRPr lang="en-US"/>
          </a:p>
        </p:txBody>
      </p:sp>
      <p:pic>
        <p:nvPicPr>
          <p:cNvPr id="4" name="Picture 3"/>
          <p:cNvPicPr>
            <a:picLocks noChangeAspect="1"/>
          </p:cNvPicPr>
          <p:nvPr/>
        </p:nvPicPr>
        <p:blipFill>
          <a:blip r:embed="rId1"/>
          <a:stretch>
            <a:fillRect/>
          </a:stretch>
        </p:blipFill>
        <p:spPr>
          <a:xfrm>
            <a:off x="1440180" y="2997200"/>
            <a:ext cx="1752600" cy="1000125"/>
          </a:xfrm>
          <a:prstGeom prst="rect">
            <a:avLst/>
          </a:prstGeom>
        </p:spPr>
      </p:pic>
      <p:pic>
        <p:nvPicPr>
          <p:cNvPr id="5" name="Picture 4"/>
          <p:cNvPicPr>
            <a:picLocks noChangeAspect="1"/>
          </p:cNvPicPr>
          <p:nvPr/>
        </p:nvPicPr>
        <p:blipFill>
          <a:blip r:embed="rId2"/>
          <a:stretch>
            <a:fillRect/>
          </a:stretch>
        </p:blipFill>
        <p:spPr>
          <a:xfrm>
            <a:off x="1440180" y="3997325"/>
            <a:ext cx="2343150" cy="781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Records and Variants</a:t>
            </a:r>
            <a:endParaRPr lang="en-US"/>
          </a:p>
        </p:txBody>
      </p:sp>
      <p:pic>
        <p:nvPicPr>
          <p:cNvPr id="4" name="Content Placeholder 3"/>
          <p:cNvPicPr>
            <a:picLocks noChangeAspect="1"/>
          </p:cNvPicPr>
          <p:nvPr>
            <p:ph idx="1"/>
          </p:nvPr>
        </p:nvPicPr>
        <p:blipFill>
          <a:blip r:embed="rId1"/>
          <a:stretch>
            <a:fillRect/>
          </a:stretch>
        </p:blipFill>
        <p:spPr>
          <a:xfrm>
            <a:off x="838200" y="1928495"/>
            <a:ext cx="4743450" cy="571500"/>
          </a:xfrm>
          <a:prstGeom prst="rect">
            <a:avLst/>
          </a:prstGeom>
        </p:spPr>
      </p:pic>
      <p:sp>
        <p:nvSpPr>
          <p:cNvPr id="5" name="Text Box 4"/>
          <p:cNvSpPr txBox="1"/>
          <p:nvPr/>
        </p:nvSpPr>
        <p:spPr>
          <a:xfrm>
            <a:off x="838200" y="2949575"/>
            <a:ext cx="7513320" cy="368300"/>
          </a:xfrm>
          <a:prstGeom prst="rect">
            <a:avLst/>
          </a:prstGeom>
          <a:noFill/>
        </p:spPr>
        <p:txBody>
          <a:bodyPr wrap="square" rtlCol="0">
            <a:spAutoFit/>
          </a:bodyPr>
          <a:p>
            <a:r>
              <a:rPr lang="en-US" b="1"/>
              <a:t>include newly defined types as components in larger types</a:t>
            </a:r>
            <a:endParaRPr lang="en-US" b="1"/>
          </a:p>
        </p:txBody>
      </p:sp>
      <p:pic>
        <p:nvPicPr>
          <p:cNvPr id="6" name="Picture 5"/>
          <p:cNvPicPr>
            <a:picLocks noChangeAspect="1"/>
          </p:cNvPicPr>
          <p:nvPr/>
        </p:nvPicPr>
        <p:blipFill>
          <a:blip r:embed="rId2"/>
          <a:srcRect t="7926" b="6667"/>
          <a:stretch>
            <a:fillRect/>
          </a:stretch>
        </p:blipFill>
        <p:spPr>
          <a:xfrm>
            <a:off x="838200" y="3512185"/>
            <a:ext cx="8201025" cy="732155"/>
          </a:xfrm>
          <a:prstGeom prst="rect">
            <a:avLst/>
          </a:prstGeom>
        </p:spPr>
      </p:pic>
      <p:sp>
        <p:nvSpPr>
          <p:cNvPr id="7" name="Text Box 6"/>
          <p:cNvSpPr txBox="1"/>
          <p:nvPr/>
        </p:nvSpPr>
        <p:spPr>
          <a:xfrm>
            <a:off x="773430" y="4839970"/>
            <a:ext cx="8275955" cy="368300"/>
          </a:xfrm>
          <a:prstGeom prst="rect">
            <a:avLst/>
          </a:prstGeom>
          <a:noFill/>
        </p:spPr>
        <p:txBody>
          <a:bodyPr wrap="square" rtlCol="0">
            <a:spAutoFit/>
          </a:bodyPr>
          <a:p>
            <a:r>
              <a:rPr lang="en-US" b="1"/>
              <a:t>representing objects together in a single type -- variants</a:t>
            </a:r>
            <a:endParaRPr lang="en-US" b="1"/>
          </a:p>
        </p:txBody>
      </p:sp>
      <p:pic>
        <p:nvPicPr>
          <p:cNvPr id="8" name="Picture 7"/>
          <p:cNvPicPr>
            <a:picLocks noChangeAspect="1"/>
          </p:cNvPicPr>
          <p:nvPr/>
        </p:nvPicPr>
        <p:blipFill>
          <a:blip r:embed="rId3"/>
          <a:stretch>
            <a:fillRect/>
          </a:stretch>
        </p:blipFill>
        <p:spPr>
          <a:xfrm>
            <a:off x="838200" y="5409565"/>
            <a:ext cx="3333750" cy="1276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Records and Variants</a:t>
            </a:r>
            <a:endParaRPr lang="en-US"/>
          </a:p>
        </p:txBody>
      </p:sp>
      <p:pic>
        <p:nvPicPr>
          <p:cNvPr id="4" name="Content Placeholder 3"/>
          <p:cNvPicPr>
            <a:picLocks noChangeAspect="1"/>
          </p:cNvPicPr>
          <p:nvPr>
            <p:ph idx="1"/>
          </p:nvPr>
        </p:nvPicPr>
        <p:blipFill>
          <a:blip r:embed="rId1"/>
          <a:stretch>
            <a:fillRect/>
          </a:stretch>
        </p:blipFill>
        <p:spPr>
          <a:xfrm>
            <a:off x="1042035" y="1894205"/>
            <a:ext cx="6169025" cy="4351655"/>
          </a:xfrm>
          <a:prstGeom prst="rect">
            <a:avLst/>
          </a:prstGeom>
        </p:spPr>
      </p:pic>
      <p:sp>
        <p:nvSpPr>
          <p:cNvPr id="5" name="Text Box 4"/>
          <p:cNvSpPr txBox="1"/>
          <p:nvPr/>
        </p:nvSpPr>
        <p:spPr>
          <a:xfrm>
            <a:off x="7694930" y="1914525"/>
            <a:ext cx="4359275" cy="1476375"/>
          </a:xfrm>
          <a:prstGeom prst="rect">
            <a:avLst/>
          </a:prstGeom>
          <a:noFill/>
        </p:spPr>
        <p:txBody>
          <a:bodyPr wrap="square" rtlCol="0">
            <a:spAutoFit/>
          </a:bodyPr>
          <a:p>
            <a:r>
              <a:rPr lang="en-US" b="1"/>
              <a:t>option and list are really just examples of variant types that happen to be important enough to be defined in the standard library (and in the case of lists, to have some special syntax)</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3531</Words>
  <Application>WPS 演示</Application>
  <PresentationFormat>Widescreen</PresentationFormat>
  <Paragraphs>164</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Arial</vt:lpstr>
      <vt:lpstr>宋体</vt:lpstr>
      <vt:lpstr>Wingdings</vt:lpstr>
      <vt:lpstr>Calibri Light</vt:lpstr>
      <vt:lpstr>Calibri</vt:lpstr>
      <vt:lpstr>微软雅黑</vt:lpstr>
      <vt:lpstr>Arial Unicode MS</vt:lpstr>
      <vt:lpstr>Office Theme</vt:lpstr>
      <vt:lpstr>PowerPoint 演示文稿</vt:lpstr>
      <vt:lpstr>A Guided Tour</vt:lpstr>
      <vt:lpstr>Functions</vt:lpstr>
      <vt:lpstr>Type Inference</vt:lpstr>
      <vt:lpstr>Tuples</vt:lpstr>
      <vt:lpstr>Lists</vt:lpstr>
      <vt:lpstr>Nesting lets with let and in</vt:lpstr>
      <vt:lpstr>Records and Variants</vt:lpstr>
      <vt:lpstr>Records and Variants</vt:lpstr>
      <vt:lpstr>Imperative Programming</vt:lpstr>
      <vt:lpstr>Mutable Record Fields</vt:lpstr>
      <vt:lpstr>Mutable Record Fields</vt:lpstr>
      <vt:lpstr>Ref</vt:lpstr>
      <vt:lpstr>for and while loops</vt:lpstr>
      <vt:lpstr>unit type</vt:lpstr>
      <vt:lpstr>A Complete Program</vt:lpstr>
      <vt:lpstr>Variables and Functions</vt:lpstr>
      <vt:lpstr>PowerPoint 演示文稿</vt:lpstr>
      <vt:lpstr>Lists and Patterns</vt:lpstr>
      <vt:lpstr>PowerPoint 演示文稿</vt:lpstr>
      <vt:lpstr>Files, Modules, and Programs</vt:lpstr>
      <vt:lpstr>Single-file Program</vt:lpstr>
      <vt:lpstr>Single-file Program</vt:lpstr>
      <vt:lpstr>Single-file Program</vt:lpstr>
      <vt:lpstr>Single-file Program</vt:lpstr>
      <vt:lpstr>Multifile Programs and Modules</vt:lpstr>
      <vt:lpstr>Signatures and Abstract Types</vt:lpstr>
      <vt:lpstr>Signatures and Abstract Types</vt:lpstr>
      <vt:lpstr>Signatures and Abstract Types</vt:lpstr>
      <vt:lpstr>Signatures and Abstract Types</vt:lpstr>
      <vt:lpstr>Signatures and Abstract Types</vt:lpstr>
      <vt:lpstr>Concrete Types in Signatures</vt:lpstr>
      <vt:lpstr>Nested Modules</vt:lpstr>
      <vt:lpstr>Nested Modules</vt:lpstr>
      <vt:lpstr>Opening Modules</vt:lpstr>
      <vt:lpstr>Opening Modules</vt:lpstr>
      <vt:lpstr>Including Modules</vt:lpstr>
      <vt:lpstr>Including Modules</vt:lpstr>
      <vt:lpstr>Common Errors with Modules</vt:lpstr>
      <vt:lpstr>Records</vt:lpstr>
      <vt:lpstr>Records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忘八</cp:lastModifiedBy>
  <cp:revision>23</cp:revision>
  <dcterms:created xsi:type="dcterms:W3CDTF">2020-10-30T02:02:00Z</dcterms:created>
  <dcterms:modified xsi:type="dcterms:W3CDTF">2020-11-01T15:58:30Z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