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7" r:id="rId10"/>
    <p:sldId id="263" r:id="rId11"/>
    <p:sldId id="262" r:id="rId12"/>
    <p:sldId id="264" r:id="rId13"/>
    <p:sldId id="265"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sz="half" idx="1"/>
          </p:nvPr>
        </p:nvSpPr>
        <p:spPr/>
        <p:txBody>
          <a:bodyPr/>
          <a:p>
            <a:r>
              <a:rPr lang="zh-CN" altLang="en-US"/>
              <a:t>迁移</a:t>
            </a:r>
            <a:endParaRPr lang="zh-CN" altLang="en-US"/>
          </a:p>
        </p:txBody>
      </p:sp>
      <p:pic>
        <p:nvPicPr>
          <p:cNvPr id="7" name="Content Placeholder 6"/>
          <p:cNvPicPr>
            <a:picLocks noChangeAspect="1"/>
          </p:cNvPicPr>
          <p:nvPr>
            <p:ph sz="half" idx="2"/>
          </p:nvPr>
        </p:nvPicPr>
        <p:blipFill>
          <a:blip r:embed="rId1"/>
          <a:srcRect r="3699"/>
          <a:stretch>
            <a:fillRect/>
          </a:stretch>
        </p:blipFill>
        <p:spPr>
          <a:xfrm>
            <a:off x="1766570" y="2552700"/>
            <a:ext cx="8001635" cy="2810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术语</a:t>
            </a:r>
            <a:endParaRPr lang="zh-CN" altLang="en-US"/>
          </a:p>
        </p:txBody>
      </p:sp>
      <p:sp>
        <p:nvSpPr>
          <p:cNvPr id="6" name="Content Placeholder 5"/>
          <p:cNvSpPr>
            <a:spLocks noGrp="1"/>
          </p:cNvSpPr>
          <p:nvPr>
            <p:ph sz="half" idx="1"/>
          </p:nvPr>
        </p:nvSpPr>
        <p:spPr/>
        <p:txBody>
          <a:bodyPr/>
          <a:p>
            <a:r>
              <a:rPr lang="en-US"/>
              <a:t>可达状态集合</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1459230" y="2326005"/>
            <a:ext cx="9334500" cy="2098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术语</a:t>
            </a:r>
            <a:r>
              <a:rPr lang="en-US" altLang="zh-CN"/>
              <a:t>	</a:t>
            </a:r>
            <a:endParaRPr lang="en-US" altLang="zh-CN"/>
          </a:p>
        </p:txBody>
      </p:sp>
      <p:sp>
        <p:nvSpPr>
          <p:cNvPr id="6" name="Content Placeholder 5"/>
          <p:cNvSpPr>
            <a:spLocks noGrp="1"/>
          </p:cNvSpPr>
          <p:nvPr>
            <p:ph sz="half" idx="1"/>
          </p:nvPr>
        </p:nvSpPr>
        <p:spPr>
          <a:xfrm>
            <a:off x="838200" y="1825625"/>
            <a:ext cx="4828540" cy="3829050"/>
          </a:xfrm>
        </p:spPr>
        <p:txBody>
          <a:bodyPr>
            <a:normAutofit lnSpcReduction="10000"/>
          </a:bodyPr>
          <a:p>
            <a:r>
              <a:rPr lang="zh-CN" altLang="en-US"/>
              <a:t>带参谓词公式</a:t>
            </a:r>
            <a:endParaRPr lang="zh-CN" altLang="en-US"/>
          </a:p>
          <a:p>
            <a:endParaRPr lang="zh-CN" altLang="en-US"/>
          </a:p>
          <a:p>
            <a:endParaRPr lang="zh-CN" altLang="en-US"/>
          </a:p>
          <a:p>
            <a:r>
              <a:rPr lang="zh-CN" altLang="en-US"/>
              <a:t>带参规则</a:t>
            </a:r>
            <a:endParaRPr lang="zh-CN" altLang="en-US"/>
          </a:p>
          <a:p>
            <a:endParaRPr lang="zh-CN" altLang="en-US"/>
          </a:p>
          <a:p>
            <a:endParaRPr lang="zh-CN" altLang="en-US"/>
          </a:p>
          <a:p>
            <a:endParaRPr lang="zh-CN" altLang="en-US"/>
          </a:p>
          <a:p>
            <a:r>
              <a:rPr lang="zh-CN" altLang="en-US"/>
              <a:t>带参协议</a:t>
            </a:r>
            <a:endParaRPr lang="zh-CN" altLang="en-US"/>
          </a:p>
        </p:txBody>
      </p:sp>
      <p:pic>
        <p:nvPicPr>
          <p:cNvPr id="7" name="Content Placeholder 6"/>
          <p:cNvPicPr>
            <a:picLocks noChangeAspect="1"/>
          </p:cNvPicPr>
          <p:nvPr>
            <p:ph sz="half" idx="2"/>
          </p:nvPr>
        </p:nvPicPr>
        <p:blipFill>
          <a:blip r:embed="rId1"/>
          <a:stretch>
            <a:fillRect/>
          </a:stretch>
        </p:blipFill>
        <p:spPr>
          <a:xfrm>
            <a:off x="1276985" y="2250440"/>
            <a:ext cx="9529445" cy="821055"/>
          </a:xfrm>
          <a:prstGeom prst="rect">
            <a:avLst/>
          </a:prstGeom>
        </p:spPr>
      </p:pic>
      <p:pic>
        <p:nvPicPr>
          <p:cNvPr id="8" name="Picture 7"/>
          <p:cNvPicPr>
            <a:picLocks noChangeAspect="1"/>
          </p:cNvPicPr>
          <p:nvPr/>
        </p:nvPicPr>
        <p:blipFill>
          <a:blip r:embed="rId2"/>
          <a:stretch>
            <a:fillRect/>
          </a:stretch>
        </p:blipFill>
        <p:spPr>
          <a:xfrm>
            <a:off x="1352550" y="3630930"/>
            <a:ext cx="9378315" cy="1230630"/>
          </a:xfrm>
          <a:prstGeom prst="rect">
            <a:avLst/>
          </a:prstGeom>
        </p:spPr>
      </p:pic>
      <p:pic>
        <p:nvPicPr>
          <p:cNvPr id="9" name="Picture 8"/>
          <p:cNvPicPr>
            <a:picLocks noChangeAspect="1"/>
          </p:cNvPicPr>
          <p:nvPr/>
        </p:nvPicPr>
        <p:blipFill>
          <a:blip r:embed="rId3"/>
          <a:stretch>
            <a:fillRect/>
          </a:stretch>
        </p:blipFill>
        <p:spPr>
          <a:xfrm>
            <a:off x="1553210" y="5475605"/>
            <a:ext cx="9253220" cy="1207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带参协议验证问题</a:t>
            </a:r>
            <a:endParaRPr lang="en-US"/>
          </a:p>
        </p:txBody>
      </p:sp>
      <p:pic>
        <p:nvPicPr>
          <p:cNvPr id="7" name="Content Placeholder 6"/>
          <p:cNvPicPr>
            <a:picLocks noChangeAspect="1"/>
          </p:cNvPicPr>
          <p:nvPr>
            <p:ph idx="1"/>
          </p:nvPr>
        </p:nvPicPr>
        <p:blipFill>
          <a:blip r:embed="rId1"/>
          <a:stretch>
            <a:fillRect/>
          </a:stretch>
        </p:blipFill>
        <p:spPr>
          <a:xfrm>
            <a:off x="838200" y="2236470"/>
            <a:ext cx="10515600" cy="3528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带参协议验证问题</a:t>
            </a:r>
            <a:endParaRPr lang="en-US"/>
          </a:p>
        </p:txBody>
      </p:sp>
      <p:sp>
        <p:nvSpPr>
          <p:cNvPr id="3" name="Content Placeholder 2"/>
          <p:cNvSpPr>
            <a:spLocks noGrp="1"/>
          </p:cNvSpPr>
          <p:nvPr>
            <p:ph idx="1"/>
          </p:nvPr>
        </p:nvSpPr>
        <p:spPr/>
        <p:txBody>
          <a:bodyPr/>
          <a:p>
            <a:r>
              <a:rPr lang="en-US"/>
              <a:t>带参协议中的不变式可以由合适的时态逻辑公式描述，如线性时间逻辑（LTL）或分支时间逻辑（CTL）</a:t>
            </a:r>
            <a:endParaRPr lang="en-US"/>
          </a:p>
          <a:p>
            <a:r>
              <a:rPr lang="zh-CN" altLang="en-US"/>
              <a:t>本文的不变式：</a:t>
            </a:r>
            <a:endParaRPr lang="zh-CN" altLang="en-US"/>
          </a:p>
          <a:p>
            <a:endParaRPr lang="zh-CN" altLang="en-US"/>
          </a:p>
          <a:p>
            <a:endParaRPr lang="zh-CN" altLang="en-US"/>
          </a:p>
          <a:p>
            <a:endParaRPr lang="zh-CN" altLang="en-US"/>
          </a:p>
          <a:p>
            <a:endParaRPr lang="zh-CN" altLang="en-US"/>
          </a:p>
          <a:p>
            <a:r>
              <a:rPr lang="zh-CN" altLang="en-US"/>
              <a:t>本文任务之一：确定</a:t>
            </a:r>
            <a:r>
              <a:rPr lang="en-US" altLang="zh-CN"/>
              <a:t>paraverifier</a:t>
            </a:r>
            <a:r>
              <a:rPr lang="zh-CN" altLang="en-US"/>
              <a:t>中的候选辅助不变式是否为带参协议实例中的不变式</a:t>
            </a:r>
            <a:endParaRPr lang="zh-CN" altLang="en-US"/>
          </a:p>
        </p:txBody>
      </p:sp>
      <p:pic>
        <p:nvPicPr>
          <p:cNvPr id="4" name="Picture 3"/>
          <p:cNvPicPr>
            <a:picLocks noChangeAspect="1"/>
          </p:cNvPicPr>
          <p:nvPr/>
        </p:nvPicPr>
        <p:blipFill>
          <a:blip r:embed="rId1"/>
          <a:stretch>
            <a:fillRect/>
          </a:stretch>
        </p:blipFill>
        <p:spPr>
          <a:xfrm>
            <a:off x="933450" y="3283585"/>
            <a:ext cx="10325100" cy="1104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ParaVerifier 方法简述</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协议</a:t>
            </a:r>
            <a:endParaRPr lang="zh-CN" altLang="en-US"/>
          </a:p>
        </p:txBody>
      </p:sp>
      <p:sp>
        <p:nvSpPr>
          <p:cNvPr id="3" name="Content Placeholder 2"/>
          <p:cNvSpPr>
            <a:spLocks noGrp="1"/>
          </p:cNvSpPr>
          <p:nvPr>
            <p:ph idx="1"/>
          </p:nvPr>
        </p:nvSpPr>
        <p:spPr/>
        <p:txBody>
          <a:bodyPr/>
          <a:p>
            <a:r>
              <a:rPr lang="en-US"/>
              <a:t>协议狭义地指由卫式命令语言（Guarded Command Language）描述的协议程序</a:t>
            </a:r>
            <a:endParaRPr lang="en-US"/>
          </a:p>
          <a:p>
            <a:r>
              <a:rPr lang="en-US"/>
              <a:t>带参协议是参数化后的协议，是协议的推广形式</a:t>
            </a:r>
            <a:endParaRPr lang="en-US"/>
          </a:p>
          <a:p>
            <a:r>
              <a:rPr lang="en-US"/>
              <a:t>带参协议可以实例化</a:t>
            </a:r>
            <a:endParaRPr lang="en-US"/>
          </a:p>
          <a:p>
            <a:r>
              <a:rPr lang="en-US"/>
              <a:t>带参协议拥有无数个实例。</a:t>
            </a:r>
            <a:endParaRPr lang="en-US"/>
          </a:p>
          <a:p>
            <a:r>
              <a:rPr lang="en-US"/>
              <a:t>带参协议实例分为两部分：第一部分是状态变量；第二部分是规则。</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带参验证</a:t>
            </a:r>
            <a:endParaRPr lang="zh-CN" altLang="en-US"/>
          </a:p>
        </p:txBody>
      </p:sp>
      <p:sp>
        <p:nvSpPr>
          <p:cNvPr id="3" name="Content Placeholder 2"/>
          <p:cNvSpPr>
            <a:spLocks noGrp="1"/>
          </p:cNvSpPr>
          <p:nvPr>
            <p:ph idx="1"/>
          </p:nvPr>
        </p:nvSpPr>
        <p:spPr>
          <a:xfrm>
            <a:off x="838200" y="1351915"/>
            <a:ext cx="10515600" cy="4825365"/>
          </a:xfrm>
        </p:spPr>
        <p:txBody>
          <a:bodyPr>
            <a:normAutofit fontScale="70000"/>
          </a:bodyPr>
          <a:p>
            <a:r>
              <a:rPr lang="zh-CN" altLang="en-US"/>
              <a:t>难以状态枚举</a:t>
            </a:r>
            <a:endParaRPr lang="zh-CN" altLang="en-US"/>
          </a:p>
          <a:p>
            <a:pPr lvl="1"/>
            <a:r>
              <a:rPr lang="en-US" altLang="zh-CN"/>
              <a:t>一是带参协议拥有无数个实例，而每个实例都等价于一个协议，直接验证所有实例非常困难；</a:t>
            </a:r>
            <a:endParaRPr lang="en-US" altLang="zh-CN"/>
          </a:p>
          <a:p>
            <a:pPr lvl="1"/>
            <a:r>
              <a:rPr lang="en-US" altLang="zh-CN"/>
              <a:t>二是带参协议实例的状态数量随参数增加成指数级增长，造成状态爆炸问题，导致大参数带参协议实例难以验证</a:t>
            </a:r>
            <a:endParaRPr lang="en-US" altLang="zh-CN"/>
          </a:p>
          <a:p>
            <a:pPr lvl="0"/>
            <a:r>
              <a:rPr lang="en-US" altLang="zh-CN"/>
              <a:t>抽象方法</a:t>
            </a:r>
            <a:endParaRPr lang="en-US" altLang="zh-CN"/>
          </a:p>
          <a:p>
            <a:pPr lvl="1"/>
            <a:r>
              <a:rPr lang="en-US" altLang="zh-CN" sz="2400"/>
              <a:t>针对参数抽象与卫式加强的抽象方法</a:t>
            </a:r>
            <a:endParaRPr lang="en-US" altLang="zh-CN" sz="2400"/>
          </a:p>
          <a:p>
            <a:pPr lvl="1"/>
            <a:r>
              <a:rPr lang="en-US" altLang="zh-CN" sz="2400"/>
              <a:t>针对谓词的抽象方法</a:t>
            </a:r>
            <a:endParaRPr lang="en-US" altLang="zh-CN" sz="2400"/>
          </a:p>
          <a:p>
            <a:pPr lvl="0"/>
            <a:r>
              <a:rPr lang="en-US" altLang="zh-CN"/>
              <a:t>截止方法</a:t>
            </a:r>
            <a:endParaRPr lang="en-US" altLang="zh-CN"/>
          </a:p>
          <a:p>
            <a:pPr lvl="0"/>
            <a:r>
              <a:rPr lang="en-US" altLang="zh-CN" sz="2800"/>
              <a:t>组合验证方法</a:t>
            </a:r>
            <a:endParaRPr lang="en-US" altLang="zh-CN" sz="2800"/>
          </a:p>
          <a:p>
            <a:pPr lvl="0"/>
            <a:r>
              <a:rPr lang="en-US" altLang="zh-CN"/>
              <a:t>归纳证明方法</a:t>
            </a:r>
            <a:endParaRPr lang="en-US" altLang="zh-CN" sz="2800"/>
          </a:p>
          <a:p>
            <a:pPr lvl="1"/>
            <a:r>
              <a:rPr lang="en-US" altLang="zh-CN"/>
              <a:t>需要</a:t>
            </a:r>
            <a:r>
              <a:rPr lang="zh-CN" altLang="en-US"/>
              <a:t>高效地</a:t>
            </a:r>
            <a:r>
              <a:rPr lang="en-US" altLang="zh-CN"/>
              <a:t>寻找辅助不变式</a:t>
            </a:r>
            <a:r>
              <a:rPr lang="zh-CN" altLang="en-US"/>
              <a:t>（永真公式）</a:t>
            </a:r>
            <a:endParaRPr lang="en-US" altLang="zh-CN"/>
          </a:p>
          <a:p>
            <a:pPr lvl="1"/>
            <a:r>
              <a:rPr lang="en-US" altLang="zh-CN"/>
              <a:t>传统的辅助不变式寻找方式为人工推导——</a:t>
            </a:r>
            <a:r>
              <a:rPr lang="zh-CN" altLang="en-US"/>
              <a:t>小型协议</a:t>
            </a:r>
            <a:endParaRPr lang="zh-CN" altLang="en-US"/>
          </a:p>
          <a:p>
            <a:pPr lvl="1"/>
            <a:r>
              <a:rPr lang="zh-CN" altLang="en-US"/>
              <a:t>决策树</a:t>
            </a:r>
            <a:r>
              <a:rPr lang="en-US" altLang="zh-CN"/>
              <a:t>+带参协议归纳证明技术——</a:t>
            </a:r>
            <a:r>
              <a:rPr lang="zh-CN" altLang="en-US"/>
              <a:t>大型带参</a:t>
            </a:r>
            <a:r>
              <a:rPr lang="en-US" altLang="zh-CN"/>
              <a:t>协议自动化验证</a:t>
            </a:r>
            <a:endParaRPr lang="en-US" altLang="zh-CN"/>
          </a:p>
          <a:p>
            <a:pPr lvl="1"/>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寻找不变式</a:t>
            </a:r>
            <a:endParaRPr lang="zh-CN" altLang="en-US"/>
          </a:p>
        </p:txBody>
      </p:sp>
      <p:sp>
        <p:nvSpPr>
          <p:cNvPr id="3" name="Content Placeholder 2"/>
          <p:cNvSpPr>
            <a:spLocks noGrp="1"/>
          </p:cNvSpPr>
          <p:nvPr>
            <p:ph idx="1"/>
          </p:nvPr>
        </p:nvSpPr>
        <p:spPr/>
        <p:txBody>
          <a:bodyPr/>
          <a:p>
            <a:r>
              <a:rPr lang="en-US"/>
              <a:t>从带参协议的小参数实例中自动寻找不变式</a:t>
            </a:r>
            <a:endParaRPr lang="en-US"/>
          </a:p>
          <a:p>
            <a:r>
              <a:rPr lang="en-US"/>
              <a:t>基于关联规则的学习技术自动寻找不变式</a:t>
            </a:r>
            <a:endParaRPr lang="en-US"/>
          </a:p>
          <a:p>
            <a:r>
              <a:rPr lang="en-US"/>
              <a:t>使用决策树方法寻找不变式</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决策树方法</a:t>
            </a:r>
            <a:endParaRPr lang="en-US"/>
          </a:p>
        </p:txBody>
      </p:sp>
      <p:sp>
        <p:nvSpPr>
          <p:cNvPr id="3" name="Content Placeholder 2"/>
          <p:cNvSpPr>
            <a:spLocks noGrp="1"/>
          </p:cNvSpPr>
          <p:nvPr>
            <p:ph idx="1"/>
          </p:nvPr>
        </p:nvSpPr>
        <p:spPr/>
        <p:txBody>
          <a:bodyPr/>
          <a:p>
            <a:r>
              <a:rPr lang="en-US"/>
              <a:t>寻找循环程序不变式</a:t>
            </a:r>
            <a:endParaRPr lang="en-US"/>
          </a:p>
          <a:p>
            <a:pPr lvl="1"/>
            <a:r>
              <a:rPr lang="en-US"/>
              <a:t>ICE 方法提出了程序状态间的蕴含关系</a:t>
            </a:r>
            <a:endParaRPr lang="en-US"/>
          </a:p>
          <a:p>
            <a:pPr lvl="1"/>
            <a:r>
              <a:rPr lang="en-US"/>
              <a:t>并将蕴含关系、好状态和坏状态共同用于训练决策树</a:t>
            </a:r>
            <a:endParaRPr lang="en-US"/>
          </a:p>
          <a:p>
            <a:pPr lvl="0"/>
            <a:r>
              <a:rPr lang="en-US"/>
              <a:t>使用决策树方法寻找带参协议中的不变式</a:t>
            </a:r>
            <a:endParaRPr lang="en-US"/>
          </a:p>
          <a:p>
            <a:pPr lvl="1"/>
            <a:r>
              <a:rPr lang="zh-CN" altLang="en-US"/>
              <a:t>自动且</a:t>
            </a:r>
            <a:r>
              <a:rPr lang="en-US"/>
              <a:t>高效地寻找带参协议的归纳不变式</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idx="1"/>
          </p:nvPr>
        </p:nvSpPr>
        <p:spPr>
          <a:xfrm>
            <a:off x="838200" y="1341120"/>
            <a:ext cx="10515600" cy="4351338"/>
          </a:xfrm>
        </p:spPr>
        <p:txBody>
          <a:bodyPr/>
          <a:p>
            <a:r>
              <a:rPr lang="zh-CN" altLang="en-US"/>
              <a:t>节点：</a:t>
            </a:r>
            <a:endParaRPr lang="zh-CN" altLang="en-US"/>
          </a:p>
          <a:p>
            <a:pPr lvl="1"/>
            <a:r>
              <a:rPr lang="zh-CN" altLang="en-US"/>
              <a:t>数量由参数而定的相同结构同时并发执行主体对应的节点为等价节点</a:t>
            </a:r>
            <a:endParaRPr lang="zh-CN" altLang="en-US"/>
          </a:p>
          <a:p>
            <a:pPr lvl="1"/>
            <a:r>
              <a:rPr lang="zh-CN" altLang="en-US"/>
              <a:t>固定数量的结构不同主体对应的节点为非等价节点</a:t>
            </a:r>
            <a:endParaRPr lang="zh-CN" altLang="en-US"/>
          </a:p>
          <a:p>
            <a:pPr lvl="0"/>
            <a:r>
              <a:rPr lang="zh-CN" altLang="en-US"/>
              <a:t>状态变量</a:t>
            </a:r>
            <a:endParaRPr lang="zh-CN" altLang="en-US"/>
          </a:p>
          <a:p>
            <a:pPr lvl="1"/>
            <a:r>
              <a:rPr lang="zh-CN" altLang="en-US"/>
              <a:t>有限的状态变量集合 </a:t>
            </a:r>
            <a:r>
              <a:rPr lang="en-US" altLang="zh-CN"/>
              <a:t>V={v1, v2, ..., vm}</a:t>
            </a:r>
            <a:endParaRPr lang="en-US" altLang="zh-CN"/>
          </a:p>
          <a:p>
            <a:pPr lvl="1"/>
            <a:r>
              <a:rPr lang="en-US" altLang="zh-CN"/>
              <a:t>数组类型</a:t>
            </a:r>
            <a:r>
              <a:rPr lang="zh-CN" altLang="en-US"/>
              <a:t>变量</a:t>
            </a:r>
            <a:r>
              <a:rPr lang="en-US" altLang="zh-CN"/>
              <a:t>vi=[vi_1, vi_2, ..., vi_N} N</a:t>
            </a:r>
            <a:r>
              <a:rPr lang="zh-CN" altLang="en-US"/>
              <a:t>为</a:t>
            </a:r>
            <a:r>
              <a:rPr lang="zh-CN" altLang="en-US">
                <a:sym typeface="+mn-ea"/>
              </a:rPr>
              <a:t>等价节点数</a:t>
            </a:r>
            <a:endParaRPr lang="zh-CN" altLang="en-US">
              <a:sym typeface="+mn-ea"/>
            </a:endParaRPr>
          </a:p>
          <a:p>
            <a:pPr lvl="1"/>
            <a:r>
              <a:rPr lang="zh-CN" altLang="en-US"/>
              <a:t>数组类型状态变量代表等价节点的状态（局部变量），非数组类型状态变量代表非等价节点的状态（全局变量）</a:t>
            </a:r>
            <a:endParaRPr lang="zh-CN" altLang="en-US"/>
          </a:p>
          <a:p>
            <a:pPr lvl="0"/>
            <a:r>
              <a:rPr lang="zh-CN" altLang="en-US"/>
              <a:t>一阶表达式</a:t>
            </a:r>
            <a:r>
              <a:rPr lang="en-US" altLang="zh-CN"/>
              <a:t>e</a:t>
            </a:r>
            <a:r>
              <a:rPr lang="zh-CN" altLang="en-US"/>
              <a:t>和谓词表达式</a:t>
            </a:r>
            <a:r>
              <a:rPr lang="en-US" altLang="zh-CN"/>
              <a:t>f</a:t>
            </a:r>
            <a:endParaRPr lang="en-US" altLang="zh-CN"/>
          </a:p>
          <a:p>
            <a:pPr lvl="1"/>
            <a:r>
              <a:rPr lang="zh-CN" altLang="en-US" sz="2400"/>
              <a:t>定义在状态变量上</a:t>
            </a:r>
            <a:endParaRPr lang="en-US" altLang="zh-CN"/>
          </a:p>
          <a:p>
            <a:pPr lvl="0"/>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pic>
        <p:nvPicPr>
          <p:cNvPr id="4" name="Content Placeholder 3"/>
          <p:cNvPicPr>
            <a:picLocks noChangeAspect="1"/>
          </p:cNvPicPr>
          <p:nvPr>
            <p:ph idx="1"/>
          </p:nvPr>
        </p:nvPicPr>
        <p:blipFill>
          <a:blip r:embed="rId1"/>
          <a:stretch>
            <a:fillRect/>
          </a:stretch>
        </p:blipFill>
        <p:spPr>
          <a:xfrm>
            <a:off x="770255" y="2426335"/>
            <a:ext cx="10515600" cy="3422015"/>
          </a:xfrm>
          <a:prstGeom prst="rect">
            <a:avLst/>
          </a:prstGeom>
        </p:spPr>
      </p:pic>
      <p:sp>
        <p:nvSpPr>
          <p:cNvPr id="5" name="Text Box 4"/>
          <p:cNvSpPr txBox="1"/>
          <p:nvPr/>
        </p:nvSpPr>
        <p:spPr>
          <a:xfrm>
            <a:off x="682625" y="1470660"/>
            <a:ext cx="10347325" cy="368300"/>
          </a:xfrm>
          <a:prstGeom prst="rect">
            <a:avLst/>
          </a:prstGeom>
          <a:noFill/>
        </p:spPr>
        <p:txBody>
          <a:bodyPr wrap="square" rtlCol="0">
            <a:spAutoFit/>
          </a:bodyPr>
          <a:p>
            <a:r>
              <a:rPr lang="zh-CN" altLang="en-US"/>
              <a:t>某状态</a:t>
            </a:r>
            <a:r>
              <a:rPr lang="en-US" altLang="zh-CN"/>
              <a:t>s</a:t>
            </a:r>
            <a:r>
              <a:rPr lang="zh-CN" altLang="en-US"/>
              <a:t>下状态变量取值、一阶表达式取值、谓词表达式的可满足性、并行赋值</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pic>
        <p:nvPicPr>
          <p:cNvPr id="4" name="Content Placeholder 3"/>
          <p:cNvPicPr>
            <a:picLocks noChangeAspect="1"/>
          </p:cNvPicPr>
          <p:nvPr>
            <p:ph idx="1"/>
          </p:nvPr>
        </p:nvPicPr>
        <p:blipFill>
          <a:blip r:embed="rId1"/>
          <a:stretch>
            <a:fillRect/>
          </a:stretch>
        </p:blipFill>
        <p:spPr>
          <a:xfrm>
            <a:off x="838200" y="3091180"/>
            <a:ext cx="10515600" cy="1819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idx="1"/>
          </p:nvPr>
        </p:nvSpPr>
        <p:spPr>
          <a:xfrm>
            <a:off x="906780" y="1381760"/>
            <a:ext cx="10515600" cy="4351338"/>
          </a:xfrm>
        </p:spPr>
        <p:txBody>
          <a:bodyPr/>
          <a:p>
            <a:r>
              <a:rPr lang="zh-CN" altLang="en-US"/>
              <a:t>协议</a:t>
            </a:r>
            <a:r>
              <a:rPr lang="en-US" altLang="zh-CN"/>
              <a:t>P</a:t>
            </a:r>
            <a:endParaRPr lang="en-US" altLang="zh-CN"/>
          </a:p>
          <a:p>
            <a:pPr lvl="1"/>
            <a:r>
              <a:rPr lang="en-US" altLang="zh-CN"/>
              <a:t>（I，R）是协议的形式化表达</a:t>
            </a:r>
            <a:endParaRPr lang="en-US" altLang="zh-CN"/>
          </a:p>
          <a:p>
            <a:pPr lvl="1"/>
            <a:r>
              <a:rPr lang="en-US" altLang="zh-CN"/>
              <a:t>其中 I 用于描述协议的初始状态，它是由状态变量组成的有限谓词公式集合</a:t>
            </a:r>
            <a:endParaRPr lang="en-US" altLang="zh-CN"/>
          </a:p>
          <a:p>
            <a:pPr lvl="1"/>
            <a:r>
              <a:rPr lang="en-US" altLang="zh-CN"/>
              <a:t>R 代表协议的规则集合。规则包含</a:t>
            </a:r>
            <a:r>
              <a:rPr lang="en-US" altLang="zh-CN">
                <a:solidFill>
                  <a:srgbClr val="FF0000"/>
                </a:solidFill>
              </a:rPr>
              <a:t>卫式</a:t>
            </a:r>
            <a:r>
              <a:rPr lang="en-US" altLang="zh-CN"/>
              <a:t>与</a:t>
            </a:r>
            <a:r>
              <a:rPr lang="en-US" altLang="zh-CN">
                <a:solidFill>
                  <a:srgbClr val="FF0000"/>
                </a:solidFill>
              </a:rPr>
              <a:t>规则内容</a:t>
            </a:r>
            <a:r>
              <a:rPr lang="en-US" altLang="zh-CN"/>
              <a:t>两部分</a:t>
            </a:r>
            <a:endParaRPr lang="en-US" altLang="zh-CN"/>
          </a:p>
        </p:txBody>
      </p:sp>
      <p:pic>
        <p:nvPicPr>
          <p:cNvPr id="4" name="Picture 3"/>
          <p:cNvPicPr>
            <a:picLocks noChangeAspect="1"/>
          </p:cNvPicPr>
          <p:nvPr/>
        </p:nvPicPr>
        <p:blipFill>
          <a:blip r:embed="rId1"/>
          <a:stretch>
            <a:fillRect/>
          </a:stretch>
        </p:blipFill>
        <p:spPr>
          <a:xfrm>
            <a:off x="742950" y="3328035"/>
            <a:ext cx="11449050" cy="3114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Words>
  <Application>WPS Presentation</Application>
  <PresentationFormat>Widescreen</PresentationFormat>
  <Paragraphs>100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 Light</vt:lpstr>
      <vt:lpstr>Calibri</vt:lpstr>
      <vt:lpstr>微软雅黑</vt:lpstr>
      <vt:lpstr>Arial Unicode MS</vt:lpstr>
      <vt:lpstr>Office Theme</vt:lpstr>
      <vt:lpstr>PowerPoint 演示文稿</vt:lpstr>
      <vt:lpstr>协议</vt:lpstr>
      <vt:lpstr>带参验证</vt:lpstr>
      <vt:lpstr>寻找不变式</vt:lpstr>
      <vt:lpstr>决策树方法</vt:lpstr>
      <vt:lpstr>术语</vt:lpstr>
      <vt:lpstr>术语</vt:lpstr>
      <vt:lpstr>术语</vt:lpstr>
      <vt:lpstr>术语</vt:lpstr>
      <vt:lpstr>术语</vt:lpstr>
      <vt:lpstr>术语</vt:lpstr>
      <vt:lpstr>术语	</vt:lpstr>
      <vt:lpstr>带参协议验证问题</vt:lpstr>
      <vt:lpstr>带参协议验证问题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tam sei kwan</cp:lastModifiedBy>
  <cp:revision>13</cp:revision>
  <dcterms:created xsi:type="dcterms:W3CDTF">2020-10-06T01:33:00Z</dcterms:created>
  <dcterms:modified xsi:type="dcterms:W3CDTF">2020-10-06T06:48:39Z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