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Preliminaries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Protocol modeling using strands</a:t>
            </a:r>
            <a:endParaRPr lang="en-US"/>
          </a:p>
          <a:p>
            <a:pPr lvl="1"/>
            <a:r>
              <a:rPr lang="en-US"/>
              <a:t>role: initiators, responders,servers</a:t>
            </a:r>
            <a:endParaRPr lang="en-US"/>
          </a:p>
          <a:p>
            <a:pPr lvl="1"/>
            <a:r>
              <a:rPr lang="en-US"/>
              <a:t>parameter: names, nonces</a:t>
            </a:r>
            <a:endParaRPr lang="en-US"/>
          </a:p>
          <a:p>
            <a:pPr lvl="1"/>
            <a:r>
              <a:rPr lang="en-US"/>
              <a:t>parameterized strand: role[parameter list]</a:t>
            </a:r>
            <a:endParaRPr lang="en-US"/>
          </a:p>
          <a:p>
            <a:pPr lvl="1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" y="4975225"/>
            <a:ext cx="11887200" cy="143827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215900" y="4634865"/>
            <a:ext cx="4006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example</a:t>
            </a:r>
            <a:r>
              <a:rPr lang="zh-CN" altLang="en-US" b="1"/>
              <a:t>： </a:t>
            </a:r>
            <a:r>
              <a:rPr lang="en-US" b="1"/>
              <a:t>NSL</a:t>
            </a:r>
            <a:endParaRPr lang="en-US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Preliminaries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Penetrator</a:t>
            </a:r>
            <a:endParaRPr lang="en-US"/>
          </a:p>
          <a:p>
            <a:pPr lvl="1"/>
            <a:r>
              <a:rPr lang="en-US"/>
              <a:t>bad and regular</a:t>
            </a:r>
            <a:endParaRPr lang="en-US"/>
          </a:p>
          <a:p>
            <a:pPr lvl="1"/>
            <a:r>
              <a:rPr lang="en-US"/>
              <a:t>the set </a:t>
            </a:r>
            <a:r>
              <a:rPr lang="en-US" i="1"/>
              <a:t>bad</a:t>
            </a:r>
            <a:r>
              <a:rPr lang="zh-CN" altLang="en-US"/>
              <a:t>：the set of all penetrators</a:t>
            </a:r>
            <a:endParaRPr lang="zh-CN" altLang="en-US"/>
          </a:p>
          <a:p>
            <a:pPr lvl="1"/>
            <a:r>
              <a:rPr lang="zh-CN" altLang="en-US"/>
              <a:t>penetrator strands</a:t>
            </a:r>
            <a:endParaRPr lang="zh-CN" altLang="en-US"/>
          </a:p>
          <a:p>
            <a:pPr lvl="1"/>
            <a:r>
              <a:rPr lang="zh-CN" altLang="en-US"/>
              <a:t>KP：a set of keys known to all penetrators initially</a:t>
            </a:r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Preliminaries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>
            <a:lum bright="-12000" contrast="24000"/>
          </a:blip>
          <a:stretch>
            <a:fillRect/>
          </a:stretch>
        </p:blipFill>
        <p:spPr>
          <a:xfrm>
            <a:off x="838200" y="1565910"/>
            <a:ext cx="8077200" cy="33909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Preliminaries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Specifying security properties</a:t>
            </a:r>
            <a:endParaRPr lang="en-US"/>
          </a:p>
          <a:p>
            <a:pPr lvl="1"/>
            <a:r>
              <a:rPr lang="en-US"/>
              <a:t>authentication</a:t>
            </a:r>
            <a:endParaRPr lang="en-US"/>
          </a:p>
          <a:p>
            <a:pPr lvl="2"/>
            <a:r>
              <a:rPr lang="en-US" sz="2000"/>
              <a:t>there is a responder strand Resp[</a:t>
            </a:r>
            <a:r>
              <a:rPr lang="en-US" sz="2000" i="1"/>
              <a:t>x</a:t>
            </a:r>
            <a:r>
              <a:rPr lang="en-US" sz="2000"/>
              <a:t>] and the i-th node of the strand is in a bundle b, then there is an initiator strand Init[</a:t>
            </a:r>
            <a:r>
              <a:rPr lang="en-US" sz="2000" i="1"/>
              <a:t>x</a:t>
            </a:r>
            <a:r>
              <a:rPr lang="en-US" sz="2000"/>
              <a:t>] and some j-th node of the initiator strand is in b.</a:t>
            </a:r>
            <a:endParaRPr lang="en-US" sz="2000"/>
          </a:p>
          <a:p>
            <a:pPr lvl="1"/>
            <a:r>
              <a:rPr lang="en-US"/>
              <a:t>secrecy</a:t>
            </a:r>
            <a:endParaRPr lang="en-US"/>
          </a:p>
          <a:p>
            <a:pPr lvl="2"/>
            <a:r>
              <a:rPr lang="en-US"/>
              <a:t>A message </a:t>
            </a:r>
            <a:r>
              <a:rPr lang="en-US" i="1"/>
              <a:t>g</a:t>
            </a:r>
            <a:r>
              <a:rPr lang="en-US"/>
              <a:t> is secret for a protocol if in every bundle </a:t>
            </a:r>
            <a:r>
              <a:rPr lang="en-US" i="1"/>
              <a:t>b</a:t>
            </a:r>
            <a:r>
              <a:rPr lang="en-US"/>
              <a:t> of the protocol the penetrator cannot receive </a:t>
            </a:r>
            <a:r>
              <a:rPr lang="en-US" i="1"/>
              <a:t>g </a:t>
            </a:r>
            <a:r>
              <a:rPr lang="en-US"/>
              <a:t>in cleartext</a:t>
            </a:r>
            <a:endParaRPr lang="en-US"/>
          </a:p>
          <a:p>
            <a:pPr lvl="2"/>
            <a:r>
              <a:rPr lang="en-US"/>
              <a:t>For a key K, if Key  K can be kept secret, then K is safe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Preliminaries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Authentication tests (</a:t>
            </a:r>
            <a:r>
              <a:rPr lang="en-US" sz="2000"/>
              <a:t>guarantee the existence of the transforming edges in a bundle,  which is done by a regular agent</a:t>
            </a:r>
            <a:r>
              <a:rPr lang="en-US"/>
              <a:t>)</a:t>
            </a:r>
            <a:endParaRPr lang="en-US"/>
          </a:p>
          <a:p>
            <a:pPr lvl="1"/>
            <a:r>
              <a:rPr lang="en-US" sz="2400"/>
              <a:t>Outgoing tests</a:t>
            </a:r>
            <a:endParaRPr lang="en-US" sz="2400"/>
          </a:p>
          <a:p>
            <a:pPr lvl="1"/>
            <a:r>
              <a:rPr lang="en-US"/>
              <a:t>Incoming tests</a:t>
            </a:r>
            <a:endParaRPr lang="en-US" sz="2400"/>
          </a:p>
          <a:p>
            <a:pPr lvl="1"/>
            <a:r>
              <a:rPr lang="en-US"/>
              <a:t>Unsolicited tests</a:t>
            </a:r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Motivations and </a:t>
            </a:r>
            <a:r>
              <a:rPr lang="en-US" altLang="zh-CN"/>
              <a:t>C</a:t>
            </a:r>
            <a:r>
              <a:rPr lang="zh-CN" altLang="en-US"/>
              <a:t>ontributions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motivations</a:t>
            </a:r>
            <a:endParaRPr lang="en-US" altLang="zh-CN"/>
          </a:p>
          <a:p>
            <a:pPr lvl="1"/>
            <a:r>
              <a:rPr lang="en-US" altLang="zh-CN"/>
              <a:t> a better definition of bundles to formalize the operational semantic protocol steps</a:t>
            </a:r>
            <a:endParaRPr lang="en-US" altLang="zh-CN"/>
          </a:p>
          <a:p>
            <a:pPr lvl="1"/>
            <a:r>
              <a:rPr lang="en-US" altLang="zh-CN"/>
              <a:t>many definitions and proofs of the strand space method are informal and complicated(rule induction)</a:t>
            </a:r>
            <a:endParaRPr lang="en-US" altLang="zh-CN"/>
          </a:p>
          <a:p>
            <a:pPr lvl="1"/>
            <a:r>
              <a:rPr lang="en-US" altLang="zh-CN"/>
              <a:t>proofs of authentication tests are extremely complicated</a:t>
            </a:r>
            <a:endParaRPr lang="en-US" altLang="zh-CN"/>
          </a:p>
          <a:p>
            <a:pPr lvl="1"/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Motivations and </a:t>
            </a:r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ontributions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contributions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improve the strand space theory</a:t>
            </a:r>
            <a:endParaRPr lang="zh-CN" altLang="en-US">
              <a:sym typeface="+mn-ea"/>
            </a:endParaRPr>
          </a:p>
          <a:p>
            <a:pPr lvl="2"/>
            <a:r>
              <a:rPr lang="en-US"/>
              <a:t>inductive definition for bundles</a:t>
            </a:r>
            <a:endParaRPr lang="en-US"/>
          </a:p>
          <a:p>
            <a:pPr lvl="2"/>
            <a:r>
              <a:rPr lang="en-US"/>
              <a:t>redefine the subterm relation and introduce test suite formally</a:t>
            </a:r>
            <a:endParaRPr lang="en-US"/>
          </a:p>
          <a:p>
            <a:pPr lvl="2"/>
            <a:r>
              <a:rPr lang="en-US"/>
              <a:t>A generalized version of authentication tests </a:t>
            </a:r>
            <a:endParaRPr lang="en-US"/>
          </a:p>
          <a:p>
            <a:pPr lvl="1"/>
            <a:r>
              <a:rPr lang="en-US"/>
              <a:t>formalize the newly extended strand space theory in a theorem prover</a:t>
            </a:r>
            <a:endParaRPr lang="en-US" sz="2400"/>
          </a:p>
          <a:p>
            <a:pPr lvl="2"/>
            <a:r>
              <a:rPr lang="en-US"/>
              <a:t>A formal theory </a:t>
            </a:r>
            <a:r>
              <a:rPr lang="en-US" i="1"/>
              <a:t>strand.thy </a:t>
            </a:r>
            <a:r>
              <a:rPr lang="en-US"/>
              <a:t>in Isabelle/HOL</a:t>
            </a:r>
            <a:endParaRPr lang="en-US"/>
          </a:p>
          <a:p>
            <a:pPr lvl="2"/>
            <a:r>
              <a:rPr lang="en-US"/>
              <a:t>applicable generally for real-world protocol analysis</a:t>
            </a:r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 formalized strand space theory in Isabelle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Messages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pPr lvl="1"/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>
            <a:lum bright="-12000" contrast="24000"/>
          </a:blip>
          <a:stretch>
            <a:fillRect/>
          </a:stretch>
        </p:blipFill>
        <p:spPr>
          <a:xfrm>
            <a:off x="1709420" y="2388235"/>
            <a:ext cx="6256020" cy="11938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A formalized strand space theory in Isabelle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parts and synth operators</a:t>
            </a:r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>
            <a:lum bright="-12000" contrast="24000"/>
          </a:blip>
          <a:stretch>
            <a:fillRect/>
          </a:stretch>
        </p:blipFill>
        <p:spPr>
          <a:xfrm>
            <a:off x="1129030" y="2528570"/>
            <a:ext cx="7046595" cy="244919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A formalized strand space theory in Isabelle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Strands and strand spaces</a:t>
            </a:r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>
            <a:lum bright="-12000" contrast="24000"/>
          </a:blip>
          <a:stretch>
            <a:fillRect/>
          </a:stretch>
        </p:blipFill>
        <p:spPr>
          <a:xfrm>
            <a:off x="1516380" y="2776220"/>
            <a:ext cx="7024370" cy="20840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security protocol analysis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formal approaches</a:t>
            </a:r>
            <a:endParaRPr lang="en-US"/>
          </a:p>
          <a:p>
            <a:pPr lvl="1"/>
            <a:r>
              <a:rPr lang="en-US"/>
              <a:t>BAN logic</a:t>
            </a:r>
            <a:endParaRPr lang="en-US"/>
          </a:p>
          <a:p>
            <a:pPr lvl="1"/>
            <a:r>
              <a:rPr lang="en-US"/>
              <a:t>model checking</a:t>
            </a:r>
            <a:endParaRPr lang="en-US"/>
          </a:p>
          <a:p>
            <a:pPr lvl="1"/>
            <a:r>
              <a:rPr lang="en-US"/>
              <a:t>Paulson’s inductive method</a:t>
            </a:r>
            <a:endParaRPr lang="en-US"/>
          </a:p>
          <a:p>
            <a:pPr lvl="1"/>
            <a:r>
              <a:rPr lang="en-US"/>
              <a:t>the strand space method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A formalized strand space theory in Isabelle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Domain: the set of all the nodes</a:t>
            </a:r>
            <a:endParaRPr lang="en-US"/>
          </a:p>
          <a:p>
            <a:r>
              <a:rPr lang="en-US"/>
              <a:t>strand, index, term, sign: the operators on a node</a:t>
            </a:r>
            <a:endParaRPr lang="en-US"/>
          </a:p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lum bright="-12000" contrast="24000"/>
          </a:blip>
          <a:stretch>
            <a:fillRect/>
          </a:stretch>
        </p:blipFill>
        <p:spPr>
          <a:xfrm>
            <a:off x="2453005" y="3009900"/>
            <a:ext cx="6991350" cy="28860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A formalized strand space theory in Isabelle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the causal relations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10660" y="1913255"/>
            <a:ext cx="1209675" cy="27622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>
            <a:lum bright="-12000" contrast="24000"/>
          </a:blip>
          <a:stretch>
            <a:fillRect/>
          </a:stretch>
        </p:blipFill>
        <p:spPr>
          <a:xfrm>
            <a:off x="1870075" y="2559685"/>
            <a:ext cx="7435850" cy="31908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A formalized strand space theory in Isabelle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Bundles——inductive definition </a:t>
            </a:r>
            <a:endParaRPr lang="en-US"/>
          </a:p>
          <a:p>
            <a:pPr lvl="1"/>
            <a:r>
              <a:rPr lang="en-US"/>
              <a:t>Rule Nil specifies an empty bundle</a:t>
            </a:r>
            <a:endParaRPr lang="en-US"/>
          </a:p>
          <a:p>
            <a:pPr lvl="1"/>
            <a:r>
              <a:rPr lang="en-US"/>
              <a:t>Rule Add_Pos1</a:t>
            </a:r>
            <a:endParaRPr lang="en-US"/>
          </a:p>
          <a:p>
            <a:pPr lvl="1"/>
            <a:r>
              <a:rPr lang="en-US"/>
              <a:t>Rule Add_Pos2</a:t>
            </a:r>
            <a:endParaRPr lang="en-US"/>
          </a:p>
          <a:p>
            <a:pPr lvl="1"/>
            <a:r>
              <a:rPr lang="en-US">
                <a:sym typeface="+mn-ea"/>
              </a:rPr>
              <a:t>Rule Add_Neg1</a:t>
            </a:r>
            <a:endParaRPr lang="en-US">
              <a:sym typeface="+mn-ea"/>
            </a:endParaRPr>
          </a:p>
          <a:p>
            <a:pPr lvl="1"/>
            <a:r>
              <a:rPr lang="en-US">
                <a:sym typeface="+mn-ea"/>
              </a:rPr>
              <a:t>Rule Add_Neg2</a:t>
            </a:r>
            <a:endParaRPr lang="en-US">
              <a:sym typeface="+mn-ea"/>
            </a:endParaRPr>
          </a:p>
          <a:p>
            <a:pPr lvl="0"/>
            <a:r>
              <a:rPr lang="en-US"/>
              <a:t>P holds for every bundles -- inductive principle</a:t>
            </a:r>
            <a:endParaRPr lang="en-US"/>
          </a:p>
          <a:p>
            <a:pPr lvl="1"/>
            <a:r>
              <a:rPr lang="en-US"/>
              <a:t>elimination rule </a:t>
            </a:r>
            <a:r>
              <a:rPr lang="en-US" i="1"/>
              <a:t>bundles.induct</a:t>
            </a:r>
            <a:endParaRPr lang="en-US" i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A formalized strand space theory in Isabelle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Prove that a bundle is a well-founded graph</a:t>
            </a:r>
            <a:endParaRPr lang="en-US"/>
          </a:p>
          <a:p>
            <a:pPr lvl="1"/>
            <a:r>
              <a:rPr lang="en-US"/>
              <a:t>finite x : denote that x is a finite set.</a:t>
            </a:r>
            <a:endParaRPr lang="en-US"/>
          </a:p>
          <a:p>
            <a:pPr lvl="1"/>
            <a:r>
              <a:rPr lang="en-US"/>
              <a:t>wf r: denote that r is a well-founded relation.</a:t>
            </a:r>
            <a:endParaRPr lang="en-US"/>
          </a:p>
          <a:p>
            <a:pPr lvl="0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lum bright="-12000" contrast="30000"/>
          </a:blip>
          <a:stretch>
            <a:fillRect/>
          </a:stretch>
        </p:blipFill>
        <p:spPr>
          <a:xfrm>
            <a:off x="838200" y="2910840"/>
            <a:ext cx="6867525" cy="352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 bright="-12000" contrast="24000"/>
          </a:blip>
          <a:stretch>
            <a:fillRect/>
          </a:stretch>
        </p:blipFill>
        <p:spPr>
          <a:xfrm>
            <a:off x="838200" y="3395345"/>
            <a:ext cx="10734675" cy="790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lum bright="-12000" contrast="30000"/>
          </a:blip>
          <a:stretch>
            <a:fillRect/>
          </a:stretch>
        </p:blipFill>
        <p:spPr>
          <a:xfrm>
            <a:off x="838200" y="4285615"/>
            <a:ext cx="5781675" cy="381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lum bright="-12000" contrast="24000"/>
          </a:blip>
          <a:stretch>
            <a:fillRect/>
          </a:stretch>
        </p:blipFill>
        <p:spPr>
          <a:xfrm>
            <a:off x="743585" y="4874260"/>
            <a:ext cx="4829175" cy="4095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lum bright="-12000" contrast="24000"/>
          </a:blip>
          <a:stretch>
            <a:fillRect/>
          </a:stretch>
        </p:blipFill>
        <p:spPr>
          <a:xfrm>
            <a:off x="838200" y="5283835"/>
            <a:ext cx="4800600" cy="419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lum bright="-18000" contrast="42000"/>
          </a:blip>
          <a:stretch>
            <a:fillRect/>
          </a:stretch>
        </p:blipFill>
        <p:spPr>
          <a:xfrm>
            <a:off x="838200" y="6261100"/>
            <a:ext cx="9277350" cy="390525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917575" y="5934075"/>
            <a:ext cx="5181600" cy="32702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3540" y="365125"/>
            <a:ext cx="10970260" cy="1325880"/>
          </a:xfrm>
        </p:spPr>
        <p:txBody>
          <a:bodyPr/>
          <a:p>
            <a:r>
              <a:rPr lang="en-US">
                <a:sym typeface="+mn-ea"/>
              </a:rPr>
              <a:t>A formalized strand space theory in Isabelle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92735" y="1393825"/>
            <a:ext cx="11061065" cy="4783455"/>
          </a:xfrm>
        </p:spPr>
        <p:txBody>
          <a:bodyPr/>
          <a:p>
            <a:r>
              <a:rPr lang="en-US"/>
              <a:t>Freshness assumptions</a:t>
            </a:r>
            <a:endParaRPr lang="en-US"/>
          </a:p>
          <a:p>
            <a:pPr lvl="1"/>
            <a:r>
              <a:rPr lang="en-US"/>
              <a:t>confidential items such as nonces and session keys uniquely originate from some node</a:t>
            </a:r>
            <a:endParaRPr lang="en-US"/>
          </a:p>
          <a:p>
            <a:pPr lvl="1"/>
            <a:r>
              <a:rPr lang="en-US"/>
              <a:t>predicate: </a:t>
            </a:r>
            <a:r>
              <a:rPr lang="en-US" i="1"/>
              <a:t>originate g n </a:t>
            </a:r>
            <a:r>
              <a:rPr lang="en-US"/>
              <a:t>(n is the first node where g occurs in the strand)</a:t>
            </a:r>
            <a:endParaRPr lang="en-US" i="1" u="sng"/>
          </a:p>
          <a:p>
            <a:pPr lvl="1"/>
            <a:r>
              <a:rPr lang="en-US">
                <a:sym typeface="+mn-ea"/>
              </a:rPr>
              <a:t>predicate:</a:t>
            </a:r>
            <a:r>
              <a:rPr lang="en-US" i="1">
                <a:sym typeface="+mn-ea"/>
              </a:rPr>
              <a:t> uniquely_originate g n </a:t>
            </a:r>
            <a:r>
              <a:rPr lang="en-US">
                <a:sym typeface="+mn-ea"/>
              </a:rPr>
              <a:t>(there is only one node which originates g)</a:t>
            </a:r>
            <a:endParaRPr lang="en-US">
              <a:sym typeface="+mn-ea"/>
            </a:endParaRPr>
          </a:p>
          <a:p>
            <a:pPr lvl="1"/>
            <a:endParaRPr lang="en-US">
              <a:sym typeface="+mn-e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lum bright="-24000" contrast="48000"/>
          </a:blip>
          <a:stretch>
            <a:fillRect/>
          </a:stretch>
        </p:blipFill>
        <p:spPr>
          <a:xfrm>
            <a:off x="704850" y="3492500"/>
            <a:ext cx="11487150" cy="1533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lum bright="-12000" contrast="24000"/>
          </a:blip>
          <a:stretch>
            <a:fillRect/>
          </a:stretch>
        </p:blipFill>
        <p:spPr>
          <a:xfrm>
            <a:off x="704850" y="5026025"/>
            <a:ext cx="11471275" cy="146939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A formalized strand space theory in Isabelle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sym typeface="+mn-ea"/>
              </a:rPr>
              <a:t>Freshness assumptions</a:t>
            </a:r>
            <a:endParaRPr lang="en-US"/>
          </a:p>
          <a:p>
            <a:pPr lvl="1"/>
            <a:r>
              <a:rPr lang="en-US"/>
              <a:t>predicate: </a:t>
            </a:r>
            <a:r>
              <a:rPr lang="en-US" i="1"/>
              <a:t>non_originate g s </a:t>
            </a:r>
            <a:r>
              <a:rPr lang="en-US"/>
              <a:t>( message g does not originate from any node in strand s)</a:t>
            </a:r>
            <a:endParaRPr lang="en-US"/>
          </a:p>
          <a:p>
            <a:pPr lvl="1"/>
            <a:r>
              <a:rPr lang="en-US"/>
              <a:t>predicate: </a:t>
            </a:r>
            <a:r>
              <a:rPr lang="en-US" i="1"/>
              <a:t>first_node_in_nonorigi_strand g n m</a:t>
            </a:r>
            <a:r>
              <a:rPr lang="en-US"/>
              <a:t>( g does not originate from the strand in which n and m lie, and m is the first node containing g in this strand)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lum bright="-12000" contrast="24000"/>
          </a:blip>
          <a:stretch>
            <a:fillRect/>
          </a:stretch>
        </p:blipFill>
        <p:spPr>
          <a:xfrm>
            <a:off x="952500" y="4316095"/>
            <a:ext cx="11239500" cy="178117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A formalized strand space theory in Isabelle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Path</a:t>
            </a:r>
            <a:endParaRPr lang="en-US"/>
          </a:p>
          <a:p>
            <a:pPr lvl="1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a path in a bundle from a node m at which a message g uniquely originates to a node n which contains g as a subterm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shows the existence of the causal precedence from m to n in the bundle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lvl="0"/>
            <a:r>
              <a:rPr lang="en-US"/>
              <a:t>Completely Transforming Path</a:t>
            </a:r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1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lum bright="-12000" contrast="24000"/>
          </a:blip>
          <a:srcRect t="3241"/>
          <a:stretch>
            <a:fillRect/>
          </a:stretch>
        </p:blipFill>
        <p:spPr>
          <a:xfrm>
            <a:off x="838200" y="3881755"/>
            <a:ext cx="11122660" cy="102362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A formalized strand space theory in Isabelle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sym typeface="+mn-ea"/>
              </a:rPr>
              <a:t>Completely Transforming Path</a:t>
            </a:r>
            <a:endParaRPr lang="en-US">
              <a:sym typeface="+mn-ea"/>
            </a:endParaRPr>
          </a:p>
          <a:p>
            <a:pPr lvl="1"/>
            <a:r>
              <a:rPr lang="en-US"/>
              <a:t>a function:  </a:t>
            </a:r>
            <a:r>
              <a:rPr lang="en-US" i="1"/>
              <a:t>slice_arr_cons s j len </a:t>
            </a:r>
            <a:r>
              <a:rPr lang="en-US"/>
              <a:t>(returns a consecutive node list [(s, j), ..., (s, j + len)])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lum bright="-12000" contrast="24000"/>
          </a:blip>
          <a:stretch>
            <a:fillRect/>
          </a:stretch>
        </p:blipFill>
        <p:spPr>
          <a:xfrm>
            <a:off x="1579245" y="3013075"/>
            <a:ext cx="8372475" cy="117157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A formalized strand space theory in Isabelle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>
                <a:sym typeface="+mn-ea"/>
              </a:rPr>
              <a:t>Completely Transforming Path</a:t>
            </a:r>
            <a:endParaRPr lang="en-US">
              <a:sym typeface="+mn-ea"/>
            </a:endParaRPr>
          </a:p>
          <a:p>
            <a:pPr lvl="1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4435" y="2223770"/>
            <a:ext cx="10648950" cy="3159760"/>
          </a:xfrm>
          <a:prstGeom prst="rect">
            <a:avLst/>
          </a:prstGeom>
        </p:spPr>
      </p:pic>
      <p:sp>
        <p:nvSpPr>
          <p:cNvPr id="7" name="Content Placeholder 6"/>
          <p:cNvSpPr/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A formalized strand space theory in Isabelle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800">
                <a:sym typeface="+mn-ea"/>
              </a:rPr>
              <a:t>Completely Transforming Path</a:t>
            </a:r>
            <a:endParaRPr lang="en-US" sz="2800">
              <a:sym typeface="+mn-ea"/>
            </a:endParaRPr>
          </a:p>
          <a:p>
            <a:pPr lvl="1"/>
            <a:endParaRPr lang="en-US" sz="2800"/>
          </a:p>
          <a:p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>
            <a:lum bright="-12000" contrast="24000"/>
          </a:blip>
          <a:stretch>
            <a:fillRect/>
          </a:stretch>
        </p:blipFill>
        <p:spPr>
          <a:xfrm>
            <a:off x="701675" y="2531745"/>
            <a:ext cx="10509250" cy="5010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-12000" contrast="24000"/>
          </a:blip>
          <a:stretch>
            <a:fillRect/>
          </a:stretch>
        </p:blipFill>
        <p:spPr>
          <a:xfrm>
            <a:off x="701675" y="3032760"/>
            <a:ext cx="11218545" cy="6089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 bright="-12000" contrast="24000"/>
          </a:blip>
          <a:stretch>
            <a:fillRect/>
          </a:stretch>
        </p:blipFill>
        <p:spPr>
          <a:xfrm>
            <a:off x="733425" y="3641725"/>
            <a:ext cx="11315700" cy="4394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670" y="4081145"/>
            <a:ext cx="11458575" cy="10572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strand space method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   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Contents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strand space theory</a:t>
            </a:r>
            <a:endParaRPr lang="en-US"/>
          </a:p>
          <a:p>
            <a:r>
              <a:rPr lang="en-US"/>
              <a:t>the difficulties, motivations, contributions</a:t>
            </a:r>
            <a:endParaRPr lang="en-US"/>
          </a:p>
          <a:p>
            <a:r>
              <a:rPr lang="en-US"/>
              <a:t>formalized strand space theory (in a theorem prover)</a:t>
            </a:r>
            <a:endParaRPr lang="en-US"/>
          </a:p>
          <a:p>
            <a:r>
              <a:rPr lang="en-US"/>
              <a:t>formalize and prove protocol properties</a:t>
            </a:r>
            <a:endParaRPr lang="en-US"/>
          </a:p>
          <a:p>
            <a:pPr lvl="1"/>
            <a:r>
              <a:rPr lang="en-US"/>
              <a:t>Needham–Schroeder–Lowe (NSL) protocol</a:t>
            </a:r>
            <a:endParaRPr lang="en-US"/>
          </a:p>
          <a:p>
            <a:pPr lvl="1"/>
            <a:r>
              <a:rPr lang="en-US"/>
              <a:t> Otway–Rees protocol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Preliminaries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Messages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>
            <a:lum bright="-12000" contrast="24000"/>
          </a:blip>
          <a:stretch>
            <a:fillRect/>
          </a:stretch>
        </p:blipFill>
        <p:spPr>
          <a:xfrm>
            <a:off x="2100580" y="2480310"/>
            <a:ext cx="5181600" cy="6051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Preliminaries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operators </a:t>
            </a:r>
            <a:r>
              <a:rPr lang="en-US" i="1"/>
              <a:t>parts</a:t>
            </a:r>
            <a:endParaRPr lang="en-US" i="1"/>
          </a:p>
          <a:p>
            <a:endParaRPr lang="en-US" i="1"/>
          </a:p>
          <a:p>
            <a:endParaRPr lang="en-US" i="1"/>
          </a:p>
          <a:p>
            <a:endParaRPr lang="en-US" i="1"/>
          </a:p>
          <a:p>
            <a:endParaRPr lang="en-US" i="1"/>
          </a:p>
          <a:p>
            <a:endParaRPr lang="en-US" i="1"/>
          </a:p>
          <a:p>
            <a:r>
              <a:rPr lang="en-US"/>
              <a:t>{g}k in parts H =&gt; g in parts H ???</a:t>
            </a:r>
            <a:endParaRPr lang="en-US" i="1"/>
          </a:p>
          <a:p>
            <a:endParaRPr lang="en-US" i="1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>
            <a:lum bright="-12000" contrast="24000"/>
          </a:blip>
          <a:stretch>
            <a:fillRect/>
          </a:stretch>
        </p:blipFill>
        <p:spPr>
          <a:xfrm>
            <a:off x="2260600" y="2571750"/>
            <a:ext cx="4905375" cy="1714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lum bright="-12000" contrast="24000"/>
          </a:blip>
          <a:srcRect r="1233"/>
          <a:stretch>
            <a:fillRect/>
          </a:stretch>
        </p:blipFill>
        <p:spPr>
          <a:xfrm>
            <a:off x="1061085" y="5969635"/>
            <a:ext cx="9105900" cy="40513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2451735" y="4377055"/>
            <a:ext cx="8526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 i="1"/>
              <a:t>H</a:t>
            </a:r>
            <a:r>
              <a:rPr lang="en-US" b="1"/>
              <a:t> contains a penetrator’s initial knowledge and all messages sent by regular agents</a:t>
            </a:r>
            <a:endParaRPr lang="en-US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Preliminaries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>
                <a:sym typeface="+mn-ea"/>
              </a:rPr>
              <a:t>operators </a:t>
            </a:r>
            <a:r>
              <a:rPr lang="en-US" i="1">
                <a:sym typeface="+mn-ea"/>
              </a:rPr>
              <a:t>synth</a:t>
            </a:r>
            <a:endParaRPr lang="en-US" i="1"/>
          </a:p>
          <a:p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>
            <a:lum bright="-24000" contrast="48000"/>
          </a:blip>
          <a:stretch>
            <a:fillRect/>
          </a:stretch>
        </p:blipFill>
        <p:spPr>
          <a:xfrm>
            <a:off x="3053080" y="2644140"/>
            <a:ext cx="6143625" cy="159702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2435860" y="4601845"/>
            <a:ext cx="104730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characterizes a penetrator’s ability to deduce knowledge from a message set </a:t>
            </a:r>
            <a:r>
              <a:rPr lang="en-US" sz="2000" i="1"/>
              <a:t>H</a:t>
            </a:r>
            <a:endParaRPr lang="en-US" sz="2000" i="1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lum bright="-12000" contrast="24000"/>
          </a:blip>
          <a:stretch>
            <a:fillRect/>
          </a:stretch>
        </p:blipFill>
        <p:spPr>
          <a:xfrm>
            <a:off x="648335" y="5255260"/>
            <a:ext cx="11349990" cy="9220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Preliminaries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Strands and strand space</a:t>
            </a:r>
            <a:endParaRPr lang="en-US"/>
          </a:p>
          <a:p>
            <a:pPr lvl="1"/>
            <a:r>
              <a:rPr lang="en-US">
                <a:solidFill>
                  <a:srgbClr val="FF0000"/>
                </a:solidFill>
              </a:rPr>
              <a:t>Actions</a:t>
            </a:r>
            <a:r>
              <a:rPr lang="zh-CN" altLang="en-US"/>
              <a:t>：send and receive</a:t>
            </a:r>
            <a:r>
              <a:rPr lang="en-US" altLang="zh-CN"/>
              <a:t>/Sign ={+, −}</a:t>
            </a:r>
            <a:endParaRPr lang="en-US" altLang="zh-CN"/>
          </a:p>
          <a:p>
            <a:pPr lvl="1"/>
            <a:r>
              <a:rPr lang="en-US">
                <a:solidFill>
                  <a:srgbClr val="FF0000"/>
                </a:solidFill>
              </a:rPr>
              <a:t>Events</a:t>
            </a:r>
            <a:r>
              <a:rPr lang="zh-CN" altLang="en-US"/>
              <a:t>：</a:t>
            </a:r>
            <a:r>
              <a:rPr lang="en-US" altLang="zh-CN"/>
              <a:t>(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σ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,t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)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 protocol defines a sequence of events for each agent’s role.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 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strand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represents a sequence of an agent’s actions in a particular protocol run, and is an instance of a role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 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strand space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is a mapping from a strand set to a 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trace</a:t>
            </a:r>
            <a:endParaRPr lang="en-US" altLang="zh-CN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node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Domain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=&gt;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  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-&gt;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 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Bundles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: represents a protocol execution 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Causal precedence</a:t>
            </a:r>
            <a:endParaRPr lang="en-US" altLang="zh-CN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Preliminaries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Bundles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 casually well-founded graph</a:t>
            </a:r>
            <a:endParaRPr lang="en-US"/>
          </a:p>
          <a:p>
            <a:pPr lvl="1"/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>
            <a:lum bright="-18000" contrast="36000"/>
          </a:blip>
          <a:srcRect b="16984"/>
          <a:stretch>
            <a:fillRect/>
          </a:stretch>
        </p:blipFill>
        <p:spPr>
          <a:xfrm>
            <a:off x="1217295" y="2366645"/>
            <a:ext cx="2705100" cy="3321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 bright="-12000" contrast="24000"/>
          </a:blip>
          <a:stretch>
            <a:fillRect/>
          </a:stretch>
        </p:blipFill>
        <p:spPr>
          <a:xfrm>
            <a:off x="1294130" y="2848610"/>
            <a:ext cx="10457815" cy="1447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lum bright="-12000" contrast="24000"/>
          </a:blip>
          <a:srcRect b="9307"/>
          <a:stretch>
            <a:fillRect/>
          </a:stretch>
        </p:blipFill>
        <p:spPr>
          <a:xfrm>
            <a:off x="1088390" y="5008245"/>
            <a:ext cx="10481945" cy="5568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4618</Words>
  <Application>WPS Presentation</Application>
  <PresentationFormat>Widescreen</PresentationFormat>
  <Paragraphs>213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Times New Roman</vt:lpstr>
      <vt:lpstr>Office Theme</vt:lpstr>
      <vt:lpstr>PowerPoint 演示文稿</vt:lpstr>
      <vt:lpstr>security protocol analysis</vt:lpstr>
      <vt:lpstr>strand space method</vt:lpstr>
      <vt:lpstr>Contents</vt:lpstr>
      <vt:lpstr>Preliminaries</vt:lpstr>
      <vt:lpstr>Preliminaries</vt:lpstr>
      <vt:lpstr>Preliminaries</vt:lpstr>
      <vt:lpstr>Preliminaries</vt:lpstr>
      <vt:lpstr>Preliminaries</vt:lpstr>
      <vt:lpstr>Preliminaries</vt:lpstr>
      <vt:lpstr>Preliminaries</vt:lpstr>
      <vt:lpstr>Preliminaries</vt:lpstr>
      <vt:lpstr>Preliminaries</vt:lpstr>
      <vt:lpstr>Preliminaries</vt:lpstr>
      <vt:lpstr>Motivations and Contributions</vt:lpstr>
      <vt:lpstr>Motivations and Contributions</vt:lpstr>
      <vt:lpstr>A formalized strand space theory in Isabelle</vt:lpstr>
      <vt:lpstr>A formalized strand space theory in Isabelle</vt:lpstr>
      <vt:lpstr>A formalized strand space theory in Isabelle</vt:lpstr>
      <vt:lpstr>A formalized strand space theory in Isabelle</vt:lpstr>
      <vt:lpstr>A formalized strand space theory in Isabelle</vt:lpstr>
      <vt:lpstr>A formalized strand space theory in Isabelle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 formalized strand space theory in Isabelle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tam sei kwan</cp:lastModifiedBy>
  <cp:revision>18</cp:revision>
  <dcterms:created xsi:type="dcterms:W3CDTF">2020-10-27T02:12:00Z</dcterms:created>
  <dcterms:modified xsi:type="dcterms:W3CDTF">2020-10-28T09:39:53Z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1033-11.2.0.9718</vt:lpwstr>
  </property>
</Properties>
</file>