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2" r:id="rId8"/>
    <p:sldId id="263" r:id="rId9"/>
    <p:sldId id="275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e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15.emf"/><Relationship Id="rId1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7115" y="3020060"/>
            <a:ext cx="3124200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graphicFrame>
        <p:nvGraphicFramePr>
          <p:cNvPr id="6" name="Content Placeholder 5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1104265" y="2386965"/>
          <a:ext cx="8705215" cy="3661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5276850" imgH="2219325" progId="Word.Document.12">
                  <p:embed/>
                </p:oleObj>
              </mc:Choice>
              <mc:Fallback>
                <p:oleObj name="" r:id="rId1" imgW="5276850" imgH="2219325" progId="Word.Document.12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04265" y="2386965"/>
                        <a:ext cx="8705215" cy="3661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2881630" y="843915"/>
            <a:ext cx="6543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5"/>
                </a:solidFill>
              </a:rPr>
              <a:t>Begining and Cryptographic primitives</a:t>
            </a:r>
            <a:endParaRPr lang="en-US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38200" y="1748155"/>
            <a:ext cx="108089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i. first, generate a fresh name ~ltk, which is the new private key(Long-term key)</a:t>
            </a:r>
            <a:endParaRPr lang="en-US"/>
          </a:p>
          <a:p>
            <a:r>
              <a:rPr lang="en-US"/>
              <a:t> ii. non-deterministically choose a public name A for the agent for whom we are generating the key-pair.</a:t>
            </a:r>
            <a:endParaRPr lang="en-US"/>
          </a:p>
          <a:p>
            <a:r>
              <a:rPr lang="en-US"/>
              <a:t> iii. Afterward, generate the fact !Ltk($A, ~ltk) (the exclamation mark ! denotes that the fact is persistent).which denotes the association between agent A and its private key ~ltk,</a:t>
            </a:r>
            <a:endParaRPr lang="en-US"/>
          </a:p>
          <a:p>
            <a:r>
              <a:rPr lang="en-US"/>
              <a:t> iv. generate the fact !Pk($A, pk(~ltk)), which associates agent A and its public key pk(~ltk).</a:t>
            </a:r>
            <a:endParaRPr lang="en-US"/>
          </a:p>
        </p:txBody>
      </p:sp>
      <p:graphicFrame>
        <p:nvGraphicFramePr>
          <p:cNvPr id="10" name="Content Placeholder 9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915035" y="3409950"/>
          <a:ext cx="8765540" cy="1443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1" imgW="6686550" imgH="1038225" progId="Word.Document.12">
                  <p:embed/>
                </p:oleObj>
              </mc:Choice>
              <mc:Fallback>
                <p:oleObj name="" r:id="rId1" imgW="6686550" imgH="1038225" progId="Word.Document.12">
                  <p:embed/>
                  <p:pic>
                    <p:nvPicPr>
                      <p:cNvPr id="0" name="Picture 20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5035" y="3409950"/>
                        <a:ext cx="8765540" cy="1443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2867025" y="843915"/>
            <a:ext cx="563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Multiset Rewriting Rules 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declarations</a:t>
            </a:r>
            <a:endParaRPr lang="en-US" altLang="zh-CN">
              <a:solidFill>
                <a:srgbClr val="0070C0"/>
              </a:solidFill>
              <a:sym typeface="+mn-e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5024755"/>
            <a:ext cx="4940935" cy="13525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Example</a:t>
            </a:r>
            <a:br>
              <a:rPr lang="en-US"/>
            </a:br>
            <a:endParaRPr lang="en-US"/>
          </a:p>
        </p:txBody>
      </p:sp>
      <p:graphicFrame>
        <p:nvGraphicFramePr>
          <p:cNvPr id="4" name="Content Placeholder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1132840" y="1835150"/>
          <a:ext cx="8396605" cy="2759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5276850" imgH="1733550" progId="Word.Document.12">
                  <p:embed/>
                </p:oleObj>
              </mc:Choice>
              <mc:Fallback>
                <p:oleObj name="" r:id="rId1" imgW="5276850" imgH="1733550" progId="Word.Document.12">
                  <p:embed/>
                  <p:pic>
                    <p:nvPicPr>
                      <p:cNvPr id="0" name="Picture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32840" y="1835150"/>
                        <a:ext cx="8396605" cy="2759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4667250" y="1835150"/>
            <a:ext cx="679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modeling that the adversary can access any public key existing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600575" y="3168650"/>
            <a:ext cx="76669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[ !Ltk] --[LtkReveal(A)]-&gt; [Out] modeling dynamic compromise of long-term key</a:t>
            </a:r>
            <a:endParaRPr lang="en-US"/>
          </a:p>
          <a:p>
            <a:endParaRPr lang="en-US"/>
          </a:p>
          <a:p>
            <a:r>
              <a:rPr lang="en-US"/>
              <a:t>the action facts is “ --[LtkReveal(A)]-&gt;”,  showing that the Long-term key of A has been compromised.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action facts</a:t>
            </a:r>
            <a:r>
              <a:rPr lang="en-US"/>
              <a:t> shown on the traces, </a:t>
            </a:r>
            <a:r>
              <a:rPr lang="en-US">
                <a:solidFill>
                  <a:srgbClr val="FF0000"/>
                </a:solidFill>
              </a:rPr>
              <a:t>other facts</a:t>
            </a:r>
            <a:r>
              <a:rPr lang="en-US"/>
              <a:t> shown in the states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686050" y="576580"/>
            <a:ext cx="563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Multiset Rewriting Rules 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declarations</a:t>
            </a:r>
            <a:endParaRPr lang="en-US" altLang="zh-CN">
              <a:solidFill>
                <a:srgbClr val="0070C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047990" y="795655"/>
            <a:ext cx="3048000" cy="771525"/>
          </a:xfrm>
          <a:prstGeom prst="rect">
            <a:avLst/>
          </a:prstGeom>
        </p:spPr>
      </p:pic>
      <p:graphicFrame>
        <p:nvGraphicFramePr>
          <p:cNvPr id="5" name="Content Placeholder 4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046480" y="1804670"/>
          <a:ext cx="6736715" cy="4059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2" imgW="5124450" imgH="3086100" progId="Word.Document.12">
                  <p:embed/>
                </p:oleObj>
              </mc:Choice>
              <mc:Fallback>
                <p:oleObj name="" r:id="rId2" imgW="5124450" imgH="3086100" progId="Word.Document.12">
                  <p:embed/>
                  <p:pic>
                    <p:nvPicPr>
                      <p:cNvPr id="0" name="Picture 409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6480" y="1804670"/>
                        <a:ext cx="6736715" cy="4059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2847975" y="843915"/>
            <a:ext cx="563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Multiset Rewriting Rules 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declarations</a:t>
            </a:r>
            <a:endParaRPr lang="en-US" altLang="zh-CN">
              <a:solidFill>
                <a:srgbClr val="0070C0"/>
              </a:solidFill>
              <a:sym typeface="+mn-ea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9534525" y="1819275"/>
            <a:ext cx="133350" cy="704850"/>
          </a:xfrm>
          <a:prstGeom prst="downArrow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8047990" y="2371725"/>
            <a:ext cx="3381375" cy="885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olidFill>
                  <a:schemeClr val="tx1"/>
                </a:solidFill>
              </a:rPr>
              <a:t>C1 -&gt; S1:  aenc(k, pkS)</a:t>
            </a:r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>
                <a:solidFill>
                  <a:schemeClr val="tx1"/>
                </a:solidFill>
              </a:rPr>
              <a:t>C2 &lt;- S1:  h(k)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graphicFrame>
        <p:nvGraphicFramePr>
          <p:cNvPr id="7" name="Content Placeholder 6">
            <a:hlinkClick r:id="" action="ppaction://ole?verb="/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933450" y="2259965"/>
          <a:ext cx="7292340" cy="2566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5276850" imgH="1857375" progId="Word.Document.12">
                  <p:embed/>
                </p:oleObj>
              </mc:Choice>
              <mc:Fallback>
                <p:oleObj name="" r:id="rId1" imgW="5276850" imgH="1857375" progId="Word.Document.12">
                  <p:embed/>
                  <p:pic>
                    <p:nvPicPr>
                      <p:cNvPr id="0" name="Picture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3450" y="2259965"/>
                        <a:ext cx="7292340" cy="2566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2867025" y="843915"/>
            <a:ext cx="563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Multiset Rewriting Rules 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declarations</a:t>
            </a:r>
            <a:endParaRPr lang="en-US" altLang="zh-CN">
              <a:solidFill>
                <a:srgbClr val="0070C0"/>
              </a:solidFill>
              <a:sym typeface="+mn-ea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8819515" y="995680"/>
            <a:ext cx="3057525" cy="819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olidFill>
                  <a:schemeClr val="tx1"/>
                </a:solidFill>
              </a:rPr>
              <a:t>C1 -&gt; S1:  aenc(k, pkS)</a:t>
            </a:r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>
                <a:solidFill>
                  <a:schemeClr val="tx1"/>
                </a:solidFill>
              </a:rPr>
              <a:t>C2 &lt;- S1:  h(k)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7800975" y="3743325"/>
            <a:ext cx="40481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the action facts here is for allowing the formalization of the authentication property for the client , because s</a:t>
            </a:r>
            <a:r>
              <a:rPr lang="en-US">
                <a:solidFill>
                  <a:schemeClr val="tx1"/>
                </a:solidFill>
                <a:sym typeface="+mn-ea"/>
              </a:rPr>
              <a:t>ecurity properties are defined over traces of the action facts of a protocol execution, using actions fact to record this knowledge.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867025" y="843915"/>
            <a:ext cx="563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Properties declarations</a:t>
            </a:r>
            <a:endParaRPr lang="en-US" altLang="zh-CN">
              <a:solidFill>
                <a:srgbClr val="0070C0"/>
              </a:solidFill>
              <a:sym typeface="+mn-ea"/>
            </a:endParaRPr>
          </a:p>
        </p:txBody>
      </p:sp>
      <p:graphicFrame>
        <p:nvGraphicFramePr>
          <p:cNvPr id="7" name="Content Placeholder 6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838200" y="2809240"/>
          <a:ext cx="7727950" cy="3661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5124450" imgH="2428875" progId="Word.Document.12">
                  <p:embed/>
                </p:oleObj>
              </mc:Choice>
              <mc:Fallback>
                <p:oleObj name="" r:id="rId1" imgW="5124450" imgH="2428875" progId="Word.Document.12">
                  <p:embed/>
                  <p:pic>
                    <p:nvPicPr>
                      <p:cNvPr id="0" name="Picture 6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2809240"/>
                        <a:ext cx="7727950" cy="3661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53650" cy="923290"/>
          </a:xfrm>
        </p:spPr>
        <p:txBody>
          <a:bodyPr/>
          <a:p>
            <a:r>
              <a:rPr lang="en-US"/>
              <a:t>Security properties are defined over traces of </a:t>
            </a:r>
            <a:r>
              <a:rPr lang="en-US">
                <a:solidFill>
                  <a:srgbClr val="FF0000"/>
                </a:solidFill>
              </a:rPr>
              <a:t>the action facts</a:t>
            </a:r>
            <a:r>
              <a:rPr lang="en-US"/>
              <a:t> of a protocol execution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065" y="0"/>
            <a:ext cx="4940935" cy="13525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867025" y="843915"/>
            <a:ext cx="563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Properties declarations</a:t>
            </a:r>
            <a:endParaRPr lang="en-US" altLang="zh-CN">
              <a:solidFill>
                <a:srgbClr val="0070C0"/>
              </a:solidFill>
              <a:sym typeface="+mn-ea"/>
            </a:endParaRPr>
          </a:p>
        </p:txBody>
      </p:sp>
      <p:graphicFrame>
        <p:nvGraphicFramePr>
          <p:cNvPr id="7" name="Content Placeholder 6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971550" y="1967865"/>
          <a:ext cx="7345680" cy="314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1" imgW="5276850" imgH="2257425" progId="Word.Document.12">
                  <p:embed/>
                </p:oleObj>
              </mc:Choice>
              <mc:Fallback>
                <p:oleObj name="" r:id="rId1" imgW="5276850" imgH="2257425" progId="Word.Document.12">
                  <p:embed/>
                  <p:pic>
                    <p:nvPicPr>
                      <p:cNvPr id="0" name="Picture 7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1967865"/>
                        <a:ext cx="7345680" cy="3142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867025" y="843915"/>
            <a:ext cx="563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Properties declarations</a:t>
            </a:r>
            <a:endParaRPr lang="en-US" altLang="zh-CN">
              <a:solidFill>
                <a:srgbClr val="0070C0"/>
              </a:solidFill>
              <a:sym typeface="+mn-ea"/>
            </a:endParaRPr>
          </a:p>
        </p:txBody>
      </p:sp>
      <p:graphicFrame>
        <p:nvGraphicFramePr>
          <p:cNvPr id="4" name="Content Placeholder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1037590" y="1691005"/>
          <a:ext cx="67945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1" imgW="5276850" imgH="2781300" progId="Word.Document.12">
                  <p:embed/>
                </p:oleObj>
              </mc:Choice>
              <mc:Fallback>
                <p:oleObj name="" r:id="rId1" imgW="5276850" imgH="2781300" progId="Word.Document.12">
                  <p:embed/>
                  <p:pic>
                    <p:nvPicPr>
                      <p:cNvPr id="0" name="Picture 81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37590" y="1691005"/>
                        <a:ext cx="6794500" cy="358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Example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867025" y="843915"/>
            <a:ext cx="563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Properties declarations</a:t>
            </a:r>
            <a:endParaRPr lang="en-US" altLang="zh-CN">
              <a:solidFill>
                <a:srgbClr val="0070C0"/>
              </a:solidFill>
              <a:sym typeface="+mn-ea"/>
            </a:endParaRPr>
          </a:p>
        </p:txBody>
      </p:sp>
      <p:graphicFrame>
        <p:nvGraphicFramePr>
          <p:cNvPr id="4" name="Content Placeholder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1247140" y="2010410"/>
          <a:ext cx="5984240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" r:id="rId1" imgW="5276850" imgH="1562100" progId="Word.Document.12">
                  <p:embed/>
                </p:oleObj>
              </mc:Choice>
              <mc:Fallback>
                <p:oleObj name="" r:id="rId1" imgW="5276850" imgH="1562100" progId="Word.Document.12">
                  <p:embed/>
                  <p:pic>
                    <p:nvPicPr>
                      <p:cNvPr id="0" name="Picture 92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7140" y="2010410"/>
                        <a:ext cx="5984240" cy="177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Proverif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secrecy</a:t>
            </a:r>
            <a:endParaRPr lang="en-US"/>
          </a:p>
          <a:p>
            <a:r>
              <a:rPr lang="en-US"/>
              <a:t>correspondence</a:t>
            </a:r>
            <a:endParaRPr lang="en-US"/>
          </a:p>
          <a:p>
            <a:r>
              <a:rPr lang="en-US"/>
              <a:t>observational equivalence(indistinguishability)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bound names:  in a process</a:t>
            </a:r>
            <a:endParaRPr lang="en-US"/>
          </a:p>
          <a:p>
            <a:r>
              <a:rPr lang="en-US"/>
              <a:t>free names: known to all processes</a:t>
            </a:r>
            <a:endParaRPr lang="en-US"/>
          </a:p>
          <a:p>
            <a:r>
              <a:rPr lang="en-US"/>
              <a:t>variables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Needham-Shroeder public key protocol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3420" y="2800985"/>
            <a:ext cx="5724525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Needham-Shroeder public key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Simplified Version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76325" y="2557780"/>
            <a:ext cx="4438650" cy="895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825" y="1475740"/>
            <a:ext cx="5376545" cy="47015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Tamarin</a:t>
            </a:r>
            <a:endParaRPr lang="en-US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66800" y="1543685"/>
            <a:ext cx="7322185" cy="779780"/>
          </a:xfrm>
          <a:prstGeom prst="rect">
            <a:avLst/>
          </a:prstGeom>
        </p:spPr>
      </p:pic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2"/>
          <a:srcRect t="16078"/>
          <a:stretch>
            <a:fillRect/>
          </a:stretch>
        </p:blipFill>
        <p:spPr>
          <a:xfrm>
            <a:off x="838200" y="2599690"/>
            <a:ext cx="6381115" cy="38779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Modeling in Tamarin	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2815" y="1691005"/>
            <a:ext cx="5848350" cy="41910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781165" y="2495550"/>
            <a:ext cx="3667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the predicate on terms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029200" y="3248025"/>
            <a:ext cx="2305050" cy="952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7268210" y="3168650"/>
            <a:ext cx="4351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sent out the message t on the public channel</a:t>
            </a: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733800" y="3724275"/>
            <a:ext cx="2314575" cy="190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Cryptographic Messages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Syntax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a Tamarin input file consists of: </a:t>
            </a:r>
            <a:endParaRPr lang="en-US"/>
          </a:p>
          <a:p>
            <a:r>
              <a:rPr lang="en-US"/>
              <a:t>Comments( C-like, single line: </a:t>
            </a:r>
            <a:r>
              <a:rPr lang="en-US">
                <a:solidFill>
                  <a:srgbClr val="FF0000"/>
                </a:solidFill>
              </a:rPr>
              <a:t>//</a:t>
            </a:r>
            <a:r>
              <a:rPr lang="en-US"/>
              <a:t>, multiline: </a:t>
            </a:r>
            <a:r>
              <a:rPr lang="en-US">
                <a:solidFill>
                  <a:srgbClr val="FF0000"/>
                </a:solidFill>
              </a:rPr>
              <a:t>/* */</a:t>
            </a:r>
            <a:r>
              <a:rPr lang="en-US"/>
              <a:t>)</a:t>
            </a:r>
            <a:endParaRPr lang="en-US"/>
          </a:p>
          <a:p>
            <a:r>
              <a:rPr lang="zh-CN" altLang="en-US"/>
              <a:t>starts with </a:t>
            </a:r>
            <a:r>
              <a:rPr lang="zh-CN" altLang="en-US" i="1">
                <a:solidFill>
                  <a:srgbClr val="FF0000"/>
                </a:solidFill>
              </a:rPr>
              <a:t>theory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zh-CN" altLang="en-US"/>
              <a:t>followed by the </a:t>
            </a:r>
            <a:r>
              <a:rPr lang="zh-CN" altLang="en-US" i="1">
                <a:solidFill>
                  <a:srgbClr val="FF0000"/>
                </a:solidFill>
              </a:rPr>
              <a:t>theory</a:t>
            </a:r>
            <a:r>
              <a:rPr lang="en-US" altLang="zh-CN" i="1">
                <a:solidFill>
                  <a:srgbClr val="FF0000"/>
                </a:solidFill>
              </a:rPr>
              <a:t>’</a:t>
            </a:r>
            <a:r>
              <a:rPr lang="zh-CN" altLang="en-US" i="1">
                <a:solidFill>
                  <a:srgbClr val="FF0000"/>
                </a:solidFill>
              </a:rPr>
              <a:t>s name</a:t>
            </a:r>
            <a:endParaRPr lang="zh-CN" altLang="en-US" i="1"/>
          </a:p>
          <a:p>
            <a:r>
              <a:rPr lang="en-US" altLang="zh-CN"/>
              <a:t>the keyword </a:t>
            </a:r>
            <a:r>
              <a:rPr lang="en-US" altLang="zh-CN" i="1">
                <a:solidFill>
                  <a:srgbClr val="FF0000"/>
                </a:solidFill>
              </a:rPr>
              <a:t>begin</a:t>
            </a:r>
            <a:endParaRPr lang="en-US" altLang="zh-CN"/>
          </a:p>
          <a:p>
            <a:r>
              <a:rPr lang="en-US" altLang="zh-CN" i="1">
                <a:solidFill>
                  <a:srgbClr val="FF0000"/>
                </a:solidFill>
              </a:rPr>
              <a:t>cryptographic primitives</a:t>
            </a:r>
            <a:r>
              <a:rPr lang="en-US" altLang="zh-CN"/>
              <a:t> declarations (the protocol process uses)</a:t>
            </a:r>
            <a:endParaRPr lang="en-US" altLang="zh-CN"/>
          </a:p>
          <a:p>
            <a:r>
              <a:rPr lang="en-US" altLang="zh-CN" i="1">
                <a:solidFill>
                  <a:srgbClr val="FF0000"/>
                </a:solidFill>
              </a:rPr>
              <a:t>multiset rewriting rules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>
                <a:sym typeface="+mn-ea"/>
              </a:rPr>
              <a:t>declarations (modeling the protocol)</a:t>
            </a:r>
            <a:endParaRPr lang="en-US" altLang="zh-CN">
              <a:sym typeface="+mn-ea"/>
            </a:endParaRPr>
          </a:p>
          <a:p>
            <a:r>
              <a:rPr lang="en-US" altLang="zh-CN" i="1">
                <a:solidFill>
                  <a:srgbClr val="FF0000"/>
                </a:solidFill>
              </a:rPr>
              <a:t>properties</a:t>
            </a:r>
            <a:r>
              <a:rPr lang="en-US" altLang="zh-CN"/>
              <a:t> declarations ( </a:t>
            </a:r>
            <a:r>
              <a:rPr lang="en-US" altLang="zh-CN" i="1"/>
              <a:t>lemmas</a:t>
            </a:r>
            <a:r>
              <a:rPr lang="en-US" altLang="zh-CN"/>
              <a:t> to be proven)</a:t>
            </a:r>
            <a:endParaRPr lang="en-US" altLang="zh-CN"/>
          </a:p>
          <a:p>
            <a:r>
              <a:rPr lang="en-US" altLang="zh-CN" i="1">
                <a:solidFill>
                  <a:schemeClr val="tx1"/>
                </a:solidFill>
              </a:rPr>
              <a:t>the keyword</a:t>
            </a:r>
            <a:r>
              <a:rPr lang="en-US" altLang="zh-CN" i="1">
                <a:solidFill>
                  <a:srgbClr val="FF0000"/>
                </a:solidFill>
              </a:rPr>
              <a:t> end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2209</Words>
  <Application>WPS Presentation</Application>
  <PresentationFormat>Widescreen</PresentationFormat>
  <Paragraphs>99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Theme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PowerPoint 演示文稿</vt:lpstr>
      <vt:lpstr>Proverif</vt:lpstr>
      <vt:lpstr>PowerPoint 演示文稿</vt:lpstr>
      <vt:lpstr>Needham-Shroeder public key protocol</vt:lpstr>
      <vt:lpstr>Needham-Shroeder public key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tam sei kwan</cp:lastModifiedBy>
  <cp:revision>33</cp:revision>
  <dcterms:created xsi:type="dcterms:W3CDTF">2020-09-28T07:18:00Z</dcterms:created>
  <dcterms:modified xsi:type="dcterms:W3CDTF">2020-09-29T09:27:57Z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