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  <p:sldId id="263" r:id="rId9"/>
    <p:sldId id="275" r:id="rId10"/>
    <p:sldId id="287" r:id="rId11"/>
    <p:sldId id="289" r:id="rId12"/>
    <p:sldId id="288" r:id="rId13"/>
    <p:sldId id="290" r:id="rId14"/>
    <p:sldId id="291" r:id="rId15"/>
    <p:sldId id="292" r:id="rId16"/>
    <p:sldId id="293" r:id="rId17"/>
    <p:sldId id="294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9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22.emf"/><Relationship Id="rId1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Terms - Cryptographic Messages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6005" y="2026285"/>
            <a:ext cx="10045700" cy="3108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Terms - Equational theories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Equational theories can be used to model properties of functions</a:t>
            </a:r>
            <a:endParaRPr lang="en-US"/>
          </a:p>
          <a:p>
            <a:r>
              <a:rPr lang="en-US"/>
              <a:t>equations: lhs1 = rhs1, ..., lhsn = rhsn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Facts - Model Specification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contrast="-18000"/>
          </a:blip>
          <a:stretch>
            <a:fillRect/>
          </a:stretch>
        </p:blipFill>
        <p:spPr>
          <a:xfrm>
            <a:off x="1049655" y="1577340"/>
            <a:ext cx="10235565" cy="6807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92200" y="2529205"/>
            <a:ext cx="9209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SPECIAL FACTS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there is a fresh rule that produces unique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(...) facts;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and there is a set of rules for adversary knowledge derivation,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which consume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Out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(...) facts and produce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 In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(...) facts.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71575" y="3860800"/>
            <a:ext cx="8651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Two types of Facts</a:t>
            </a:r>
            <a:endParaRPr lang="en-US"/>
          </a:p>
          <a:p>
            <a:r>
              <a:rPr lang="en-US"/>
              <a:t>	Linear Facts:they might appear in one state but not in the next.</a:t>
            </a:r>
            <a:endParaRPr lang="en-US"/>
          </a:p>
          <a:p>
            <a:r>
              <a:rPr lang="en-US"/>
              <a:t>	Persistent Facts:some facts in our models will never be removed from the state once they are introduced</a:t>
            </a:r>
            <a:endParaRPr lang="en-US"/>
          </a:p>
          <a:p>
            <a:r>
              <a:rPr lang="en-US"/>
              <a:t>	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Rules - Model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use multiset rewriting to specify the concurrent execution of the protocol and the adversary.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A rewrite rule</a:t>
            </a:r>
            <a:r>
              <a:rPr lang="en-US"/>
              <a:t> in Tamarin has </a:t>
            </a:r>
            <a:r>
              <a:rPr lang="en-US">
                <a:solidFill>
                  <a:srgbClr val="FF0000"/>
                </a:solidFill>
              </a:rPr>
              <a:t>a name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three parts</a:t>
            </a:r>
            <a:r>
              <a:rPr lang="en-US"/>
              <a:t>, each of which is a sequence of facts: one for the rule’s left-hand side, one labelling the transition (which we call ‘action facts’), and one for the rule’s right-hand side. For example: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0465" y="4436745"/>
            <a:ext cx="658749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Property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Trace Properties</a:t>
            </a:r>
            <a:endParaRPr lang="en-US"/>
          </a:p>
          <a:p>
            <a:pPr lvl="1"/>
            <a:r>
              <a:rPr lang="en-US"/>
              <a:t>A trace property is a set of traces. </a:t>
            </a:r>
            <a:endParaRPr lang="en-US"/>
          </a:p>
          <a:p>
            <a:pPr lvl="1"/>
            <a:r>
              <a:rPr lang="en-US"/>
              <a:t>We define a set of traces using first-order logic formulas over action facts and timepoints.</a:t>
            </a:r>
            <a:endParaRPr lang="en-US"/>
          </a:p>
          <a:p>
            <a:pPr lvl="0"/>
            <a:r>
              <a:rPr lang="en-US"/>
              <a:t>Observational Equivalence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Property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12705" cy="4351655"/>
          </a:xfrm>
        </p:spPr>
        <p:txBody>
          <a:bodyPr/>
          <a:p>
            <a:pPr marL="0" indent="0">
              <a:buNone/>
            </a:pPr>
            <a:r>
              <a:rPr lang="en-US"/>
              <a:t>The syntax for specifying security properties is defined as follows: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contrast="-18000"/>
          </a:blip>
          <a:stretch>
            <a:fillRect/>
          </a:stretch>
        </p:blipFill>
        <p:spPr>
          <a:xfrm>
            <a:off x="1284605" y="2251710"/>
            <a:ext cx="8553450" cy="32861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>
            <a:lum contrast="-18000"/>
          </a:blip>
          <a:stretch>
            <a:fillRect/>
          </a:stretch>
        </p:blipFill>
        <p:spPr>
          <a:xfrm>
            <a:off x="1284605" y="5537835"/>
            <a:ext cx="8552815" cy="11029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Property Specification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>
            <a:lum contrast="24000"/>
          </a:blip>
          <a:stretch>
            <a:fillRect/>
          </a:stretch>
        </p:blipFill>
        <p:spPr>
          <a:xfrm>
            <a:off x="923290" y="2089785"/>
            <a:ext cx="10133965" cy="14312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Tamarin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 Tamarin input file consists of: </a:t>
            </a:r>
            <a:endParaRPr lang="en-US"/>
          </a:p>
          <a:p>
            <a:r>
              <a:rPr lang="en-US"/>
              <a:t>Comments( C-like, single line: </a:t>
            </a:r>
            <a:r>
              <a:rPr lang="en-US">
                <a:solidFill>
                  <a:srgbClr val="FF0000"/>
                </a:solidFill>
              </a:rPr>
              <a:t>//</a:t>
            </a:r>
            <a:r>
              <a:rPr lang="en-US"/>
              <a:t>, multiline: </a:t>
            </a:r>
            <a:r>
              <a:rPr lang="en-US">
                <a:solidFill>
                  <a:srgbClr val="FF0000"/>
                </a:solidFill>
              </a:rPr>
              <a:t>/* */</a:t>
            </a:r>
            <a:r>
              <a:rPr lang="en-US"/>
              <a:t>)</a:t>
            </a:r>
            <a:endParaRPr lang="en-US"/>
          </a:p>
          <a:p>
            <a:r>
              <a:rPr lang="zh-CN" altLang="en-US"/>
              <a:t>starts with </a:t>
            </a:r>
            <a:r>
              <a:rPr lang="zh-CN" altLang="en-US" i="1">
                <a:solidFill>
                  <a:srgbClr val="FF0000"/>
                </a:solidFill>
              </a:rPr>
              <a:t>theory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/>
              <a:t>followed by the </a:t>
            </a:r>
            <a:r>
              <a:rPr lang="zh-CN" altLang="en-US" i="1">
                <a:solidFill>
                  <a:srgbClr val="FF0000"/>
                </a:solidFill>
              </a:rPr>
              <a:t>theory</a:t>
            </a:r>
            <a:r>
              <a:rPr lang="en-US" altLang="zh-CN" i="1">
                <a:solidFill>
                  <a:srgbClr val="FF0000"/>
                </a:solidFill>
              </a:rPr>
              <a:t>’</a:t>
            </a:r>
            <a:r>
              <a:rPr lang="zh-CN" altLang="en-US" i="1">
                <a:solidFill>
                  <a:srgbClr val="FF0000"/>
                </a:solidFill>
              </a:rPr>
              <a:t>s name</a:t>
            </a:r>
            <a:endParaRPr lang="zh-CN" altLang="en-US" i="1"/>
          </a:p>
          <a:p>
            <a:r>
              <a:rPr lang="en-US" altLang="zh-CN"/>
              <a:t>the keyword </a:t>
            </a:r>
            <a:r>
              <a:rPr lang="en-US" altLang="zh-CN" i="1">
                <a:solidFill>
                  <a:srgbClr val="FF0000"/>
                </a:solidFill>
              </a:rPr>
              <a:t>begin</a:t>
            </a:r>
            <a:endParaRPr lang="en-US" altLang="zh-CN"/>
          </a:p>
          <a:p>
            <a:r>
              <a:rPr lang="en-US" altLang="zh-CN" i="1">
                <a:solidFill>
                  <a:srgbClr val="FF0000"/>
                </a:solidFill>
              </a:rPr>
              <a:t>cryptographic primitives</a:t>
            </a:r>
            <a:r>
              <a:rPr lang="en-US" altLang="zh-CN"/>
              <a:t> declarations (the protocol process uses)</a:t>
            </a:r>
            <a:endParaRPr lang="en-US" altLang="zh-CN"/>
          </a:p>
          <a:p>
            <a:r>
              <a:rPr lang="en-US" altLang="zh-CN" i="1">
                <a:solidFill>
                  <a:srgbClr val="FF0000"/>
                </a:solidFill>
              </a:rPr>
              <a:t>multiset rewriting rules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ym typeface="+mn-ea"/>
              </a:rPr>
              <a:t>declarations (modeling the protocol)</a:t>
            </a:r>
            <a:endParaRPr lang="en-US" altLang="zh-CN">
              <a:sym typeface="+mn-ea"/>
            </a:endParaRPr>
          </a:p>
          <a:p>
            <a:r>
              <a:rPr lang="en-US" altLang="zh-CN" i="1">
                <a:solidFill>
                  <a:srgbClr val="FF0000"/>
                </a:solidFill>
              </a:rPr>
              <a:t>properties</a:t>
            </a:r>
            <a:r>
              <a:rPr lang="en-US" altLang="zh-CN"/>
              <a:t> declarations ( </a:t>
            </a:r>
            <a:r>
              <a:rPr lang="en-US" altLang="zh-CN" i="1"/>
              <a:t>lemmas</a:t>
            </a:r>
            <a:r>
              <a:rPr lang="en-US" altLang="zh-CN"/>
              <a:t> to be proven)</a:t>
            </a:r>
            <a:endParaRPr lang="en-US" altLang="zh-CN"/>
          </a:p>
          <a:p>
            <a:r>
              <a:rPr lang="en-US" altLang="zh-CN" i="1">
                <a:solidFill>
                  <a:schemeClr val="tx1"/>
                </a:solidFill>
              </a:rPr>
              <a:t>the keyword</a:t>
            </a:r>
            <a:r>
              <a:rPr lang="en-US" altLang="zh-CN" i="1">
                <a:solidFill>
                  <a:srgbClr val="FF0000"/>
                </a:solidFill>
              </a:rPr>
              <a:t> end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7115" y="3020060"/>
            <a:ext cx="312420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graphicFrame>
        <p:nvGraphicFramePr>
          <p:cNvPr id="6" name="Content Placeholder 5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104265" y="2386965"/>
          <a:ext cx="8705215" cy="366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5276850" imgH="2219325" progId="Word.Document.12">
                  <p:embed/>
                </p:oleObj>
              </mc:Choice>
              <mc:Fallback>
                <p:oleObj name="" r:id="rId1" imgW="5276850" imgH="2219325" progId="Word.Document.12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4265" y="2386965"/>
                        <a:ext cx="8705215" cy="366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881630" y="843915"/>
            <a:ext cx="654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5"/>
                </a:solidFill>
              </a:rPr>
              <a:t>Begining and Cryptographic primitives</a:t>
            </a:r>
            <a:endParaRPr 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Proverif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secrecy</a:t>
            </a:r>
            <a:endParaRPr lang="en-US"/>
          </a:p>
          <a:p>
            <a:r>
              <a:rPr lang="en-US"/>
              <a:t>correspondence</a:t>
            </a:r>
            <a:endParaRPr lang="en-US"/>
          </a:p>
          <a:p>
            <a:r>
              <a:rPr lang="en-US"/>
              <a:t>observational equivalence(indistinguishability)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38200" y="1748155"/>
            <a:ext cx="108089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i. first, generate a fresh name ~ltk, which is the new private key(Long-term key)</a:t>
            </a:r>
            <a:endParaRPr lang="en-US"/>
          </a:p>
          <a:p>
            <a:r>
              <a:rPr lang="en-US"/>
              <a:t> ii. non-deterministically choose a public name A for the agent for whom we are generating the key-pair.</a:t>
            </a:r>
            <a:endParaRPr lang="en-US"/>
          </a:p>
          <a:p>
            <a:r>
              <a:rPr lang="en-US"/>
              <a:t> iii. Afterward, generate the fact !Ltk($A, ~ltk) (the exclamation mark ! denotes that the fact is persistent).which denotes the association between agent A and its private key ~ltk,</a:t>
            </a:r>
            <a:endParaRPr lang="en-US"/>
          </a:p>
          <a:p>
            <a:r>
              <a:rPr lang="en-US"/>
              <a:t> iv. generate the fact !Pk($A, pk(~ltk)), which associates agent A and its public key pk(~ltk).</a:t>
            </a:r>
            <a:endParaRPr lang="en-US"/>
          </a:p>
        </p:txBody>
      </p:sp>
      <p:graphicFrame>
        <p:nvGraphicFramePr>
          <p:cNvPr id="10" name="Content Placeholder 9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915035" y="3409950"/>
          <a:ext cx="10438765" cy="171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6686550" imgH="1038225" progId="Word.Document.12">
                  <p:embed/>
                </p:oleObj>
              </mc:Choice>
              <mc:Fallback>
                <p:oleObj name="" r:id="rId1" imgW="6686550" imgH="1038225" progId="Word.Document.12">
                  <p:embed/>
                  <p:pic>
                    <p:nvPicPr>
                      <p:cNvPr id="0" name="Picture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5035" y="3409950"/>
                        <a:ext cx="10438765" cy="171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Multiset Rewriting Rules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5024755"/>
            <a:ext cx="494093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Example</a:t>
            </a:r>
            <a:br>
              <a:rPr lang="en-US"/>
            </a:br>
            <a:endParaRPr lang="en-US"/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132840" y="1835150"/>
          <a:ext cx="8396605" cy="275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5276850" imgH="1733550" progId="Word.Document.12">
                  <p:embed/>
                </p:oleObj>
              </mc:Choice>
              <mc:Fallback>
                <p:oleObj name="" r:id="rId1" imgW="5276850" imgH="1733550" progId="Word.Document.12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2840" y="1835150"/>
                        <a:ext cx="8396605" cy="2759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667250" y="1835150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modeling that the adversary can access any public key existing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00575" y="3168650"/>
            <a:ext cx="7666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 !Ltk] --[LtkReveal(A)]-&gt; [Out] modeling dynamic compromise of long-term key</a:t>
            </a:r>
            <a:endParaRPr lang="en-US"/>
          </a:p>
          <a:p>
            <a:endParaRPr lang="en-US"/>
          </a:p>
          <a:p>
            <a:r>
              <a:rPr lang="en-US"/>
              <a:t>the action facts is “ --[LtkReveal(A)]-&gt;”,  showing that the Long-term key of A has been compromised.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action facts</a:t>
            </a:r>
            <a:r>
              <a:rPr lang="en-US"/>
              <a:t> shown on the traces, </a:t>
            </a:r>
            <a:r>
              <a:rPr lang="en-US">
                <a:solidFill>
                  <a:srgbClr val="FF0000"/>
                </a:solidFill>
              </a:rPr>
              <a:t>other facts</a:t>
            </a:r>
            <a:r>
              <a:rPr lang="en-US"/>
              <a:t> shown in the states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686050" y="576580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Multiset Rewriting Rules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047990" y="795655"/>
            <a:ext cx="3048000" cy="771525"/>
          </a:xfrm>
          <a:prstGeom prst="rect">
            <a:avLst/>
          </a:prstGeom>
        </p:spPr>
      </p:pic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046480" y="1804670"/>
          <a:ext cx="7350760" cy="442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5124450" imgH="3086100" progId="Word.Document.12">
                  <p:embed/>
                </p:oleObj>
              </mc:Choice>
              <mc:Fallback>
                <p:oleObj name="" r:id="rId2" imgW="5124450" imgH="3086100" progId="Word.Document.12">
                  <p:embed/>
                  <p:pic>
                    <p:nvPicPr>
                      <p:cNvPr id="0" name="Picture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6480" y="1804670"/>
                        <a:ext cx="7350760" cy="442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84797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Multiset Rewriting Rules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9534525" y="1819275"/>
            <a:ext cx="133350" cy="704850"/>
          </a:xfrm>
          <a:prstGeom prst="down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047990" y="2371725"/>
            <a:ext cx="3381375" cy="88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C1 -&gt; S1:  aenc(k, pkS)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C2 &lt;- S1:  h(k)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933450" y="2224405"/>
          <a:ext cx="7673975" cy="270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5276850" imgH="1857375" progId="Word.Document.12">
                  <p:embed/>
                </p:oleObj>
              </mc:Choice>
              <mc:Fallback>
                <p:oleObj name="" r:id="rId1" imgW="5276850" imgH="1857375" progId="Word.Document.12">
                  <p:embed/>
                  <p:pic>
                    <p:nvPicPr>
                      <p:cNvPr id="0" name="Picture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3450" y="2224405"/>
                        <a:ext cx="7673975" cy="270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Multiset Rewriting Rules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8819515" y="995680"/>
            <a:ext cx="3057525" cy="819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C1 -&gt; S1:  aenc(k, pkS)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C2 &lt;- S1:  h(k)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720965" y="3743325"/>
            <a:ext cx="41281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action facts here is for allowing the formalization of the authentication property for the client , because s</a:t>
            </a:r>
            <a:r>
              <a:rPr lang="en-US">
                <a:solidFill>
                  <a:schemeClr val="tx1"/>
                </a:solidFill>
                <a:sym typeface="+mn-ea"/>
              </a:rPr>
              <a:t>ecurity properties are defined over traces of the action facts of a protocol execution, using actions fact to record this knowledge.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Properties 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38200" y="2794635"/>
          <a:ext cx="7727950" cy="369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5124450" imgH="2447925" progId="Word.Document.12">
                  <p:embed/>
                </p:oleObj>
              </mc:Choice>
              <mc:Fallback>
                <p:oleObj name="" r:id="rId1" imgW="5124450" imgH="2447925" progId="Word.Document.12">
                  <p:embed/>
                  <p:pic>
                    <p:nvPicPr>
                      <p:cNvPr id="0" name="Picture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794635"/>
                        <a:ext cx="7727950" cy="3690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53650" cy="923290"/>
          </a:xfrm>
        </p:spPr>
        <p:txBody>
          <a:bodyPr/>
          <a:p>
            <a:r>
              <a:rPr lang="en-US"/>
              <a:t>Security properties are defined over traces of </a:t>
            </a:r>
            <a:r>
              <a:rPr lang="en-US">
                <a:solidFill>
                  <a:srgbClr val="FF0000"/>
                </a:solidFill>
              </a:rPr>
              <a:t>the action facts</a:t>
            </a:r>
            <a:r>
              <a:rPr lang="en-US"/>
              <a:t> of a protocol execution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325" y="0"/>
            <a:ext cx="5527675" cy="15132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Properties 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971550" y="1967865"/>
          <a:ext cx="8000365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5276850" imgH="2257425" progId="Word.Document.12">
                  <p:embed/>
                </p:oleObj>
              </mc:Choice>
              <mc:Fallback>
                <p:oleObj name="" r:id="rId1" imgW="5276850" imgH="2257425" progId="Word.Document.12">
                  <p:embed/>
                  <p:pic>
                    <p:nvPicPr>
                      <p:cNvPr id="0" name="Picture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967865"/>
                        <a:ext cx="8000365" cy="342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Properties 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037590" y="1691005"/>
          <a:ext cx="7569835" cy="399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5276850" imgH="2781300" progId="Word.Document.12">
                  <p:embed/>
                </p:oleObj>
              </mc:Choice>
              <mc:Fallback>
                <p:oleObj name="" r:id="rId1" imgW="5276850" imgH="2781300" progId="Word.Document.12">
                  <p:embed/>
                  <p:pic>
                    <p:nvPicPr>
                      <p:cNvPr id="0" name="Picture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7590" y="1691005"/>
                        <a:ext cx="7569835" cy="3990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Properties 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247140" y="2010410"/>
          <a:ext cx="7867015" cy="232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5276850" imgH="1562100" progId="Word.Document.12">
                  <p:embed/>
                </p:oleObj>
              </mc:Choice>
              <mc:Fallback>
                <p:oleObj name="" r:id="rId1" imgW="5276850" imgH="1562100" progId="Word.Document.12">
                  <p:embed/>
                  <p:pic>
                    <p:nvPicPr>
                      <p:cNvPr id="0" name="Picture 9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7140" y="2010410"/>
                        <a:ext cx="7867015" cy="232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bound names:  in a process</a:t>
            </a:r>
            <a:endParaRPr lang="en-US"/>
          </a:p>
          <a:p>
            <a:r>
              <a:rPr lang="en-US"/>
              <a:t>free names: known to all processes</a:t>
            </a:r>
            <a:endParaRPr lang="en-US"/>
          </a:p>
          <a:p>
            <a:r>
              <a:rPr lang="en-US"/>
              <a:t>variables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Needham-Shroeder public key protocol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3420" y="2800985"/>
            <a:ext cx="5724525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Needham-Shroeder public key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Simplified Version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76325" y="2557780"/>
            <a:ext cx="4438650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25" y="1475740"/>
            <a:ext cx="5376545" cy="4701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Tamarin</a:t>
            </a: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66800" y="1543685"/>
            <a:ext cx="7322185" cy="77978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rcRect t="16078"/>
          <a:stretch>
            <a:fillRect/>
          </a:stretch>
        </p:blipFill>
        <p:spPr>
          <a:xfrm>
            <a:off x="838200" y="2599690"/>
            <a:ext cx="6381115" cy="3877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Modeling in Tamarin	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2815" y="1691005"/>
            <a:ext cx="5848350" cy="4191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81165" y="2495550"/>
            <a:ext cx="366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predicate on terms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29200" y="3248025"/>
            <a:ext cx="2305050" cy="952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7268210" y="3168650"/>
            <a:ext cx="435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sent out the message t on the public channel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733800" y="3724275"/>
            <a:ext cx="2314575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Terms - Cryptographic Messages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8345" y="2072005"/>
            <a:ext cx="10960100" cy="3012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Terms - Cryptographic Messages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Function Symbols</a:t>
            </a:r>
            <a:endParaRPr lang="en-US"/>
          </a:p>
          <a:p>
            <a:pPr lvl="1"/>
            <a:r>
              <a:rPr lang="en-US"/>
              <a:t>built-in function symbols</a:t>
            </a:r>
            <a:endParaRPr lang="en-US"/>
          </a:p>
          <a:p>
            <a:pPr lvl="1"/>
            <a:r>
              <a:rPr lang="en-US"/>
              <a:t>user-defined function symbols</a:t>
            </a:r>
            <a:endParaRPr lang="en-US"/>
          </a:p>
          <a:p>
            <a:pPr lvl="0"/>
            <a:r>
              <a:rPr lang="en-US"/>
              <a:t>such like</a:t>
            </a:r>
            <a:endParaRPr lang="en-US"/>
          </a:p>
          <a:p>
            <a:pPr lvl="1"/>
            <a:r>
              <a:rPr lang="en-US"/>
              <a:t>pair, fst, snd</a:t>
            </a:r>
            <a:endParaRPr lang="en-US"/>
          </a:p>
          <a:p>
            <a:pPr lvl="1"/>
            <a:r>
              <a:rPr lang="en-US"/>
              <a:t>message theories: hashing, asymmetric-encryption, signing,diffie-hellman, bilinear-pairing, xor, and multiset</a:t>
            </a:r>
            <a:endParaRPr lang="en-US"/>
          </a:p>
          <a:p>
            <a:pPr lvl="1"/>
            <a:r>
              <a:rPr lang="en-US"/>
              <a:t>functions: f1/a1, ..., fn/an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3716</Words>
  <Application>WPS Presentation</Application>
  <PresentationFormat>Widescreen</PresentationFormat>
  <Paragraphs>147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28</vt:i4>
      </vt:variant>
    </vt:vector>
  </HeadingPairs>
  <TitlesOfParts>
    <vt:vector size="5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Malgun Gothic</vt:lpstr>
      <vt:lpstr>MingLiU_HKSCS</vt:lpstr>
      <vt:lpstr>Sakkal Majalla</vt:lpstr>
      <vt:lpstr>Traditional Arabic</vt:lpstr>
      <vt:lpstr>Times New Roman</vt:lpstr>
      <vt:lpstr>Office Theme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PowerPoint 演示文稿</vt:lpstr>
      <vt:lpstr>Proverif</vt:lpstr>
      <vt:lpstr>PowerPoint 演示文稿</vt:lpstr>
      <vt:lpstr>Needham-Shroeder public key protocol</vt:lpstr>
      <vt:lpstr>Needham-Shroeder public key</vt:lpstr>
      <vt:lpstr>Tamarin</vt:lpstr>
      <vt:lpstr>Modeling in Tamarin	</vt:lpstr>
      <vt:lpstr>Cryptographic Messages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Syntax</vt:lpstr>
      <vt:lpstr>Example</vt:lpstr>
      <vt:lpstr>Example</vt:lpstr>
      <vt:lpstr>Example</vt:lpstr>
      <vt:lpstr>Example </vt:lpstr>
      <vt:lpstr>Example</vt:lpstr>
      <vt:lpstr>Example</vt:lpstr>
      <vt:lpstr>Example</vt:lpstr>
      <vt:lpstr>Example</vt:lpstr>
      <vt:lpstr>Example</vt:lpstr>
      <vt:lpstr>Example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tam sei kwan</cp:lastModifiedBy>
  <cp:revision>45</cp:revision>
  <dcterms:created xsi:type="dcterms:W3CDTF">2020-09-28T07:18:00Z</dcterms:created>
  <dcterms:modified xsi:type="dcterms:W3CDTF">2020-09-30T03:49:51Z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