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Protocol modeling using strands</a:t>
            </a:r>
            <a:endParaRPr lang="en-US"/>
          </a:p>
          <a:p>
            <a:pPr lvl="1"/>
            <a:r>
              <a:rPr lang="en-US"/>
              <a:t>role: initiators, responders,servers</a:t>
            </a:r>
            <a:endParaRPr lang="en-US"/>
          </a:p>
          <a:p>
            <a:pPr lvl="1"/>
            <a:r>
              <a:rPr lang="en-US"/>
              <a:t>parameter: names, nonces</a:t>
            </a:r>
            <a:endParaRPr lang="en-US"/>
          </a:p>
          <a:p>
            <a:pPr lvl="1"/>
            <a:r>
              <a:rPr lang="en-US"/>
              <a:t>parameterized strand: role[parameter list]</a:t>
            </a:r>
            <a:endParaRPr lang="en-US"/>
          </a:p>
          <a:p>
            <a:pPr lvl="1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4975225"/>
            <a:ext cx="11887200" cy="14382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15900" y="4634865"/>
            <a:ext cx="400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example</a:t>
            </a:r>
            <a:r>
              <a:rPr lang="zh-CN" altLang="en-US" b="1"/>
              <a:t>： </a:t>
            </a:r>
            <a:r>
              <a:rPr lang="en-US" b="1"/>
              <a:t>NSL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Penetrator</a:t>
            </a:r>
            <a:endParaRPr lang="en-US"/>
          </a:p>
          <a:p>
            <a:pPr lvl="1"/>
            <a:r>
              <a:rPr lang="en-US"/>
              <a:t>bad and regular</a:t>
            </a:r>
            <a:endParaRPr lang="en-US"/>
          </a:p>
          <a:p>
            <a:pPr lvl="1"/>
            <a:r>
              <a:rPr lang="en-US"/>
              <a:t>the set </a:t>
            </a:r>
            <a:r>
              <a:rPr lang="en-US" i="1"/>
              <a:t>bad</a:t>
            </a:r>
            <a:r>
              <a:rPr lang="zh-CN" altLang="en-US"/>
              <a:t>：the set of all penetrators</a:t>
            </a:r>
            <a:endParaRPr lang="zh-CN" altLang="en-US"/>
          </a:p>
          <a:p>
            <a:pPr lvl="1"/>
            <a:r>
              <a:rPr lang="zh-CN" altLang="en-US"/>
              <a:t>penetrator strands</a:t>
            </a:r>
            <a:endParaRPr lang="zh-CN" altLang="en-US"/>
          </a:p>
          <a:p>
            <a:pPr lvl="1"/>
            <a:r>
              <a:rPr lang="zh-CN" altLang="en-US"/>
              <a:t>KP：a set of keys known to all penetrators initially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838200" y="1565910"/>
            <a:ext cx="80772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Specifying security properties</a:t>
            </a:r>
            <a:endParaRPr lang="en-US"/>
          </a:p>
          <a:p>
            <a:pPr lvl="1"/>
            <a:r>
              <a:rPr lang="en-US"/>
              <a:t>authentication</a:t>
            </a:r>
            <a:endParaRPr lang="en-US"/>
          </a:p>
          <a:p>
            <a:pPr lvl="2"/>
            <a:r>
              <a:rPr lang="en-US" sz="2000"/>
              <a:t>there is a responder strand Resp[</a:t>
            </a:r>
            <a:r>
              <a:rPr lang="en-US" sz="2000" i="1"/>
              <a:t>x</a:t>
            </a:r>
            <a:r>
              <a:rPr lang="en-US" sz="2000"/>
              <a:t>] and the i-th node of the strand is in a bundle b, then there is an initiator strand Init[</a:t>
            </a:r>
            <a:r>
              <a:rPr lang="en-US" sz="2000" i="1"/>
              <a:t>x</a:t>
            </a:r>
            <a:r>
              <a:rPr lang="en-US" sz="2000"/>
              <a:t>] and some j-th node of the initiator strand is in b.</a:t>
            </a:r>
            <a:endParaRPr lang="en-US" sz="2000"/>
          </a:p>
          <a:p>
            <a:pPr lvl="1"/>
            <a:r>
              <a:rPr lang="en-US"/>
              <a:t>secrecy</a:t>
            </a:r>
            <a:endParaRPr lang="en-US"/>
          </a:p>
          <a:p>
            <a:pPr lvl="2"/>
            <a:r>
              <a:rPr lang="en-US"/>
              <a:t>A message </a:t>
            </a:r>
            <a:r>
              <a:rPr lang="en-US" i="1"/>
              <a:t>g</a:t>
            </a:r>
            <a:r>
              <a:rPr lang="en-US"/>
              <a:t> is secret for a protocol if in every bundle </a:t>
            </a:r>
            <a:r>
              <a:rPr lang="en-US" i="1"/>
              <a:t>b</a:t>
            </a:r>
            <a:r>
              <a:rPr lang="en-US"/>
              <a:t> of the protocol the penetrator cannot receive </a:t>
            </a:r>
            <a:r>
              <a:rPr lang="en-US" i="1"/>
              <a:t>g </a:t>
            </a:r>
            <a:r>
              <a:rPr lang="en-US"/>
              <a:t>in cleartext</a:t>
            </a:r>
            <a:endParaRPr lang="en-US"/>
          </a:p>
          <a:p>
            <a:pPr lvl="2"/>
            <a:r>
              <a:rPr lang="en-US"/>
              <a:t>For a key K, if Key  K can be kept secret, then K is safe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Authentication tests (</a:t>
            </a:r>
            <a:r>
              <a:rPr lang="en-US" sz="2000"/>
              <a:t>guarantee the existence of the transforming edges in a bundle,  which is done by a regular agent</a:t>
            </a:r>
            <a:r>
              <a:rPr lang="en-US"/>
              <a:t>)</a:t>
            </a:r>
            <a:endParaRPr lang="en-US"/>
          </a:p>
          <a:p>
            <a:pPr lvl="1"/>
            <a:r>
              <a:rPr lang="en-US" sz="2400"/>
              <a:t>Outgoing tests</a:t>
            </a:r>
            <a:endParaRPr lang="en-US" sz="2400"/>
          </a:p>
          <a:p>
            <a:pPr lvl="1"/>
            <a:r>
              <a:rPr lang="en-US"/>
              <a:t>Incoming tests</a:t>
            </a:r>
            <a:endParaRPr lang="en-US" sz="2400"/>
          </a:p>
          <a:p>
            <a:pPr lvl="1"/>
            <a:r>
              <a:rPr lang="en-US"/>
              <a:t>Unsolicited tests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Motivations and contributions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motivations</a:t>
            </a:r>
            <a:endParaRPr lang="en-US" altLang="zh-CN"/>
          </a:p>
          <a:p>
            <a:pPr lvl="1"/>
            <a:r>
              <a:rPr lang="en-US" altLang="zh-CN"/>
              <a:t> a better definition of bundles to formalize the operational semantic protocol steps</a:t>
            </a:r>
            <a:endParaRPr lang="en-US" altLang="zh-CN"/>
          </a:p>
          <a:p>
            <a:pPr lvl="1"/>
            <a:r>
              <a:rPr lang="en-US" altLang="zh-CN"/>
              <a:t>many definitions and proofs of the strand space method are informal and complicated(rule induction)</a:t>
            </a:r>
            <a:endParaRPr lang="en-US" altLang="zh-CN"/>
          </a:p>
          <a:p>
            <a:pPr lvl="1"/>
            <a:r>
              <a:rPr lang="en-US" altLang="zh-CN"/>
              <a:t>proofs of authentication tests are extremely complicated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security protocol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formal approaches</a:t>
            </a:r>
            <a:endParaRPr lang="en-US"/>
          </a:p>
          <a:p>
            <a:pPr lvl="1"/>
            <a:r>
              <a:rPr lang="en-US"/>
              <a:t>BAN logic</a:t>
            </a:r>
            <a:endParaRPr lang="en-US"/>
          </a:p>
          <a:p>
            <a:pPr lvl="1"/>
            <a:r>
              <a:rPr lang="en-US"/>
              <a:t>model checking</a:t>
            </a:r>
            <a:endParaRPr lang="en-US"/>
          </a:p>
          <a:p>
            <a:pPr lvl="1"/>
            <a:r>
              <a:rPr lang="en-US"/>
              <a:t>Paulson’s inductive method</a:t>
            </a:r>
            <a:endParaRPr lang="en-US"/>
          </a:p>
          <a:p>
            <a:pPr lvl="1"/>
            <a:r>
              <a:rPr lang="en-US"/>
              <a:t>the strand space method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strand space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strand space theory</a:t>
            </a:r>
            <a:endParaRPr lang="en-US"/>
          </a:p>
          <a:p>
            <a:r>
              <a:rPr lang="en-US"/>
              <a:t>the difficulties, motivations, contributions</a:t>
            </a:r>
            <a:endParaRPr lang="en-US"/>
          </a:p>
          <a:p>
            <a:r>
              <a:rPr lang="en-US"/>
              <a:t>formalized strand space theory (in a theorem prover)</a:t>
            </a:r>
            <a:endParaRPr lang="en-US"/>
          </a:p>
          <a:p>
            <a:r>
              <a:rPr lang="en-US"/>
              <a:t>formalize and prove protocol properties</a:t>
            </a:r>
            <a:endParaRPr lang="en-US"/>
          </a:p>
          <a:p>
            <a:pPr lvl="1"/>
            <a:r>
              <a:rPr lang="en-US"/>
              <a:t>Needham–Schroeder–Lowe (NSL) protocol</a:t>
            </a:r>
            <a:endParaRPr lang="en-US"/>
          </a:p>
          <a:p>
            <a:pPr lvl="1"/>
            <a:r>
              <a:rPr lang="en-US"/>
              <a:t> Otway–Rees protocol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Messages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100580" y="2480310"/>
            <a:ext cx="5181600" cy="605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operators </a:t>
            </a:r>
            <a:r>
              <a:rPr lang="en-US" i="1"/>
              <a:t>parts</a:t>
            </a:r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r>
              <a:rPr lang="en-US"/>
              <a:t>{g}k in parts H =&gt; g in parts H ???</a:t>
            </a:r>
            <a:endParaRPr lang="en-US" i="1"/>
          </a:p>
          <a:p>
            <a:endParaRPr lang="en-US" i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260600" y="2571750"/>
            <a:ext cx="4905375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rcRect r="1233"/>
          <a:stretch>
            <a:fillRect/>
          </a:stretch>
        </p:blipFill>
        <p:spPr>
          <a:xfrm>
            <a:off x="1061085" y="5969635"/>
            <a:ext cx="9105900" cy="4051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51735" y="4377055"/>
            <a:ext cx="852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H</a:t>
            </a:r>
            <a:r>
              <a:rPr lang="en-US" b="1"/>
              <a:t> contains a penetrator’s initial knowledge and all messages sent by regular agents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operators </a:t>
            </a:r>
            <a:r>
              <a:rPr lang="en-US" i="1">
                <a:sym typeface="+mn-ea"/>
              </a:rPr>
              <a:t>synth</a:t>
            </a:r>
            <a:endParaRPr lang="en-US" i="1"/>
          </a:p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24000" contrast="48000"/>
          </a:blip>
          <a:stretch>
            <a:fillRect/>
          </a:stretch>
        </p:blipFill>
        <p:spPr>
          <a:xfrm>
            <a:off x="3053080" y="2644140"/>
            <a:ext cx="6143625" cy="1597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435860" y="4601845"/>
            <a:ext cx="1047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characterizes a penetrator’s ability to deduce knowledge from a message set </a:t>
            </a:r>
            <a:r>
              <a:rPr lang="en-US" sz="2000" i="1"/>
              <a:t>H</a:t>
            </a:r>
            <a:endParaRPr lang="en-US" sz="2000" i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648335" y="5255260"/>
            <a:ext cx="11349990" cy="922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Strands and strand space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</a:rPr>
              <a:t>Actions</a:t>
            </a:r>
            <a:r>
              <a:rPr lang="zh-CN" altLang="en-US"/>
              <a:t>：send and receive</a:t>
            </a:r>
            <a:r>
              <a:rPr lang="en-US" altLang="zh-CN"/>
              <a:t>/Sign ={+, −}</a:t>
            </a:r>
            <a:endParaRPr lang="en-US" altLang="zh-CN"/>
          </a:p>
          <a:p>
            <a:pPr lvl="1"/>
            <a:r>
              <a:rPr lang="en-US">
                <a:solidFill>
                  <a:srgbClr val="FF0000"/>
                </a:solidFill>
              </a:rPr>
              <a:t>Events</a:t>
            </a:r>
            <a:r>
              <a:rPr lang="zh-CN" altLang="en-US"/>
              <a:t>：</a:t>
            </a:r>
            <a:r>
              <a:rPr lang="en-US" altLang="zh-CN"/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protocol defines a sequence of events for each agent’s role.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strand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represents a sequence of an agent’s actions in a particular protocol run, and is an instance of a role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strand space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a mapping from a strand set to 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trace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node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Domain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=&gt;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-&gt;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Bundles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represents a protocol execution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Causal precedence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Bundles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casually well-founded graph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8000" contrast="36000"/>
          </a:blip>
          <a:srcRect b="16984"/>
          <a:stretch>
            <a:fillRect/>
          </a:stretch>
        </p:blipFill>
        <p:spPr>
          <a:xfrm>
            <a:off x="1217295" y="2366645"/>
            <a:ext cx="2705100" cy="332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1294130" y="2848610"/>
            <a:ext cx="10457815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rcRect b="9307"/>
          <a:stretch>
            <a:fillRect/>
          </a:stretch>
        </p:blipFill>
        <p:spPr>
          <a:xfrm>
            <a:off x="1088390" y="5008245"/>
            <a:ext cx="10481945" cy="556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2259</Words>
  <Application>WPS 演示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PowerPoint 演示文稿</vt:lpstr>
      <vt:lpstr>security protocol analysis</vt:lpstr>
      <vt:lpstr>strand space method</vt:lpstr>
      <vt:lpstr>Contents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忘八</cp:lastModifiedBy>
  <cp:revision>11</cp:revision>
  <dcterms:created xsi:type="dcterms:W3CDTF">2020-10-27T02:12:00Z</dcterms:created>
  <dcterms:modified xsi:type="dcterms:W3CDTF">2020-10-27T15:54:05Z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