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1" r:id="rId5"/>
    <p:sldId id="272" r:id="rId6"/>
    <p:sldId id="282" r:id="rId7"/>
    <p:sldId id="284" r:id="rId8"/>
    <p:sldId id="283" r:id="rId9"/>
    <p:sldId id="285" r:id="rId10"/>
    <p:sldId id="286" r:id="rId11"/>
    <p:sldId id="287" r:id="rId12"/>
    <p:sldId id="273" r:id="rId13"/>
    <p:sldId id="290" r:id="rId14"/>
    <p:sldId id="292" r:id="rId15"/>
    <p:sldId id="289" r:id="rId16"/>
    <p:sldId id="293" r:id="rId17"/>
    <p:sldId id="294" r:id="rId18"/>
    <p:sldId id="29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paraverifier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Concretize the guarded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Generally. (</a:t>
            </a:r>
            <a:r>
              <a:rPr lang="en-US" b="1" i="1"/>
              <a:t>f/req/inv</a:t>
            </a:r>
            <a:r>
              <a:rPr lang="en-US"/>
              <a:t>)</a:t>
            </a:r>
            <a:endParaRPr lang="zh-CN" altLang="en-US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2247900"/>
            <a:ext cx="7158355" cy="4013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Finding Inductive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“for each </a:t>
            </a:r>
            <a:r>
              <a:rPr lang="en-US" b="1" i="1"/>
              <a:t>r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/>
              <a:t> </a:t>
            </a:r>
            <a:r>
              <a:rPr lang="en-US" b="1" i="1"/>
              <a:t>R</a:t>
            </a:r>
            <a:r>
              <a:rPr lang="en-US"/>
              <a:t>, we have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/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b="1" i="1"/>
              <a:t>guard(r)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WP(action(r), inv) </a:t>
            </a:r>
            <a:r>
              <a:rPr lang="en-US"/>
              <a:t>”</a:t>
            </a:r>
            <a:endParaRPr lang="en-US" b="1" i="1"/>
          </a:p>
          <a:p>
            <a:r>
              <a:rPr lang="en-US"/>
              <a:t>We distinguish the following three cases: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sz="2000" b="1" i="1">
                <a:sym typeface="+mn-ea"/>
              </a:rPr>
              <a:t>inv'</a:t>
            </a:r>
            <a:r>
              <a:rPr lang="en-US" b="1" i="1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Key Point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find all the invariants and they relations (such as </a:t>
            </a:r>
            <a:r>
              <a:rPr lang="en-US" b="1" i="1">
                <a:sym typeface="+mn-ea"/>
              </a:rPr>
              <a:t>inv' -&gt; inv</a:t>
            </a:r>
            <a:r>
              <a:rPr lang="en-US">
                <a:sym typeface="+mn-ea"/>
              </a:rPr>
              <a:t> aboved) in case 3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Finding Inductive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“for each </a:t>
            </a:r>
            <a:r>
              <a:rPr lang="en-US" b="1" i="1"/>
              <a:t>r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/>
              <a:t> </a:t>
            </a:r>
            <a:r>
              <a:rPr lang="en-US" b="1" i="1"/>
              <a:t>R</a:t>
            </a:r>
            <a:r>
              <a:rPr lang="en-US"/>
              <a:t>, we have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/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b="1" i="1"/>
              <a:t>guard(r)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WP(action(r), inv) </a:t>
            </a:r>
            <a:r>
              <a:rPr lang="en-US"/>
              <a:t>”</a:t>
            </a:r>
            <a:endParaRPr lang="en-US" b="1" i="1"/>
          </a:p>
          <a:p>
            <a:r>
              <a:rPr lang="en-US"/>
              <a:t>We distinguish the following three cases: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guard(r)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sz="2000" b="1" i="1">
                <a:sym typeface="+mn-ea"/>
              </a:rPr>
              <a:t>inv'</a:t>
            </a:r>
            <a:r>
              <a:rPr lang="en-US" b="1" i="1">
                <a:sym typeface="+mn-ea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WP(action(r), inv)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For concretized </a:t>
            </a:r>
            <a:r>
              <a:rPr lang="en-US" b="1" i="1">
                <a:sym typeface="+mn-ea"/>
              </a:rPr>
              <a:t>m(inv)</a:t>
            </a:r>
            <a:r>
              <a:rPr lang="en-US">
                <a:sym typeface="+mn-ea"/>
              </a:rPr>
              <a:t> and </a:t>
            </a:r>
            <a:r>
              <a:rPr lang="en-US" b="1" i="1">
                <a:sym typeface="+mn-ea"/>
              </a:rPr>
              <a:t>m'(r)</a:t>
            </a:r>
            <a:r>
              <a:rPr lang="en-US">
                <a:sym typeface="+mn-ea"/>
              </a:rPr>
              <a:t>, which is </a:t>
            </a:r>
            <a:r>
              <a:rPr lang="en-US" b="1" i="1">
                <a:sym typeface="+mn-ea"/>
              </a:rPr>
              <a:t>m'(g)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→m'(S)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we use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m(f), m'(g), m'(S)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accordingly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╞</a:t>
            </a:r>
            <a:r>
              <a:rPr lang="en-US" b="1" i="1">
                <a:sym typeface="+mn-ea"/>
              </a:rPr>
              <a:t>m'(g)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inv) </a:t>
            </a:r>
            <a:r>
              <a:rPr lang="en-US">
                <a:sym typeface="+mn-ea"/>
              </a:rPr>
              <a:t>: precondition </a:t>
            </a:r>
            <a:r>
              <a:rPr lang="en-US" b="1" i="1">
                <a:sym typeface="+mn-ea"/>
              </a:rPr>
              <a:t>m(inv) </a:t>
            </a:r>
            <a:r>
              <a:rPr lang="en-US">
                <a:sym typeface="+mn-ea"/>
              </a:rPr>
              <a:t>not needed</a:t>
            </a:r>
            <a:endParaRPr lang="en-US">
              <a:sym typeface="+mn-ea"/>
            </a:endParaRPr>
          </a:p>
          <a:p>
            <a:pPr marL="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m(inv)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inv) </a:t>
            </a:r>
            <a:r>
              <a:rPr lang="en-US">
                <a:sym typeface="+mn-ea"/>
              </a:rPr>
              <a:t>: guard not needed</a:t>
            </a:r>
            <a:endParaRPr lang="en-US">
              <a:sym typeface="+mn-ea"/>
            </a:endParaRPr>
          </a:p>
          <a:p>
            <a:pPr marL="0" lvl="1" indent="-342900">
              <a:buAutoNum type="arabicPeriod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m(inv)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m'(g)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∧</a:t>
            </a:r>
            <a:r>
              <a:rPr lang="en-US" b="1" i="1">
                <a:sym typeface="+mn-ea"/>
              </a:rPr>
              <a:t>inv'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m(inv)) </a:t>
            </a:r>
            <a:r>
              <a:rPr lang="en-US">
                <a:sym typeface="+mn-ea"/>
              </a:rPr>
              <a:t>:strengthening </a:t>
            </a:r>
            <a:r>
              <a:rPr lang="en-US" b="1" i="1">
                <a:sym typeface="+mn-ea"/>
              </a:rPr>
              <a:t>inv' </a:t>
            </a:r>
            <a:r>
              <a:rPr lang="en-US">
                <a:sym typeface="+mn-ea"/>
              </a:rPr>
              <a:t>needed</a:t>
            </a:r>
            <a:endParaRPr lang="en-US">
              <a:sym typeface="+mn-ea"/>
            </a:endParaRPr>
          </a:p>
          <a:p>
            <a:pPr marL="800100" lvl="1" indent="-342900">
              <a:buAutoNum type="arabicPeriod"/>
            </a:pPr>
            <a:endParaRPr lang="en-US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Finding Inductive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Case3:</a:t>
            </a:r>
            <a:endParaRPr lang="en-US"/>
          </a:p>
          <a:p>
            <a:pPr lvl="1"/>
            <a:r>
              <a:rPr lang="en-US"/>
              <a:t>construct a strengthening</a:t>
            </a:r>
            <a:endParaRPr lang="en-US"/>
          </a:p>
          <a:p>
            <a:pPr lvl="1"/>
            <a:r>
              <a:rPr lang="en-US"/>
              <a:t>an obvious choice is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m'(g)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WP(m'(S), m(inv))</a:t>
            </a:r>
            <a:r>
              <a:rPr lang="en-US">
                <a:sym typeface="+mn-ea"/>
              </a:rPr>
              <a:t>, such that (the logic formula in case holds)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the choice above is complex, rewrite it into a form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consider subformulas from its simplified form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exploit a model checker(NuSMV, Murphi) to explore an auxilary invariant  </a:t>
            </a:r>
            <a:endParaRPr 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6452235" y="2762250"/>
            <a:ext cx="788035" cy="3670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mutual exclusion protocol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08505"/>
            <a:ext cx="10515600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Generalization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029335" y="1483995"/>
            <a:ext cx="92055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Generalization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395095" y="2113280"/>
            <a:ext cx="902017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Automatic Generation of Isabelle Proof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462405" y="1851025"/>
            <a:ext cx="888682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paraVerifier is composed of two parts: an invariant finder </a:t>
            </a:r>
            <a:r>
              <a:rPr lang="en-US" b="1" i="1"/>
              <a:t>invFinder </a:t>
            </a:r>
            <a:r>
              <a:rPr lang="en-US"/>
              <a:t>and a proof generator </a:t>
            </a:r>
            <a:r>
              <a:rPr lang="en-US" b="1" i="1"/>
              <a:t>proofGen</a:t>
            </a:r>
            <a:r>
              <a:rPr lang="en-US"/>
              <a:t>. </a:t>
            </a:r>
            <a:endParaRPr lang="en-US"/>
          </a:p>
          <a:p>
            <a:r>
              <a:rPr lang="en-US"/>
              <a:t>Given a protocol </a:t>
            </a:r>
            <a:r>
              <a:rPr lang="en-US" b="1" i="1"/>
              <a:t>P </a:t>
            </a:r>
            <a:r>
              <a:rPr lang="en-US"/>
              <a:t>and a property </a:t>
            </a:r>
            <a:r>
              <a:rPr lang="en-US" b="1" i="1"/>
              <a:t>inv</a:t>
            </a:r>
            <a:r>
              <a:rPr lang="en-US"/>
              <a:t>, </a:t>
            </a:r>
            <a:r>
              <a:rPr lang="en-US" b="1" i="1">
                <a:solidFill>
                  <a:schemeClr val="accent5"/>
                </a:solidFill>
              </a:rPr>
              <a:t>invFinder </a:t>
            </a:r>
            <a:r>
              <a:rPr lang="en-US"/>
              <a:t>tries to find useful </a:t>
            </a:r>
            <a:r>
              <a:rPr lang="en-US" i="1"/>
              <a:t>auxiliary invariants </a:t>
            </a:r>
            <a:r>
              <a:rPr lang="en-US"/>
              <a:t>and</a:t>
            </a:r>
            <a:r>
              <a:rPr lang="en-US" i="1"/>
              <a:t> causal relations</a:t>
            </a:r>
            <a:r>
              <a:rPr lang="en-US"/>
              <a:t> which are capable of proving </a:t>
            </a:r>
            <a:r>
              <a:rPr lang="en-US" b="1" i="1"/>
              <a:t>inv</a:t>
            </a:r>
            <a:r>
              <a:rPr lang="en-US"/>
              <a:t>. </a:t>
            </a:r>
            <a:endParaRPr lang="en-US"/>
          </a:p>
          <a:p>
            <a:r>
              <a:rPr lang="en-US" b="1" i="1">
                <a:solidFill>
                  <a:schemeClr val="accent5"/>
                </a:solidFill>
              </a:rPr>
              <a:t>proofGen </a:t>
            </a:r>
            <a:r>
              <a:rPr lang="en-US"/>
              <a:t>generalizes the auxiliary invariants and causal relations into a parameterized form, which are then used to construct a completely parameterized formal proof in a theorem prover (e.g., Isabelle) to model </a:t>
            </a:r>
            <a:r>
              <a:rPr lang="en-US" b="1" i="1"/>
              <a:t>P </a:t>
            </a:r>
            <a:r>
              <a:rPr lang="en-US"/>
              <a:t>and to prove the property </a:t>
            </a:r>
            <a:r>
              <a:rPr lang="en-US" b="1" i="1"/>
              <a:t>inv</a:t>
            </a:r>
            <a:r>
              <a:rPr lang="en-US"/>
              <a:t>. </a:t>
            </a:r>
            <a:endParaRPr lang="en-US"/>
          </a:p>
          <a:p>
            <a:r>
              <a:rPr lang="en-US"/>
              <a:t>Problem</a:t>
            </a:r>
            <a:endParaRPr lang="en-US"/>
          </a:p>
          <a:p>
            <a:pPr lvl="1"/>
            <a:r>
              <a:rPr lang="en-US"/>
              <a:t>Input: a parameterized (symbolic) protocol </a:t>
            </a:r>
            <a:r>
              <a:rPr lang="en-US" b="1" i="1"/>
              <a:t>P(N)</a:t>
            </a:r>
            <a:r>
              <a:rPr lang="en-US"/>
              <a:t> where </a:t>
            </a:r>
            <a:r>
              <a:rPr lang="en-US" b="1" i="1"/>
              <a:t>N </a:t>
            </a:r>
            <a:r>
              <a:rPr lang="en-US"/>
              <a:t>is arbitrary, an invariant property </a:t>
            </a:r>
            <a:r>
              <a:rPr lang="en-US" b="1" i="1"/>
              <a:t>Inv</a:t>
            </a:r>
            <a:endParaRPr lang="en-US"/>
          </a:p>
          <a:p>
            <a:pPr lvl="1"/>
            <a:r>
              <a:rPr lang="en-US"/>
              <a:t>Task: </a:t>
            </a:r>
            <a:r>
              <a:rPr lang="en-US" b="1" i="1"/>
              <a:t>P(N)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╞</a:t>
            </a:r>
            <a:r>
              <a:rPr lang="en-US" b="1" i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b="1" i="1"/>
              <a:t>I</a:t>
            </a:r>
            <a:r>
              <a:rPr lang="en-US" sz="1800" b="1" i="1"/>
              <a:t>n</a:t>
            </a:r>
            <a:r>
              <a:rPr lang="en-US" sz="2000" b="1" i="1"/>
              <a:t>v </a:t>
            </a:r>
            <a:r>
              <a:rPr lang="en-US" sz="2000"/>
              <a:t>for any</a:t>
            </a:r>
            <a:r>
              <a:rPr lang="en-US" sz="2000" b="1" i="1"/>
              <a:t> N</a:t>
            </a:r>
            <a:endParaRPr lang="en-US" sz="20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 Central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automatically searching auxiliary invariants</a:t>
            </a:r>
            <a:endParaRPr lang="en-US"/>
          </a:p>
          <a:p>
            <a:r>
              <a:rPr lang="en-US"/>
              <a:t>soundness problem: formally proving all the steps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protocol is formalized as a pair </a:t>
            </a:r>
            <a:r>
              <a:rPr lang="en-US" b="1"/>
              <a:t>(</a:t>
            </a:r>
            <a:r>
              <a:rPr lang="en-US" b="1" i="1"/>
              <a:t>ini, rules</a:t>
            </a:r>
            <a:r>
              <a:rPr lang="en-US" b="1"/>
              <a:t>)</a:t>
            </a:r>
            <a:r>
              <a:rPr lang="en-US"/>
              <a:t>, where</a:t>
            </a:r>
            <a:endParaRPr lang="en-US"/>
          </a:p>
          <a:p>
            <a:pPr lvl="1"/>
            <a:r>
              <a:rPr lang="en-US" b="1" i="1"/>
              <a:t>ini</a:t>
            </a:r>
            <a:r>
              <a:rPr lang="en-US"/>
              <a:t> is a formula to specify initial states</a:t>
            </a:r>
            <a:endParaRPr lang="en-US"/>
          </a:p>
          <a:p>
            <a:pPr lvl="1"/>
            <a:r>
              <a:rPr lang="en-US" b="1" i="1"/>
              <a:t>rules</a:t>
            </a:r>
            <a:r>
              <a:rPr lang="en-US"/>
              <a:t> is a set of guarded commands. Each </a:t>
            </a:r>
            <a:r>
              <a:rPr lang="en-US" b="1" i="1"/>
              <a:t>rule r </a:t>
            </a:r>
            <a:r>
              <a:rPr lang="en-US" b="1" i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b="1" i="1"/>
              <a:t> rules</a:t>
            </a:r>
            <a:r>
              <a:rPr lang="en-US"/>
              <a:t> is defined as </a:t>
            </a:r>
            <a:r>
              <a:rPr lang="en-US" b="1" i="1"/>
              <a:t>g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i="1"/>
              <a:t> S</a:t>
            </a:r>
            <a:r>
              <a:rPr lang="en-US"/>
              <a:t>, where </a:t>
            </a:r>
            <a:r>
              <a:rPr lang="en-US" b="1" i="1"/>
              <a:t>g </a:t>
            </a:r>
            <a:r>
              <a:rPr lang="en-US"/>
              <a:t>is a predicate specifying the guard, and the update </a:t>
            </a:r>
            <a:r>
              <a:rPr lang="en-US" b="1" i="1"/>
              <a:t>S </a:t>
            </a:r>
            <a:r>
              <a:rPr lang="en-US"/>
              <a:t>is a parallel assignment to distinct variables</a:t>
            </a:r>
            <a:endParaRPr lang="en-US"/>
          </a:p>
          <a:p>
            <a:pPr lvl="0"/>
            <a:r>
              <a:rPr lang="en-US"/>
              <a:t>Inductive Invariant</a:t>
            </a:r>
            <a:endParaRPr lang="en-US"/>
          </a:p>
          <a:p>
            <a:pPr lvl="1"/>
            <a:r>
              <a:rPr lang="en-US"/>
              <a:t>Definition: Let </a:t>
            </a:r>
            <a:r>
              <a:rPr lang="en-US" b="1" i="1"/>
              <a:t>P := (ini, rules) </a:t>
            </a:r>
            <a:r>
              <a:rPr lang="en-US"/>
              <a:t>be a protocol. A formula </a:t>
            </a:r>
            <a:r>
              <a:rPr lang="en-US" b="1" i="1"/>
              <a:t>inv </a:t>
            </a:r>
            <a:r>
              <a:rPr lang="en-US"/>
              <a:t>is an inductive invariant of </a:t>
            </a:r>
            <a:r>
              <a:rPr lang="en-US" b="1" i="1"/>
              <a:t>P </a:t>
            </a:r>
            <a:r>
              <a:rPr lang="en-US"/>
              <a:t>if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Proposition: Assume given a protocol </a:t>
            </a:r>
            <a:r>
              <a:rPr lang="en-US" b="1" i="1"/>
              <a:t>P=(I,R)</a:t>
            </a:r>
            <a:r>
              <a:rPr lang="en-US"/>
              <a:t> and an requirement</a:t>
            </a:r>
            <a:r>
              <a:rPr lang="en-US">
                <a:sym typeface="+mn-ea"/>
              </a:rPr>
              <a:t>(invariant) </a:t>
            </a:r>
            <a:r>
              <a:rPr lang="en-US" b="1" i="1">
                <a:sym typeface="+mn-ea"/>
              </a:rPr>
              <a:t>req</a:t>
            </a:r>
            <a:r>
              <a:rPr lang="en-US">
                <a:sym typeface="+mn-ea"/>
              </a:rPr>
              <a:t>, </a:t>
            </a:r>
            <a:r>
              <a:rPr lang="en-US" b="1" i="1">
                <a:sym typeface="+mn-ea"/>
              </a:rPr>
              <a:t>P </a:t>
            </a:r>
            <a:r>
              <a:rPr lang="en-US">
                <a:sym typeface="+mn-ea"/>
              </a:rPr>
              <a:t>satisfies </a:t>
            </a:r>
            <a:r>
              <a:rPr lang="en-US" b="1" i="1">
                <a:sym typeface="+mn-ea"/>
              </a:rPr>
              <a:t>req </a:t>
            </a:r>
            <a:r>
              <a:rPr lang="en-US">
                <a:sym typeface="+mn-ea"/>
              </a:rPr>
              <a:t>if there exists an inductive invariant </a:t>
            </a:r>
            <a:r>
              <a:rPr lang="en-US" b="1" i="1">
                <a:sym typeface="+mn-ea"/>
              </a:rPr>
              <a:t>inv </a:t>
            </a:r>
            <a:r>
              <a:rPr lang="en-US">
                <a:sym typeface="+mn-ea"/>
              </a:rPr>
              <a:t>of P such that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╞</a:t>
            </a:r>
            <a:r>
              <a:rPr lang="en-US" b="1" i="1">
                <a:sym typeface="+mn-ea"/>
              </a:rPr>
              <a:t>inv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b="1" i="1">
                <a:sym typeface="+mn-ea"/>
              </a:rPr>
              <a:t>req</a:t>
            </a:r>
            <a:endParaRPr lang="en-US" b="1" i="1">
              <a:sym typeface="+mn-ea"/>
            </a:endParaRPr>
          </a:p>
          <a:p>
            <a:pPr lvl="1"/>
            <a:endParaRPr lang="en-US" b="1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3766185"/>
            <a:ext cx="9493250" cy="81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Ideas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concretize the requirement </a:t>
            </a:r>
            <a:r>
              <a:rPr lang="en-US" b="1" i="1"/>
              <a:t>req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accent5"/>
                </a:solidFill>
              </a:rPr>
              <a:t>concretize</a:t>
            </a:r>
            <a:r>
              <a:rPr lang="en-US"/>
              <a:t> the guarded commands </a:t>
            </a:r>
            <a:r>
              <a:rPr lang="en-US" b="1" i="1"/>
              <a:t>r</a:t>
            </a:r>
            <a:r>
              <a:rPr lang="en-US"/>
              <a:t> with regard to </a:t>
            </a:r>
            <a:r>
              <a:rPr lang="en-US" b="1" i="1"/>
              <a:t>req </a:t>
            </a:r>
            <a:r>
              <a:rPr lang="en-US"/>
              <a:t>above,</a:t>
            </a:r>
            <a:r>
              <a:rPr lang="en-US" i="1"/>
              <a:t> i.e</a:t>
            </a:r>
            <a:r>
              <a:rPr lang="en-US"/>
              <a:t>. we concretize each pair (</a:t>
            </a:r>
            <a:r>
              <a:rPr lang="en-US" b="1" i="1"/>
              <a:t>req, r</a:t>
            </a:r>
            <a:r>
              <a:rPr lang="en-US"/>
              <a:t>) and record all the necessary actual parameter indics for each </a:t>
            </a:r>
            <a:r>
              <a:rPr lang="en-US" b="1" i="1"/>
              <a:t>r </a:t>
            </a:r>
            <a:r>
              <a:rPr lang="en-US"/>
              <a:t>seperately.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accent5"/>
                </a:solidFill>
              </a:rPr>
              <a:t>check</a:t>
            </a:r>
            <a:r>
              <a:rPr lang="en-US"/>
              <a:t> whether the concretized requirement </a:t>
            </a:r>
            <a:r>
              <a:rPr lang="en-US" b="1" i="1"/>
              <a:t>req </a:t>
            </a:r>
            <a:r>
              <a:rPr lang="en-US"/>
              <a:t>is an inductive invariant and if necessary find a strengthening </a:t>
            </a:r>
            <a:r>
              <a:rPr lang="en-US" b="1" i="1"/>
              <a:t>aux </a:t>
            </a:r>
            <a:r>
              <a:rPr lang="en-US"/>
              <a:t>that will be used as candicate auxiliary invariant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accent5"/>
                </a:solidFill>
              </a:rPr>
              <a:t>generalize</a:t>
            </a:r>
            <a:r>
              <a:rPr lang="en-US"/>
              <a:t> the strengthend requirement </a:t>
            </a:r>
            <a:r>
              <a:rPr lang="en-US" b="1" i="1"/>
              <a:t>aux </a:t>
            </a:r>
            <a:r>
              <a:rPr lang="en-US"/>
              <a:t>back to a prameterized one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Mutual Exclusion Protocol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lum bright="-6000" contrast="12000"/>
          </a:blip>
          <a:stretch>
            <a:fillRect/>
          </a:stretch>
        </p:blipFill>
        <p:spPr>
          <a:xfrm>
            <a:off x="1306195" y="1825625"/>
            <a:ext cx="9197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Concretize the requirement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647700" y="1453515"/>
            <a:ext cx="10515600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Concretize the guarded command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647700" y="1964690"/>
            <a:ext cx="10325100" cy="4276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9755" y="1356360"/>
            <a:ext cx="474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Rule with one parameter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Concretize the guarded command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770" y="1825625"/>
            <a:ext cx="914082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7700" y="1356360"/>
            <a:ext cx="474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Rule with two parameters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3336</Words>
  <Application>WPS Presentation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汉仪细圆B5</vt:lpstr>
      <vt:lpstr>Segoe Print</vt:lpstr>
      <vt:lpstr>Abyssinica SIL</vt:lpstr>
      <vt:lpstr>Trebuchet MS</vt:lpstr>
      <vt:lpstr>Arial Black</vt:lpstr>
      <vt:lpstr>微软雅黑</vt:lpstr>
      <vt:lpstr>Arial Unicode MS</vt:lpstr>
      <vt:lpstr>Office Theme</vt:lpstr>
      <vt:lpstr>paraverifier</vt:lpstr>
      <vt:lpstr>Overview</vt:lpstr>
      <vt:lpstr>Two Central Problems</vt:lpstr>
      <vt:lpstr>Preliminary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Inductive Invariant</vt:lpstr>
      <vt:lpstr>Finding Inductive Invariants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cheech</dc:creator>
  <cp:lastModifiedBy>tam sei kwan</cp:lastModifiedBy>
  <cp:revision>42</cp:revision>
  <dcterms:created xsi:type="dcterms:W3CDTF">2020-10-10T09:22:00Z</dcterms:created>
  <dcterms:modified xsi:type="dcterms:W3CDTF">2020-11-10T03:45:11Z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