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</a:t>
            </a:r>
            <a:r>
              <a:rPr lang="en-US" altLang="zh-CN"/>
              <a:t>C</a:t>
            </a:r>
            <a:r>
              <a:rPr lang="zh-CN" altLang="en-US"/>
              <a:t>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Motivations and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improve the strand space theory</a:t>
            </a:r>
            <a:endParaRPr lang="zh-CN" altLang="en-US">
              <a:sym typeface="+mn-ea"/>
            </a:endParaRPr>
          </a:p>
          <a:p>
            <a:pPr lvl="2"/>
            <a:r>
              <a:rPr lang="en-US"/>
              <a:t>inductive definition for bundles</a:t>
            </a:r>
            <a:endParaRPr lang="en-US"/>
          </a:p>
          <a:p>
            <a:pPr lvl="2"/>
            <a:r>
              <a:rPr lang="en-US"/>
              <a:t>redefine the subterm relation and introduce test suite formally</a:t>
            </a:r>
            <a:endParaRPr lang="en-US"/>
          </a:p>
          <a:p>
            <a:pPr lvl="2"/>
            <a:r>
              <a:rPr lang="en-US"/>
              <a:t>A generalized version of authentication tests </a:t>
            </a:r>
            <a:endParaRPr lang="en-US"/>
          </a:p>
          <a:p>
            <a:pPr lvl="1"/>
            <a:r>
              <a:rPr lang="en-US"/>
              <a:t>formalize the newly extended strand space theory in a theorem prover</a:t>
            </a:r>
            <a:endParaRPr lang="en-US" sz="2400"/>
          </a:p>
          <a:p>
            <a:pPr lvl="2"/>
            <a:r>
              <a:rPr lang="en-US"/>
              <a:t>A formal theory </a:t>
            </a:r>
            <a:r>
              <a:rPr lang="en-US" i="1"/>
              <a:t>strand.thy </a:t>
            </a:r>
            <a:r>
              <a:rPr lang="en-US"/>
              <a:t>in Isabelle/HOL</a:t>
            </a:r>
            <a:endParaRPr lang="en-US"/>
          </a:p>
          <a:p>
            <a:pPr lvl="2"/>
            <a:r>
              <a:rPr lang="en-US"/>
              <a:t>applicable generally for real-world protocol analysis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709420" y="2388235"/>
            <a:ext cx="625602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parts and synth operators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29030" y="2528570"/>
            <a:ext cx="704659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Strands and strand spaces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16380" y="2776220"/>
            <a:ext cx="702437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Domain: the set of all the nodes</a:t>
            </a:r>
            <a:endParaRPr lang="en-US"/>
          </a:p>
          <a:p>
            <a:r>
              <a:rPr lang="en-US"/>
              <a:t>strand, index, term, sign: the operators on a node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53005" y="3009900"/>
            <a:ext cx="6991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causal relations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660" y="1913255"/>
            <a:ext cx="1209675" cy="2762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870075" y="2559685"/>
            <a:ext cx="74358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Bundles——inductive definition </a:t>
            </a:r>
            <a:endParaRPr lang="en-US"/>
          </a:p>
          <a:p>
            <a:pPr lvl="1"/>
            <a:r>
              <a:rPr lang="en-US"/>
              <a:t>Rule Nil specifies an empty bundle</a:t>
            </a:r>
            <a:endParaRPr lang="en-US"/>
          </a:p>
          <a:p>
            <a:pPr lvl="1"/>
            <a:r>
              <a:rPr lang="en-US"/>
              <a:t>Rule Add_Pos1</a:t>
            </a:r>
            <a:endParaRPr lang="en-US"/>
          </a:p>
          <a:p>
            <a:pPr lvl="1"/>
            <a:r>
              <a:rPr lang="en-US"/>
              <a:t>Rule Add_Pos2</a:t>
            </a:r>
            <a:endParaRPr lang="en-US"/>
          </a:p>
          <a:p>
            <a:pPr lvl="1"/>
            <a:r>
              <a:rPr lang="en-US">
                <a:sym typeface="+mn-ea"/>
              </a:rPr>
              <a:t>Rule Add_Neg1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Rule Add_Neg2</a:t>
            </a:r>
            <a:endParaRPr lang="en-US">
              <a:sym typeface="+mn-ea"/>
            </a:endParaRPr>
          </a:p>
          <a:p>
            <a:pPr lvl="0"/>
            <a:r>
              <a:rPr lang="en-US"/>
              <a:t>P holds for every bundles -- inductive principle</a:t>
            </a:r>
            <a:endParaRPr lang="en-US"/>
          </a:p>
          <a:p>
            <a:pPr lvl="1"/>
            <a:r>
              <a:rPr lang="en-US"/>
              <a:t>elimination rule </a:t>
            </a:r>
            <a:r>
              <a:rPr lang="en-US" i="1"/>
              <a:t>bundles.induct</a:t>
            </a:r>
            <a:endParaRPr 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Prove that a bundle is a well-founded graph</a:t>
            </a:r>
            <a:endParaRPr lang="en-US"/>
          </a:p>
          <a:p>
            <a:pPr lvl="1"/>
            <a:r>
              <a:rPr lang="en-US"/>
              <a:t>finite x : denote that x is a finite set.</a:t>
            </a:r>
            <a:endParaRPr lang="en-US"/>
          </a:p>
          <a:p>
            <a:pPr lvl="1"/>
            <a:r>
              <a:rPr lang="en-US"/>
              <a:t>wf r: denote that r is a well-founded relation.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838200" y="2910840"/>
            <a:ext cx="686752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838200" y="3395345"/>
            <a:ext cx="107346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838200" y="4285615"/>
            <a:ext cx="57816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12000" contrast="24000"/>
          </a:blip>
          <a:stretch>
            <a:fillRect/>
          </a:stretch>
        </p:blipFill>
        <p:spPr>
          <a:xfrm>
            <a:off x="743585" y="4874260"/>
            <a:ext cx="4829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12000" contrast="24000"/>
          </a:blip>
          <a:stretch>
            <a:fillRect/>
          </a:stretch>
        </p:blipFill>
        <p:spPr>
          <a:xfrm>
            <a:off x="838200" y="5283835"/>
            <a:ext cx="48006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-18000" contrast="42000"/>
          </a:blip>
          <a:stretch>
            <a:fillRect/>
          </a:stretch>
        </p:blipFill>
        <p:spPr>
          <a:xfrm>
            <a:off x="838200" y="6261100"/>
            <a:ext cx="9277350" cy="3905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17575" y="5934075"/>
            <a:ext cx="5181600" cy="327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540" y="365125"/>
            <a:ext cx="10970260" cy="1325880"/>
          </a:xfrm>
        </p:spPr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2735" y="1393825"/>
            <a:ext cx="11061065" cy="4783455"/>
          </a:xfrm>
        </p:spPr>
        <p:txBody>
          <a:bodyPr/>
          <a:p>
            <a:r>
              <a:rPr lang="en-US"/>
              <a:t>Freshness assumptions</a:t>
            </a:r>
            <a:endParaRPr lang="en-US"/>
          </a:p>
          <a:p>
            <a:pPr lvl="1"/>
            <a:r>
              <a:rPr lang="en-US"/>
              <a:t>confidential items such as nonces and session keys uniquely originate from some node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originate g n </a:t>
            </a:r>
            <a:r>
              <a:rPr lang="en-US"/>
              <a:t>(n is the first node where g occurs in the strand)</a:t>
            </a:r>
            <a:endParaRPr lang="en-US" i="1" u="sng"/>
          </a:p>
          <a:p>
            <a:pPr lvl="1"/>
            <a:r>
              <a:rPr lang="en-US">
                <a:sym typeface="+mn-ea"/>
              </a:rPr>
              <a:t>predicate:</a:t>
            </a:r>
            <a:r>
              <a:rPr lang="en-US" i="1">
                <a:sym typeface="+mn-ea"/>
              </a:rPr>
              <a:t> uniquely_originate g n </a:t>
            </a:r>
            <a:r>
              <a:rPr lang="en-US">
                <a:sym typeface="+mn-ea"/>
              </a:rPr>
              <a:t>(there is only one node which originates g)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704850" y="3492500"/>
            <a:ext cx="1148715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4850" y="5026025"/>
            <a:ext cx="11471275" cy="14693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Freshness assumptions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non_originate g s </a:t>
            </a:r>
            <a:r>
              <a:rPr lang="en-US"/>
              <a:t>( message g does not originate from any node in strand s)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first_node_in_nonorigi_strand g n m</a:t>
            </a:r>
            <a:r>
              <a:rPr lang="en-US"/>
              <a:t>( g does not originate from the strand in which n and m lie, and m is the first node containing g in this strand)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52500" y="4316095"/>
            <a:ext cx="112395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Path</a:t>
            </a:r>
            <a:endParaRPr lang="en-US"/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path in a bundle from a node m at which a message g uniquely originates to a node n which contains g as a subterm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shows the existence of the causal precedence from m to n in the bundle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/>
              <a:t>Completely Transforming Path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8000" contrast="36000"/>
          </a:blip>
          <a:srcRect t="3241"/>
          <a:stretch>
            <a:fillRect/>
          </a:stretch>
        </p:blipFill>
        <p:spPr>
          <a:xfrm>
            <a:off x="262890" y="4361180"/>
            <a:ext cx="11577955" cy="10655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/>
              <a:t>a function:  </a:t>
            </a:r>
            <a:r>
              <a:rPr lang="en-US" i="1"/>
              <a:t>slice_arr_cons s j len </a:t>
            </a:r>
            <a:r>
              <a:rPr lang="en-US"/>
              <a:t>(returns a consecutive node list [(s, j), ..., (s, j + len)])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79245" y="3013075"/>
            <a:ext cx="8372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05820" cy="4351655"/>
          </a:xfrm>
        </p:spPr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function: </a:t>
            </a:r>
            <a:r>
              <a:rPr lang="en-US" i="1">
                <a:sym typeface="+mn-ea"/>
              </a:rPr>
              <a:t>last p</a:t>
            </a:r>
            <a:r>
              <a:rPr lang="en-US">
                <a:sym typeface="+mn-ea"/>
              </a:rPr>
              <a:t> (a CTP </a:t>
            </a:r>
            <a:r>
              <a:rPr lang="en-US" i="1">
                <a:sym typeface="+mn-ea"/>
              </a:rPr>
              <a:t>p</a:t>
            </a:r>
            <a:r>
              <a:rPr lang="en-US">
                <a:sym typeface="+mn-ea"/>
              </a:rPr>
              <a:t>'s last element)</a:t>
            </a:r>
            <a:endParaRPr lang="en-US">
              <a:sym typeface="+mn-ea"/>
            </a:endParaRP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929255"/>
            <a:ext cx="1064895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Completely Transforming Path</a:t>
            </a:r>
            <a:endParaRPr lang="en-US" sz="2800">
              <a:sym typeface="+mn-ea"/>
            </a:endParaRPr>
          </a:p>
          <a:p>
            <a:pPr lvl="1"/>
            <a:endParaRPr lang="en-US" sz="2800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01675" y="2531745"/>
            <a:ext cx="10509250" cy="50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1675" y="3032760"/>
            <a:ext cx="11218545" cy="6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33425" y="3641725"/>
            <a:ext cx="11315700" cy="439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" y="4081145"/>
            <a:ext cx="114585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4659</Words>
  <Application>WPS 演示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Motivations and Contributions</vt:lpstr>
      <vt:lpstr>Motivations and Contributions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忘八</cp:lastModifiedBy>
  <cp:revision>19</cp:revision>
  <dcterms:created xsi:type="dcterms:W3CDTF">2020-10-27T02:12:00Z</dcterms:created>
  <dcterms:modified xsi:type="dcterms:W3CDTF">2020-10-28T13:41:33Z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