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1" r:id="rId5"/>
    <p:sldId id="272" r:id="rId6"/>
    <p:sldId id="273" r:id="rId7"/>
    <p:sldId id="260" r:id="rId8"/>
    <p:sldId id="261" r:id="rId9"/>
    <p:sldId id="262" r:id="rId10"/>
    <p:sldId id="265" r:id="rId11"/>
    <p:sldId id="268" r:id="rId12"/>
    <p:sldId id="263" r:id="rId13"/>
    <p:sldId id="26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paraverifier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Mutual-exclusion 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6415" y="1074420"/>
            <a:ext cx="9705975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3436620"/>
            <a:ext cx="9467850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" y="4064000"/>
            <a:ext cx="9410700" cy="13049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25500" y="5699760"/>
            <a:ext cx="781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x=true means critical material is available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238250"/>
          </a:xfrm>
        </p:spPr>
        <p:txBody>
          <a:bodyPr/>
          <a:p>
            <a:r>
              <a:rPr lang="en-US">
                <a:sym typeface="+mn-ea"/>
              </a:rPr>
              <a:t>Mutual-exclusion example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10" y="1068070"/>
            <a:ext cx="10515600" cy="5207000"/>
          </a:xfrm>
        </p:spPr>
        <p:txBody>
          <a:bodyPr/>
          <a:p>
            <a:r>
              <a:rPr lang="en-US"/>
              <a:t>Let us define a set of auxiliary invariants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invOnXC: node i being in the critical area, and x can’t be true;</a:t>
            </a:r>
            <a:endParaRPr lang="en-US" altLang="en-US"/>
          </a:p>
          <a:p>
            <a:r>
              <a:rPr lang="en-US" altLang="en-US">
                <a:latin typeface="+mn-ea"/>
                <a:cs typeface="+mn-ea"/>
              </a:rPr>
              <a:t>invOnXE</a:t>
            </a:r>
            <a:r>
              <a:rPr lang="en-US" altLang="en-US"/>
              <a:t>: node i having not released the critical material, and x can’t be true;</a:t>
            </a:r>
            <a:endParaRPr lang="en-US" altLang="en-US"/>
          </a:p>
          <a:p>
            <a:r>
              <a:rPr lang="en-US" altLang="en-US"/>
              <a:t>aux_1: node j having not left the critical area, and node i can’t be the C;</a:t>
            </a:r>
            <a:endParaRPr lang="en-US" altLang="en-US"/>
          </a:p>
          <a:p>
            <a:r>
              <a:rPr lang="en-US" altLang="en-US"/>
              <a:t>aux_2: node i </a:t>
            </a:r>
            <a:r>
              <a:rPr lang="en-US" altLang="en-US">
                <a:cs typeface="+mn-lt"/>
              </a:rPr>
              <a:t>and </a:t>
            </a:r>
            <a:r>
              <a:rPr lang="en-US" altLang="en-US"/>
              <a:t>node j (i</a:t>
            </a:r>
            <a:r>
              <a:rPr lang="en-US" altLang="en-US">
                <a:latin typeface="Abyssinica SIL" panose="02000603020000020004" charset="0"/>
                <a:cs typeface="Abyssinica SIL" panose="02000603020000020004" charset="0"/>
              </a:rPr>
              <a:t>≠</a:t>
            </a:r>
            <a:r>
              <a:rPr lang="en-US" altLang="en-US"/>
              <a:t>j) can’t be E in the meantime;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pinvs(N) = (Exist) mutualInv (Disjunc.) (Exist) invOnXC (Disjunc.) (Exist) invOnXE (Disjunc.) (Exist) aux_1 (Disjunc.) (Exist) aux_2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496695"/>
            <a:ext cx="99250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paraVerifier is composed of two parts: an invariant finder </a:t>
            </a:r>
            <a:r>
              <a:rPr lang="en-US" b="1" i="1"/>
              <a:t>invFinder </a:t>
            </a:r>
            <a:r>
              <a:rPr lang="en-US"/>
              <a:t>and a proof generator </a:t>
            </a:r>
            <a:r>
              <a:rPr lang="en-US" b="1" i="1"/>
              <a:t>proofGen</a:t>
            </a:r>
            <a:r>
              <a:rPr lang="en-US"/>
              <a:t>. </a:t>
            </a:r>
            <a:endParaRPr lang="en-US"/>
          </a:p>
          <a:p>
            <a:r>
              <a:rPr lang="en-US"/>
              <a:t>Given a protocol </a:t>
            </a:r>
            <a:r>
              <a:rPr lang="en-US" b="1" i="1"/>
              <a:t>P </a:t>
            </a:r>
            <a:r>
              <a:rPr lang="en-US"/>
              <a:t>and a property </a:t>
            </a:r>
            <a:r>
              <a:rPr lang="en-US" b="1" i="1"/>
              <a:t>inv</a:t>
            </a:r>
            <a:r>
              <a:rPr lang="en-US"/>
              <a:t>, </a:t>
            </a:r>
            <a:r>
              <a:rPr lang="en-US" b="1" i="1"/>
              <a:t>invFinder </a:t>
            </a:r>
            <a:r>
              <a:rPr lang="en-US"/>
              <a:t>tries to find useful </a:t>
            </a:r>
            <a:r>
              <a:rPr lang="en-US" i="1"/>
              <a:t>auxiliary invariants </a:t>
            </a:r>
            <a:r>
              <a:rPr lang="en-US"/>
              <a:t>and</a:t>
            </a:r>
            <a:r>
              <a:rPr lang="en-US" i="1"/>
              <a:t> causal relations</a:t>
            </a:r>
            <a:r>
              <a:rPr lang="en-US"/>
              <a:t> which are capable of proving </a:t>
            </a:r>
            <a:r>
              <a:rPr lang="en-US" b="1" i="1"/>
              <a:t>inv</a:t>
            </a:r>
            <a:r>
              <a:rPr lang="en-US"/>
              <a:t>. </a:t>
            </a:r>
            <a:endParaRPr lang="en-US"/>
          </a:p>
          <a:p>
            <a:r>
              <a:rPr lang="en-US" b="1" i="1"/>
              <a:t>proofGen </a:t>
            </a:r>
            <a:r>
              <a:rPr lang="en-US"/>
              <a:t>generalizes the auxiliary invariants and causal relations into a parameterized form, which are then used to construct a completely parameterized formal proof in a theorem prover (e.g., Isabelle) to model </a:t>
            </a:r>
            <a:r>
              <a:rPr lang="en-US" b="1" i="1"/>
              <a:t>P </a:t>
            </a:r>
            <a:r>
              <a:rPr lang="en-US"/>
              <a:t>and to prove the property </a:t>
            </a:r>
            <a:r>
              <a:rPr lang="en-US" b="1" i="1"/>
              <a:t>inv</a:t>
            </a:r>
            <a:r>
              <a:rPr lang="en-US"/>
              <a:t>. </a:t>
            </a:r>
            <a:endParaRPr lang="en-US"/>
          </a:p>
          <a:p>
            <a:r>
              <a:rPr lang="en-US"/>
              <a:t>Problem</a:t>
            </a:r>
            <a:endParaRPr lang="en-US"/>
          </a:p>
          <a:p>
            <a:pPr lvl="1"/>
            <a:r>
              <a:rPr lang="en-US"/>
              <a:t>Input: a parameterized (symbolic) protocol </a:t>
            </a:r>
            <a:r>
              <a:rPr lang="en-US" b="1" i="1"/>
              <a:t>P(N)</a:t>
            </a:r>
            <a:r>
              <a:rPr lang="en-US"/>
              <a:t> where </a:t>
            </a:r>
            <a:r>
              <a:rPr lang="en-US" b="1" i="1"/>
              <a:t>N </a:t>
            </a:r>
            <a:r>
              <a:rPr lang="en-US"/>
              <a:t>is arbitrary, an invariant property </a:t>
            </a:r>
            <a:r>
              <a:rPr lang="en-US" b="1" i="1"/>
              <a:t>Inv</a:t>
            </a:r>
            <a:endParaRPr lang="en-US"/>
          </a:p>
          <a:p>
            <a:pPr lvl="1"/>
            <a:r>
              <a:rPr lang="en-US"/>
              <a:t>Task: </a:t>
            </a:r>
            <a:r>
              <a:rPr lang="en-US" b="1" i="1"/>
              <a:t>P(N)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b="1" i="1"/>
              <a:t>I</a:t>
            </a:r>
            <a:r>
              <a:rPr lang="en-US" sz="1800" b="1" i="1"/>
              <a:t>n</a:t>
            </a:r>
            <a:r>
              <a:rPr lang="en-US" sz="2000" b="1" i="1"/>
              <a:t>v </a:t>
            </a:r>
            <a:r>
              <a:rPr lang="en-US" sz="2000"/>
              <a:t>for any</a:t>
            </a:r>
            <a:r>
              <a:rPr lang="en-US" sz="2000" b="1" i="1"/>
              <a:t> N</a:t>
            </a:r>
            <a:endParaRPr lang="en-US" sz="20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Two Central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automatically searching auxiliary invariants</a:t>
            </a:r>
            <a:endParaRPr lang="en-US"/>
          </a:p>
          <a:p>
            <a:r>
              <a:rPr lang="en-US"/>
              <a:t>soundness problem: formally proving all the steps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protocol is formalized as a pair </a:t>
            </a:r>
            <a:r>
              <a:rPr lang="en-US" b="1"/>
              <a:t>(</a:t>
            </a:r>
            <a:r>
              <a:rPr lang="en-US" b="1" i="1"/>
              <a:t>ini, rules</a:t>
            </a:r>
            <a:r>
              <a:rPr lang="en-US" b="1"/>
              <a:t>)</a:t>
            </a:r>
            <a:r>
              <a:rPr lang="en-US"/>
              <a:t>, where</a:t>
            </a:r>
            <a:endParaRPr lang="en-US"/>
          </a:p>
          <a:p>
            <a:pPr lvl="1"/>
            <a:r>
              <a:rPr lang="en-US" b="1" i="1"/>
              <a:t>ini</a:t>
            </a:r>
            <a:r>
              <a:rPr lang="en-US"/>
              <a:t> is a formula to specify initial states</a:t>
            </a:r>
            <a:endParaRPr lang="en-US"/>
          </a:p>
          <a:p>
            <a:pPr lvl="1"/>
            <a:r>
              <a:rPr lang="en-US" b="1" i="1"/>
              <a:t>rules</a:t>
            </a:r>
            <a:r>
              <a:rPr lang="en-US"/>
              <a:t> is a set of guarded commands. Each </a:t>
            </a:r>
            <a:r>
              <a:rPr lang="en-US" b="1" i="1"/>
              <a:t>rule r </a:t>
            </a:r>
            <a:r>
              <a:rPr lang="en-US" b="1" i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b="1" i="1"/>
              <a:t> rules</a:t>
            </a:r>
            <a:r>
              <a:rPr lang="en-US"/>
              <a:t> is defined as </a:t>
            </a:r>
            <a:r>
              <a:rPr lang="en-US" b="1" i="1"/>
              <a:t>g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 S</a:t>
            </a:r>
            <a:r>
              <a:rPr lang="en-US"/>
              <a:t>, where </a:t>
            </a:r>
            <a:r>
              <a:rPr lang="en-US" b="1" i="1"/>
              <a:t>g </a:t>
            </a:r>
            <a:r>
              <a:rPr lang="en-US"/>
              <a:t>is a predicate specifying the guard, and the update </a:t>
            </a:r>
            <a:r>
              <a:rPr lang="en-US" b="1" i="1"/>
              <a:t>S </a:t>
            </a:r>
            <a:r>
              <a:rPr lang="en-US"/>
              <a:t>is a parallel assignment to distinct variables</a:t>
            </a:r>
            <a:endParaRPr lang="en-US"/>
          </a:p>
          <a:p>
            <a:pPr lvl="0"/>
            <a:r>
              <a:rPr lang="en-US"/>
              <a:t>Inductive Invariant</a:t>
            </a:r>
            <a:endParaRPr lang="en-US"/>
          </a:p>
          <a:p>
            <a:pPr lvl="1"/>
            <a:r>
              <a:rPr lang="en-US"/>
              <a:t>Definition: Let </a:t>
            </a:r>
            <a:r>
              <a:rPr lang="en-US" b="1" i="1"/>
              <a:t>P := (ini, rules) </a:t>
            </a:r>
            <a:r>
              <a:rPr lang="en-US"/>
              <a:t>be a protocol. A formula inv is an inductive invariant of </a:t>
            </a:r>
            <a:r>
              <a:rPr lang="en-US" b="1" i="1"/>
              <a:t>P </a:t>
            </a:r>
            <a:r>
              <a:rPr lang="en-US"/>
              <a:t>if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Proposition: Assume given a protocol </a:t>
            </a:r>
            <a:r>
              <a:rPr lang="en-US" b="1" i="1"/>
              <a:t>P=(I,R)</a:t>
            </a:r>
            <a:r>
              <a:rPr lang="en-US"/>
              <a:t> and an requirement</a:t>
            </a:r>
            <a:r>
              <a:rPr lang="en-US">
                <a:sym typeface="+mn-ea"/>
              </a:rPr>
              <a:t>(invariant) </a:t>
            </a:r>
            <a:r>
              <a:rPr lang="en-US" b="1" i="1">
                <a:sym typeface="+mn-ea"/>
              </a:rPr>
              <a:t>req</a:t>
            </a:r>
            <a:r>
              <a:rPr lang="en-US">
                <a:sym typeface="+mn-ea"/>
              </a:rPr>
              <a:t>, </a:t>
            </a:r>
            <a:r>
              <a:rPr lang="en-US" b="1" i="1">
                <a:sym typeface="+mn-ea"/>
              </a:rPr>
              <a:t>P </a:t>
            </a:r>
            <a:r>
              <a:rPr lang="en-US">
                <a:sym typeface="+mn-ea"/>
              </a:rPr>
              <a:t>satisfies </a:t>
            </a:r>
            <a:r>
              <a:rPr lang="en-US" b="1" i="1">
                <a:sym typeface="+mn-ea"/>
              </a:rPr>
              <a:t>req </a:t>
            </a:r>
            <a:r>
              <a:rPr lang="en-US">
                <a:sym typeface="+mn-ea"/>
              </a:rPr>
              <a:t>if there exists an inductive invariant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of P such that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req</a:t>
            </a:r>
            <a:endParaRPr lang="en-US" b="1" i="1">
              <a:sym typeface="+mn-ea"/>
            </a:endParaRPr>
          </a:p>
          <a:p>
            <a:pPr lvl="1"/>
            <a:endParaRPr lang="en-US" b="1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3766185"/>
            <a:ext cx="9493250" cy="819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Inductive Invariant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“for each </a:t>
            </a:r>
            <a:r>
              <a:rPr lang="en-US" b="1" i="1"/>
              <a:t>r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/>
              <a:t> </a:t>
            </a:r>
            <a:r>
              <a:rPr lang="en-US" b="1" i="1"/>
              <a:t>R</a:t>
            </a:r>
            <a:r>
              <a:rPr lang="en-US"/>
              <a:t>, we have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/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b="1" i="1"/>
              <a:t>guard(r)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WP(action(r), inv) </a:t>
            </a:r>
            <a:r>
              <a:rPr lang="en-US"/>
              <a:t>”</a:t>
            </a:r>
            <a:endParaRPr lang="en-US" b="1" i="1"/>
          </a:p>
          <a:p>
            <a:r>
              <a:rPr lang="en-US"/>
              <a:t>We distinguish the following three cases: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precondition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guard 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sz="2000" b="1" i="1">
                <a:sym typeface="+mn-ea"/>
              </a:rPr>
              <a:t>inv'</a:t>
            </a:r>
            <a:r>
              <a:rPr lang="en-US" b="1" i="1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:strengthening </a:t>
            </a:r>
            <a:r>
              <a:rPr lang="en-US" b="1" i="1">
                <a:sym typeface="+mn-ea"/>
              </a:rPr>
              <a:t>inv' </a:t>
            </a:r>
            <a:r>
              <a:rPr lang="en-US">
                <a:sym typeface="+mn-ea"/>
              </a:rPr>
              <a:t>needed</a:t>
            </a:r>
            <a:endParaRPr lang="en-US">
              <a:sym typeface="+mn-ea"/>
            </a:endParaRPr>
          </a:p>
          <a:p>
            <a:pPr lvl="0"/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Causal Relations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23950"/>
            <a:ext cx="10515600" cy="5053330"/>
          </a:xfrm>
        </p:spPr>
        <p:txBody>
          <a:bodyPr/>
          <a:p>
            <a:pPr marL="0" indent="0">
              <a:buNone/>
            </a:pPr>
            <a:r>
              <a:rPr lang="en-US"/>
              <a:t>three kinds of causal relations</a:t>
            </a:r>
            <a:r>
              <a:rPr lang="en-US" altLang="en-US"/>
              <a:t>  == induction rules  == if each formula in fs(formula set) holds before the execution of rule r, then f holds after the execution of rule 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 rule </a:t>
            </a:r>
            <a:r>
              <a:rPr lang="en-US" altLang="en-US" i="1"/>
              <a:t>r</a:t>
            </a:r>
            <a:r>
              <a:rPr lang="en-US" altLang="en-US"/>
              <a:t>, a formula </a:t>
            </a:r>
            <a:r>
              <a:rPr lang="en-US" altLang="en-US" i="1"/>
              <a:t>f</a:t>
            </a:r>
            <a:r>
              <a:rPr lang="en-US" altLang="en-US"/>
              <a:t>, a formula set </a:t>
            </a:r>
            <a:r>
              <a:rPr lang="en-US" altLang="en-US" i="1"/>
              <a:t>fs</a:t>
            </a:r>
            <a:r>
              <a:rPr lang="en-US" altLang="en-US"/>
              <a:t>, and the relation invHoldRule(</a:t>
            </a:r>
            <a:r>
              <a:rPr lang="en-US" altLang="en-US" i="1"/>
              <a:t>s, f, r, fs</a:t>
            </a:r>
            <a:r>
              <a:rPr lang="en-US" altLang="en-US"/>
              <a:t>) defines a causality relation between </a:t>
            </a:r>
            <a:r>
              <a:rPr lang="en-US" altLang="en-US" i="1"/>
              <a:t>f , r</a:t>
            </a:r>
            <a:r>
              <a:rPr lang="en-US" altLang="en-US"/>
              <a:t>, and </a:t>
            </a:r>
            <a:r>
              <a:rPr lang="en-US" altLang="en-US" i="1"/>
              <a:t>fs</a:t>
            </a:r>
            <a:r>
              <a:rPr lang="en-US" altLang="en-US"/>
              <a:t>,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303145"/>
            <a:ext cx="1020127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Causal Relations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16025"/>
            <a:ext cx="10515600" cy="4961255"/>
          </a:xfrm>
        </p:spPr>
        <p:txBody>
          <a:bodyPr/>
          <a:p>
            <a:r>
              <a:rPr lang="en-US"/>
              <a:t>invHoldRule</a:t>
            </a:r>
            <a:r>
              <a:rPr lang="en-US" altLang="en-US"/>
              <a:t>_</a:t>
            </a:r>
            <a:r>
              <a:rPr lang="en-US"/>
              <a:t>1(</a:t>
            </a:r>
            <a:r>
              <a:rPr lang="en-US" i="1"/>
              <a:t>s, f, r</a:t>
            </a:r>
            <a:r>
              <a:rPr lang="en-US"/>
              <a:t>) means that after rule </a:t>
            </a:r>
            <a:r>
              <a:rPr lang="en-US" i="1"/>
              <a:t>r</a:t>
            </a:r>
            <a:r>
              <a:rPr lang="en-US"/>
              <a:t> is executed, </a:t>
            </a:r>
            <a:r>
              <a:rPr lang="en-US" i="1"/>
              <a:t>f</a:t>
            </a:r>
            <a:r>
              <a:rPr lang="en-US"/>
              <a:t> becomes true immediately;</a:t>
            </a:r>
            <a:endParaRPr lang="en-US"/>
          </a:p>
          <a:p>
            <a:r>
              <a:rPr lang="en-US"/>
              <a:t>invHoldRule</a:t>
            </a:r>
            <a:r>
              <a:rPr lang="en-US" altLang="en-US"/>
              <a:t>_</a:t>
            </a:r>
            <a:r>
              <a:rPr lang="en-US"/>
              <a:t>2(</a:t>
            </a:r>
            <a:r>
              <a:rPr lang="en-US" i="1"/>
              <a:t>s, f, r</a:t>
            </a:r>
            <a:r>
              <a:rPr lang="en-US"/>
              <a:t>) states that </a:t>
            </a:r>
            <a:r>
              <a:rPr lang="en-US">
                <a:solidFill>
                  <a:srgbClr val="FF0000"/>
                </a:solidFill>
              </a:rPr>
              <a:t>preCond(</a:t>
            </a:r>
            <a:r>
              <a:rPr lang="en-US" altLang="en-US">
                <a:solidFill>
                  <a:srgbClr val="FF0000"/>
                </a:solidFill>
              </a:rPr>
              <a:t>f</a:t>
            </a:r>
            <a:r>
              <a:rPr lang="en-US" i="1">
                <a:solidFill>
                  <a:srgbClr val="FF0000"/>
                </a:solidFill>
              </a:rPr>
              <a:t>,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 )</a:t>
            </a:r>
            <a:r>
              <a:rPr lang="en-US"/>
              <a:t> is equivalent to f , which</a:t>
            </a:r>
            <a:r>
              <a:rPr lang="en-US" altLang="en-US"/>
              <a:t> </a:t>
            </a:r>
            <a:r>
              <a:rPr lang="en-US"/>
              <a:t>intuitively means that none of state variables in </a:t>
            </a:r>
            <a:r>
              <a:rPr lang="en-US" i="1"/>
              <a:t>f</a:t>
            </a:r>
            <a:r>
              <a:rPr lang="en-US"/>
              <a:t> is changed, and the execution of</a:t>
            </a:r>
            <a:r>
              <a:rPr lang="en-US" altLang="en-US"/>
              <a:t> </a:t>
            </a:r>
            <a:r>
              <a:rPr lang="en-US"/>
              <a:t>statement </a:t>
            </a:r>
            <a:r>
              <a:rPr lang="en-US" i="1"/>
              <a:t>S</a:t>
            </a:r>
            <a:r>
              <a:rPr lang="en-US"/>
              <a:t> does not affect the evaluation of </a:t>
            </a:r>
            <a:r>
              <a:rPr lang="en-US" i="1"/>
              <a:t>f</a:t>
            </a:r>
            <a:endParaRPr lang="en-US"/>
          </a:p>
          <a:p>
            <a:r>
              <a:rPr lang="en-US"/>
              <a:t>invHoldRule</a:t>
            </a:r>
            <a:r>
              <a:rPr lang="en-US" altLang="en-US"/>
              <a:t>_</a:t>
            </a:r>
            <a:r>
              <a:rPr lang="en-US"/>
              <a:t>3(</a:t>
            </a:r>
            <a:r>
              <a:rPr lang="en-US" i="1"/>
              <a:t>s, f, r, f</a:t>
            </a:r>
            <a:r>
              <a:rPr lang="en-US" altLang="en-US" i="1"/>
              <a:t>s</a:t>
            </a:r>
            <a:r>
              <a:rPr lang="en-US"/>
              <a:t>) states</a:t>
            </a:r>
            <a:r>
              <a:rPr lang="en-US" altLang="en-US"/>
              <a:t> t</a:t>
            </a:r>
            <a:r>
              <a:rPr lang="en-US"/>
              <a:t>hat there exists another invariant f</a:t>
            </a:r>
            <a:r>
              <a:rPr lang="en-US" altLang="en-US"/>
              <a:t>_</a:t>
            </a:r>
            <a:r>
              <a:rPr lang="en-US"/>
              <a:t>0 ∈ fs such that the conjunction of the guard</a:t>
            </a:r>
            <a:r>
              <a:rPr lang="en-US" altLang="en-US"/>
              <a:t> </a:t>
            </a:r>
            <a:r>
              <a:rPr lang="en-US"/>
              <a:t>of </a:t>
            </a:r>
            <a:r>
              <a:rPr lang="en-US" i="1"/>
              <a:t>r</a:t>
            </a:r>
            <a:r>
              <a:rPr lang="en-US"/>
              <a:t> and f</a:t>
            </a:r>
            <a:r>
              <a:rPr lang="en-US" altLang="en-US"/>
              <a:t>_</a:t>
            </a:r>
            <a:r>
              <a:rPr lang="en-US"/>
              <a:t>0 implies the precondition </a:t>
            </a:r>
            <a:r>
              <a:rPr lang="en-US">
                <a:solidFill>
                  <a:srgbClr val="FF0000"/>
                </a:solidFill>
              </a:rPr>
              <a:t>preCond(</a:t>
            </a:r>
            <a:r>
              <a:rPr lang="en-US" altLang="en-US">
                <a:solidFill>
                  <a:srgbClr val="FF0000"/>
                </a:solidFill>
              </a:rPr>
              <a:t>f</a:t>
            </a:r>
            <a:r>
              <a:rPr lang="en-US" i="1">
                <a:solidFill>
                  <a:srgbClr val="FF0000"/>
                </a:solidFill>
              </a:rPr>
              <a:t>,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)</a:t>
            </a:r>
            <a:endParaRPr lang="en-US"/>
          </a:p>
          <a:p>
            <a:r>
              <a:rPr lang="en-US" altLang="en-US"/>
              <a:t>invHoldRule(</a:t>
            </a:r>
            <a:r>
              <a:rPr lang="en-US" altLang="en-US" i="1"/>
              <a:t>s, f, r, fs</a:t>
            </a:r>
            <a:r>
              <a:rPr lang="en-US" altLang="en-US"/>
              <a:t>): a special kind of inductive tactics,which can be applied to prove each formula in f s holds at each inductive protocol rule cases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</a:t>
            </a:r>
            <a:r>
              <a:rPr lang="en-US"/>
              <a:t>onsistency </a:t>
            </a:r>
            <a:r>
              <a:rPr lang="en-US" altLang="en-US"/>
              <a:t>R</a:t>
            </a:r>
            <a:r>
              <a:rPr lang="en-US"/>
              <a:t>elation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85240"/>
            <a:ext cx="10515600" cy="4892040"/>
          </a:xfrm>
        </p:spPr>
        <p:txBody>
          <a:bodyPr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i="1"/>
              <a:t>explanation</a:t>
            </a:r>
            <a:r>
              <a:rPr lang="en-US" altLang="en-US"/>
              <a:t>: consistant_relation := formula_set </a:t>
            </a:r>
            <a:r>
              <a:rPr lang="en-US" altLang="en-US">
                <a:latin typeface="汉仪细圆B5" charset="0"/>
              </a:rPr>
              <a:t>×</a:t>
            </a:r>
            <a:r>
              <a:rPr lang="en-US" altLang="en-US"/>
              <a:t> formula_set </a:t>
            </a:r>
            <a:r>
              <a:rPr lang="en-US" altLang="en-US">
                <a:latin typeface="汉仪细圆B5" charset="0"/>
              </a:rPr>
              <a:t>×</a:t>
            </a:r>
            <a:r>
              <a:rPr lang="en-US" altLang="en-US"/>
              <a:t> rule_set;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1353820"/>
            <a:ext cx="1034415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426085" y="2042160"/>
            <a:ext cx="1057275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</a:t>
            </a:r>
            <a:r>
              <a:rPr lang="en-US">
                <a:sym typeface="+mn-ea"/>
              </a:rPr>
              <a:t>onsistency </a:t>
            </a:r>
            <a:r>
              <a:rPr lang="en-US" altLang="en-US">
                <a:sym typeface="+mn-ea"/>
              </a:rPr>
              <a:t>Lemma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090" y="2385060"/>
            <a:ext cx="9563100" cy="224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3219</Words>
  <Application>WPS Presentation</Application>
  <PresentationFormat>宽屏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汉仪细圆B5</vt:lpstr>
      <vt:lpstr>Segoe Print</vt:lpstr>
      <vt:lpstr>Abyssinica SIL</vt:lpstr>
      <vt:lpstr>Trebuchet MS</vt:lpstr>
      <vt:lpstr>Arial Black</vt:lpstr>
      <vt:lpstr>微软雅黑</vt:lpstr>
      <vt:lpstr>Arial Unicode MS</vt:lpstr>
      <vt:lpstr>Office Theme</vt:lpstr>
      <vt:lpstr>paraverifier</vt:lpstr>
      <vt:lpstr>Overview</vt:lpstr>
      <vt:lpstr>PowerPoint 演示文稿</vt:lpstr>
      <vt:lpstr>PowerPoint 演示文稿</vt:lpstr>
      <vt:lpstr>PowerPoint 演示文稿</vt:lpstr>
      <vt:lpstr>Causal Relations </vt:lpstr>
      <vt:lpstr>Causal Relations</vt:lpstr>
      <vt:lpstr>Consistency Relation</vt:lpstr>
      <vt:lpstr>Consistency Lemma</vt:lpstr>
      <vt:lpstr>PowerPoint 演示文稿</vt:lpstr>
      <vt:lpstr>Mutual-exclusion example</vt:lpstr>
      <vt:lpstr>Mutual-exclusion 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cheech</dc:creator>
  <cp:lastModifiedBy>tam sei kwan</cp:lastModifiedBy>
  <cp:revision>29</cp:revision>
  <dcterms:created xsi:type="dcterms:W3CDTF">2020-10-10T09:22:00Z</dcterms:created>
  <dcterms:modified xsi:type="dcterms:W3CDTF">2020-11-09T03:25:44Z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