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E"/>
          </a:solidFill>
        </a:fill>
      </a:tcStyle>
    </a:wholeTbl>
    <a:band2H>
      <a:tcTxStyle b="def" i="def"/>
      <a:tcStyle>
        <a:tcBdr/>
        <a:fill>
          <a:solidFill>
            <a:srgbClr val="FF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xfrm>
            <a:off x="8684345" y="5240854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08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17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8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12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4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5" name="Google Shape;68;p17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3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4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152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3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161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170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1" name="Google Shape;84;p21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olo Testo"/>
          <p:cNvSpPr txBox="1"/>
          <p:nvPr>
            <p:ph type="title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Titolo Testo</a:t>
            </a:r>
          </a:p>
        </p:txBody>
      </p:sp>
      <p:sp>
        <p:nvSpPr>
          <p:cNvPr id="188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9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8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74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311699" y="494471"/>
            <a:ext cx="8520602" cy="63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311699" y="1280528"/>
            <a:ext cx="8520602" cy="37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684345" y="5240854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6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5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esigners.italia.it/" TargetMode="External"/><Relationship Id="rId3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/>
          <p:nvPr/>
        </p:nvSpPr>
        <p:spPr>
          <a:xfrm>
            <a:off x="1947324" y="3029200"/>
            <a:ext cx="5249102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Bassignana Francesco</a:t>
            </a:r>
          </a:p>
        </p:txBody>
      </p:sp>
      <p:sp>
        <p:nvSpPr>
          <p:cNvPr id="206" name="Google Shape;100;p25"/>
          <p:cNvSpPr/>
          <p:nvPr/>
        </p:nvSpPr>
        <p:spPr>
          <a:xfrm>
            <a:off x="3914549" y="2788574"/>
            <a:ext cx="1314901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7" name="Google Shape;101;p25" descr="Google Shape;101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07600"/>
            <a:ext cx="1931375" cy="4072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102;p25"/>
          <p:cNvSpPr txBox="1"/>
          <p:nvPr/>
        </p:nvSpPr>
        <p:spPr>
          <a:xfrm>
            <a:off x="908549" y="1274399"/>
            <a:ext cx="73269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Goal-Grapher personas</a:t>
            </a:r>
          </a:p>
        </p:txBody>
      </p:sp>
      <p:sp>
        <p:nvSpPr>
          <p:cNvPr id="209" name="Google Shape;103;p25"/>
          <p:cNvSpPr/>
          <p:nvPr/>
        </p:nvSpPr>
        <p:spPr>
          <a:xfrm>
            <a:off x="410012" y="384574"/>
            <a:ext cx="953102" cy="95310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0" name="Google Shape;104;p25" descr="Google Shape;10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712" y="556273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105;p25"/>
          <p:cNvSpPr txBox="1"/>
          <p:nvPr/>
        </p:nvSpPr>
        <p:spPr>
          <a:xfrm>
            <a:off x="7829099" y="5369013"/>
            <a:ext cx="131490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CC BY-SA 4.0</a:t>
            </a:r>
          </a:p>
        </p:txBody>
      </p:sp>
      <p:sp>
        <p:nvSpPr>
          <p:cNvPr id="212" name="Google Shape;106;p25"/>
          <p:cNvSpPr txBox="1"/>
          <p:nvPr/>
        </p:nvSpPr>
        <p:spPr>
          <a:xfrm>
            <a:off x="2066874" y="5369013"/>
            <a:ext cx="5762402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https://designers.italia.it/kit/esperienza-utente/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29;p27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Google Shape;130;p27"/>
          <p:cNvSpPr txBox="1"/>
          <p:nvPr/>
        </p:nvSpPr>
        <p:spPr>
          <a:xfrm>
            <a:off x="360825" y="329825"/>
            <a:ext cx="38811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</a:lstStyle>
          <a:p>
            <a:pPr/>
            <a:r>
              <a:t>Riepilogo personas</a:t>
            </a:r>
          </a:p>
        </p:txBody>
      </p:sp>
      <p:sp>
        <p:nvSpPr>
          <p:cNvPr id="216" name="Google Shape;131;p27"/>
          <p:cNvSpPr txBox="1"/>
          <p:nvPr/>
        </p:nvSpPr>
        <p:spPr>
          <a:xfrm>
            <a:off x="292224" y="1008908"/>
            <a:ext cx="49032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Gli utenti-tipo del servizio</a:t>
            </a:r>
          </a:p>
        </p:txBody>
      </p:sp>
      <p:sp>
        <p:nvSpPr>
          <p:cNvPr id="217" name="Google Shape;132;p27"/>
          <p:cNvSpPr txBox="1"/>
          <p:nvPr/>
        </p:nvSpPr>
        <p:spPr>
          <a:xfrm>
            <a:off x="386575" y="4062050"/>
            <a:ext cx="2102700" cy="968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Marco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Analista di dati - Meticoloso e analitico</a:t>
            </a:r>
          </a:p>
        </p:txBody>
      </p:sp>
      <p:sp>
        <p:nvSpPr>
          <p:cNvPr id="218" name="Google Shape;133;p27"/>
          <p:cNvSpPr txBox="1"/>
          <p:nvPr/>
        </p:nvSpPr>
        <p:spPr>
          <a:xfrm>
            <a:off x="2502124" y="4062050"/>
            <a:ext cx="2072702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Sara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Insegnante di scuola media - Curiosa e socievole</a:t>
            </a:r>
          </a:p>
        </p:txBody>
      </p:sp>
      <p:sp>
        <p:nvSpPr>
          <p:cNvPr id="219" name="Google Shape;134;p27"/>
          <p:cNvSpPr txBox="1"/>
          <p:nvPr/>
        </p:nvSpPr>
        <p:spPr>
          <a:xfrm>
            <a:off x="4617675" y="4062050"/>
            <a:ext cx="2102701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Luca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Studente e giocatore - Ambizioso e Appassionato </a:t>
            </a:r>
          </a:p>
        </p:txBody>
      </p:sp>
      <p:sp>
        <p:nvSpPr>
          <p:cNvPr id="220" name="Google Shape;136;p27"/>
          <p:cNvSpPr/>
          <p:nvPr/>
        </p:nvSpPr>
        <p:spPr>
          <a:xfrm>
            <a:off x="493830" y="24357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Google Shape;137;p27"/>
          <p:cNvSpPr/>
          <p:nvPr/>
        </p:nvSpPr>
        <p:spPr>
          <a:xfrm>
            <a:off x="2609856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Google Shape;138;p27"/>
          <p:cNvSpPr/>
          <p:nvPr/>
        </p:nvSpPr>
        <p:spPr>
          <a:xfrm>
            <a:off x="4725880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Google Shape;140;p27"/>
          <p:cNvSpPr/>
          <p:nvPr/>
        </p:nvSpPr>
        <p:spPr>
          <a:xfrm>
            <a:off x="6809150" y="5165750"/>
            <a:ext cx="2023201" cy="1"/>
          </a:xfrm>
          <a:prstGeom prst="line">
            <a:avLst/>
          </a:prstGeom>
          <a:ln>
            <a:solidFill>
              <a:srgbClr val="0056C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Google Shape;143;p27"/>
          <p:cNvSpPr txBox="1"/>
          <p:nvPr/>
        </p:nvSpPr>
        <p:spPr>
          <a:xfrm>
            <a:off x="38125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Google Shape;144;p27"/>
          <p:cNvSpPr txBox="1"/>
          <p:nvPr/>
        </p:nvSpPr>
        <p:spPr>
          <a:xfrm>
            <a:off x="2489274" y="2246792"/>
            <a:ext cx="50910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6" name="Google Shape;145;p27"/>
          <p:cNvSpPr txBox="1"/>
          <p:nvPr/>
        </p:nvSpPr>
        <p:spPr>
          <a:xfrm>
            <a:off x="459730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27" name="Google Shape;253;p30" descr="Google Shape;253;p30"/>
          <p:cNvPicPr>
            <a:picLocks noChangeAspect="1"/>
          </p:cNvPicPr>
          <p:nvPr/>
        </p:nvPicPr>
        <p:blipFill>
          <a:blip r:embed="rId2">
            <a:extLst/>
          </a:blip>
          <a:srcRect l="0" t="1802" r="0" b="1802"/>
          <a:stretch>
            <a:fillRect/>
          </a:stretch>
        </p:blipFill>
        <p:spPr>
          <a:xfrm>
            <a:off x="68825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265;p30" descr="Google Shape;265;p30"/>
          <p:cNvPicPr>
            <a:picLocks noChangeAspect="1"/>
          </p:cNvPicPr>
          <p:nvPr/>
        </p:nvPicPr>
        <p:blipFill>
          <a:blip r:embed="rId3">
            <a:extLst/>
          </a:blip>
          <a:srcRect l="0" t="1802" r="0" b="1802"/>
          <a:stretch>
            <a:fillRect/>
          </a:stretch>
        </p:blipFill>
        <p:spPr>
          <a:xfrm>
            <a:off x="2804277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492030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2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Interfaccia carina, dati accessibili, ma non troppo per persone con conoscenze avanzate</a:t>
            </a:r>
          </a:p>
        </p:txBody>
      </p:sp>
      <p:sp>
        <p:nvSpPr>
          <p:cNvPr id="234" name="Google Shape;154;p28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Marco </a:t>
            </a:r>
            <a:endParaRPr sz="1200"/>
          </a:p>
        </p:txBody>
      </p:sp>
      <p:sp>
        <p:nvSpPr>
          <p:cNvPr id="235" name="Google Shape;155;p28"/>
          <p:cNvSpPr txBox="1"/>
          <p:nvPr/>
        </p:nvSpPr>
        <p:spPr>
          <a:xfrm>
            <a:off x="213649" y="732799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Analista di dati</a:t>
            </a:r>
          </a:p>
        </p:txBody>
      </p:sp>
      <p:sp>
        <p:nvSpPr>
          <p:cNvPr id="236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37" name="Google Shape;157;p28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Appassionato di calcio e analisi dati </a:t>
            </a:r>
            <a:endParaRPr sz="1200"/>
          </a:p>
        </p:txBody>
      </p:sp>
      <p:sp>
        <p:nvSpPr>
          <p:cNvPr id="238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1</a:t>
            </a:r>
          </a:p>
        </p:txBody>
      </p:sp>
      <p:sp>
        <p:nvSpPr>
          <p:cNvPr id="239" name="Google Shape;159;p28"/>
          <p:cNvSpPr/>
          <p:nvPr/>
        </p:nvSpPr>
        <p:spPr>
          <a:xfrm>
            <a:off x="393030" y="1483842"/>
            <a:ext cx="1473902" cy="1473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Google Shape;160;p28"/>
          <p:cNvSpPr txBox="1"/>
          <p:nvPr/>
        </p:nvSpPr>
        <p:spPr>
          <a:xfrm>
            <a:off x="5359977" y="137484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41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42" name="Google Shape;162;p28"/>
          <p:cNvSpPr txBox="1"/>
          <p:nvPr/>
        </p:nvSpPr>
        <p:spPr>
          <a:xfrm>
            <a:off x="5320711" y="781784"/>
            <a:ext cx="33879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laptop, preferisce grafici interattivi. </a:t>
            </a:r>
          </a:p>
        </p:txBody>
      </p:sp>
      <p:sp>
        <p:nvSpPr>
          <p:cNvPr id="243" name="Google Shape;163;p28"/>
          <p:cNvSpPr txBox="1"/>
          <p:nvPr/>
        </p:nvSpPr>
        <p:spPr>
          <a:xfrm>
            <a:off x="7093453" y="204681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44" name="Google Shape;164;p28"/>
          <p:cNvSpPr txBox="1"/>
          <p:nvPr/>
        </p:nvSpPr>
        <p:spPr>
          <a:xfrm>
            <a:off x="7048454" y="2271750"/>
            <a:ext cx="16716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[Quali ostacoli affronta]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Trovare dati facilmente interpretabili e comparabili. </a:t>
            </a:r>
          </a:p>
        </p:txBody>
      </p:sp>
      <p:sp>
        <p:nvSpPr>
          <p:cNvPr id="245" name="Google Shape;165;p28"/>
          <p:cNvSpPr txBox="1"/>
          <p:nvPr/>
        </p:nvSpPr>
        <p:spPr>
          <a:xfrm>
            <a:off x="5314977" y="1548820"/>
            <a:ext cx="1671600" cy="1290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 Statistiche dettagliate e aggiornate 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46" name="Google Shape;166;p28"/>
          <p:cNvSpPr txBox="1"/>
          <p:nvPr/>
        </p:nvSpPr>
        <p:spPr>
          <a:xfrm>
            <a:off x="213649" y="968000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35 anni</a:t>
            </a:r>
          </a:p>
        </p:txBody>
      </p:sp>
      <p:pic>
        <p:nvPicPr>
          <p:cNvPr id="247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oogle Shape;168;p28"/>
          <p:cNvSpPr/>
          <p:nvPr/>
        </p:nvSpPr>
        <p:spPr>
          <a:xfrm>
            <a:off x="2781192" y="328399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Google Shape;170;p28"/>
          <p:cNvSpPr/>
          <p:nvPr/>
        </p:nvSpPr>
        <p:spPr>
          <a:xfrm>
            <a:off x="2746551" y="3242437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Google Shape;171;p28"/>
          <p:cNvSpPr/>
          <p:nvPr/>
        </p:nvSpPr>
        <p:spPr>
          <a:xfrm>
            <a:off x="3360058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Google Shape;172;p28"/>
          <p:cNvSpPr/>
          <p:nvPr/>
        </p:nvSpPr>
        <p:spPr>
          <a:xfrm>
            <a:off x="4018579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" name="Google Shape;169;p28"/>
          <p:cNvSpPr/>
          <p:nvPr/>
        </p:nvSpPr>
        <p:spPr>
          <a:xfrm>
            <a:off x="4668792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Google Shape;173;p28"/>
          <p:cNvSpPr/>
          <p:nvPr/>
        </p:nvSpPr>
        <p:spPr>
          <a:xfrm>
            <a:off x="2701537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Google Shape;174;p28"/>
          <p:cNvSpPr txBox="1"/>
          <p:nvPr/>
        </p:nvSpPr>
        <p:spPr>
          <a:xfrm>
            <a:off x="2629088" y="2547350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255" name="Google Shape;175;p28"/>
          <p:cNvSpPr txBox="1"/>
          <p:nvPr/>
        </p:nvSpPr>
        <p:spPr>
          <a:xfrm>
            <a:off x="2601874" y="2799444"/>
            <a:ext cx="2528701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Esperto, utilizza avanzati software di analisi. 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56" name="Google Shape;176;p28"/>
          <p:cNvSpPr/>
          <p:nvPr/>
        </p:nvSpPr>
        <p:spPr>
          <a:xfrm>
            <a:off x="2781192" y="434414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Google Shape;178;p28"/>
          <p:cNvSpPr/>
          <p:nvPr/>
        </p:nvSpPr>
        <p:spPr>
          <a:xfrm>
            <a:off x="2746551" y="4302588"/>
            <a:ext cx="1572292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Google Shape;179;p28"/>
          <p:cNvSpPr/>
          <p:nvPr/>
        </p:nvSpPr>
        <p:spPr>
          <a:xfrm>
            <a:off x="3360058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9" name="Google Shape;180;p28"/>
          <p:cNvSpPr/>
          <p:nvPr/>
        </p:nvSpPr>
        <p:spPr>
          <a:xfrm>
            <a:off x="4018579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Google Shape;177;p28"/>
          <p:cNvSpPr/>
          <p:nvPr/>
        </p:nvSpPr>
        <p:spPr>
          <a:xfrm>
            <a:off x="4668792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Google Shape;181;p28"/>
          <p:cNvSpPr/>
          <p:nvPr/>
        </p:nvSpPr>
        <p:spPr>
          <a:xfrm>
            <a:off x="2701537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Google Shape;182;p28"/>
          <p:cNvSpPr txBox="1"/>
          <p:nvPr/>
        </p:nvSpPr>
        <p:spPr>
          <a:xfrm>
            <a:off x="2629088" y="3607501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263" name="Google Shape;183;p28"/>
          <p:cNvSpPr txBox="1"/>
          <p:nvPr/>
        </p:nvSpPr>
        <p:spPr>
          <a:xfrm>
            <a:off x="2625383" y="3818753"/>
            <a:ext cx="25287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Familiarità con termini tecnici e capacità di analizzare dati complessi.</a:t>
            </a:r>
          </a:p>
        </p:txBody>
      </p:sp>
      <p:sp>
        <p:nvSpPr>
          <p:cNvPr id="264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266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267" name="Google Shape;187;p28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Google Shape;189;p28"/>
          <p:cNvSpPr/>
          <p:nvPr/>
        </p:nvSpPr>
        <p:spPr>
          <a:xfrm>
            <a:off x="2746551" y="5275512"/>
            <a:ext cx="495658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Google Shape;190;p28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0" name="Google Shape;191;p28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Google Shape;188;p28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Google Shape;192;p28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Google Shape;193;p28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274" name="Google Shape;194;p28"/>
          <p:cNvSpPr txBox="1"/>
          <p:nvPr/>
        </p:nvSpPr>
        <p:spPr>
          <a:xfrm>
            <a:off x="2631675" y="4831634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Occasionalmente</a:t>
            </a:r>
          </a:p>
        </p:txBody>
      </p:sp>
      <p:pic>
        <p:nvPicPr>
          <p:cNvPr id="275" name="Google Shape;253;p30" descr="Google Shape;253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71083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8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Ottimo, informazioni che mi servono accessibili, interfaccia accattivante, le volte che lo uso mi trovo bene</a:t>
            </a:r>
          </a:p>
        </p:txBody>
      </p:sp>
      <p:sp>
        <p:nvSpPr>
          <p:cNvPr id="280" name="Google Shape;154;p28"/>
          <p:cNvSpPr txBox="1"/>
          <p:nvPr/>
        </p:nvSpPr>
        <p:spPr>
          <a:xfrm>
            <a:off x="213648" y="301896"/>
            <a:ext cx="1907102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Sara</a:t>
            </a:r>
          </a:p>
        </p:txBody>
      </p:sp>
      <p:sp>
        <p:nvSpPr>
          <p:cNvPr id="281" name="Google Shape;155;p28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Insegnante di scuola media </a:t>
            </a:r>
            <a:endParaRPr sz="1200"/>
          </a:p>
        </p:txBody>
      </p:sp>
      <p:sp>
        <p:nvSpPr>
          <p:cNvPr id="282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83" name="Google Shape;157;p28"/>
          <p:cNvSpPr txBox="1"/>
          <p:nvPr/>
        </p:nvSpPr>
        <p:spPr>
          <a:xfrm>
            <a:off x="2601874" y="808988"/>
            <a:ext cx="2349001" cy="917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Segue il calcio durante grandi eventi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84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2</a:t>
            </a:r>
          </a:p>
        </p:txBody>
      </p:sp>
      <p:sp>
        <p:nvSpPr>
          <p:cNvPr id="285" name="Google Shape;159;p28"/>
          <p:cNvSpPr/>
          <p:nvPr/>
        </p:nvSpPr>
        <p:spPr>
          <a:xfrm>
            <a:off x="393030" y="1483842"/>
            <a:ext cx="1473902" cy="1473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Google Shape;160;p28"/>
          <p:cNvSpPr txBox="1"/>
          <p:nvPr/>
        </p:nvSpPr>
        <p:spPr>
          <a:xfrm>
            <a:off x="5359977" y="137484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87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88" name="Google Shape;162;p28"/>
          <p:cNvSpPr txBox="1"/>
          <p:nvPr/>
        </p:nvSpPr>
        <p:spPr>
          <a:xfrm>
            <a:off x="5320711" y="781784"/>
            <a:ext cx="33879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smartphone, predilige navigazione intuitiva </a:t>
            </a:r>
          </a:p>
        </p:txBody>
      </p:sp>
      <p:sp>
        <p:nvSpPr>
          <p:cNvPr id="289" name="Google Shape;163;p28"/>
          <p:cNvSpPr txBox="1"/>
          <p:nvPr/>
        </p:nvSpPr>
        <p:spPr>
          <a:xfrm>
            <a:off x="7093453" y="204681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90" name="Google Shape;164;p28"/>
          <p:cNvSpPr txBox="1"/>
          <p:nvPr/>
        </p:nvSpPr>
        <p:spPr>
          <a:xfrm>
            <a:off x="7048454" y="2271750"/>
            <a:ext cx="16716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Navigare in siti web complessi.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91" name="Google Shape;165;p28"/>
          <p:cNvSpPr txBox="1"/>
          <p:nvPr/>
        </p:nvSpPr>
        <p:spPr>
          <a:xfrm>
            <a:off x="5314977" y="1548820"/>
            <a:ext cx="1671600" cy="1290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Informazioni chiare e sintetiche sui giocatori e partite.</a:t>
            </a:r>
          </a:p>
        </p:txBody>
      </p:sp>
      <p:sp>
        <p:nvSpPr>
          <p:cNvPr id="292" name="Google Shape;166;p28"/>
          <p:cNvSpPr txBox="1"/>
          <p:nvPr/>
        </p:nvSpPr>
        <p:spPr>
          <a:xfrm>
            <a:off x="218753" y="1075700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28 anni</a:t>
            </a:r>
          </a:p>
        </p:txBody>
      </p:sp>
      <p:pic>
        <p:nvPicPr>
          <p:cNvPr id="293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Google Shape;168;p28"/>
          <p:cNvSpPr/>
          <p:nvPr/>
        </p:nvSpPr>
        <p:spPr>
          <a:xfrm>
            <a:off x="2697223" y="2251063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Google Shape;170;p28"/>
          <p:cNvSpPr/>
          <p:nvPr/>
        </p:nvSpPr>
        <p:spPr>
          <a:xfrm>
            <a:off x="2662583" y="2209504"/>
            <a:ext cx="1645903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Google Shape;171;p28"/>
          <p:cNvSpPr/>
          <p:nvPr/>
        </p:nvSpPr>
        <p:spPr>
          <a:xfrm>
            <a:off x="3276089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Google Shape;172;p28"/>
          <p:cNvSpPr/>
          <p:nvPr/>
        </p:nvSpPr>
        <p:spPr>
          <a:xfrm>
            <a:off x="3934610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Google Shape;169;p28"/>
          <p:cNvSpPr/>
          <p:nvPr/>
        </p:nvSpPr>
        <p:spPr>
          <a:xfrm>
            <a:off x="4584823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Google Shape;173;p28"/>
          <p:cNvSpPr/>
          <p:nvPr/>
        </p:nvSpPr>
        <p:spPr>
          <a:xfrm>
            <a:off x="2617568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Google Shape;174;p28"/>
          <p:cNvSpPr txBox="1"/>
          <p:nvPr/>
        </p:nvSpPr>
        <p:spPr>
          <a:xfrm>
            <a:off x="2545120" y="1514417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01" name="Google Shape;175;p28"/>
          <p:cNvSpPr txBox="1"/>
          <p:nvPr/>
        </p:nvSpPr>
        <p:spPr>
          <a:xfrm>
            <a:off x="2547706" y="1730063"/>
            <a:ext cx="25287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base, uso frequente di social media. </a:t>
            </a:r>
            <a:endParaRPr sz="1200"/>
          </a:p>
        </p:txBody>
      </p:sp>
      <p:sp>
        <p:nvSpPr>
          <p:cNvPr id="302" name="Google Shape;176;p28"/>
          <p:cNvSpPr/>
          <p:nvPr/>
        </p:nvSpPr>
        <p:spPr>
          <a:xfrm>
            <a:off x="2696976" y="3828138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Google Shape;178;p28"/>
          <p:cNvSpPr/>
          <p:nvPr/>
        </p:nvSpPr>
        <p:spPr>
          <a:xfrm>
            <a:off x="2662336" y="3786579"/>
            <a:ext cx="405706" cy="83118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Google Shape;179;p28"/>
          <p:cNvSpPr/>
          <p:nvPr/>
        </p:nvSpPr>
        <p:spPr>
          <a:xfrm>
            <a:off x="3284150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Google Shape;180;p28"/>
          <p:cNvSpPr/>
          <p:nvPr/>
        </p:nvSpPr>
        <p:spPr>
          <a:xfrm>
            <a:off x="3934363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Google Shape;177;p28"/>
          <p:cNvSpPr/>
          <p:nvPr/>
        </p:nvSpPr>
        <p:spPr>
          <a:xfrm>
            <a:off x="4584576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Google Shape;181;p28"/>
          <p:cNvSpPr/>
          <p:nvPr/>
        </p:nvSpPr>
        <p:spPr>
          <a:xfrm>
            <a:off x="2617321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Google Shape;182;p28"/>
          <p:cNvSpPr txBox="1"/>
          <p:nvPr/>
        </p:nvSpPr>
        <p:spPr>
          <a:xfrm>
            <a:off x="2545120" y="254649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09" name="Google Shape;183;p28"/>
          <p:cNvSpPr txBox="1"/>
          <p:nvPr/>
        </p:nvSpPr>
        <p:spPr>
          <a:xfrm>
            <a:off x="2547706" y="2815616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 del calcio, principalmente focalizzata su eventi importanti e giocatori famosi. Meno familiare con termini tecnici e analisi dettagliate.</a:t>
            </a:r>
          </a:p>
        </p:txBody>
      </p:sp>
      <p:sp>
        <p:nvSpPr>
          <p:cNvPr id="310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12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13" name="Google Shape;187;p28"/>
          <p:cNvSpPr/>
          <p:nvPr/>
        </p:nvSpPr>
        <p:spPr>
          <a:xfrm>
            <a:off x="2699810" y="4995030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Google Shape;189;p28"/>
          <p:cNvSpPr/>
          <p:nvPr/>
        </p:nvSpPr>
        <p:spPr>
          <a:xfrm>
            <a:off x="2665169" y="4953471"/>
            <a:ext cx="1156494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5" name="Google Shape;190;p28"/>
          <p:cNvSpPr/>
          <p:nvPr/>
        </p:nvSpPr>
        <p:spPr>
          <a:xfrm>
            <a:off x="3278676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Google Shape;191;p28"/>
          <p:cNvSpPr/>
          <p:nvPr/>
        </p:nvSpPr>
        <p:spPr>
          <a:xfrm>
            <a:off x="3937197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Google Shape;188;p28"/>
          <p:cNvSpPr/>
          <p:nvPr/>
        </p:nvSpPr>
        <p:spPr>
          <a:xfrm>
            <a:off x="4587410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Google Shape;192;p28"/>
          <p:cNvSpPr/>
          <p:nvPr/>
        </p:nvSpPr>
        <p:spPr>
          <a:xfrm>
            <a:off x="2620155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Google Shape;193;p28"/>
          <p:cNvSpPr txBox="1"/>
          <p:nvPr/>
        </p:nvSpPr>
        <p:spPr>
          <a:xfrm>
            <a:off x="2547706" y="4258384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20" name="Google Shape;194;p28"/>
          <p:cNvSpPr txBox="1"/>
          <p:nvPr/>
        </p:nvSpPr>
        <p:spPr>
          <a:xfrm>
            <a:off x="2550293" y="4509593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Durante i grandi tornei</a:t>
            </a:r>
          </a:p>
        </p:txBody>
      </p:sp>
      <p:pic>
        <p:nvPicPr>
          <p:cNvPr id="321" name="Google Shape;265;p30" descr="Google Shape;265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624670" y="172818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199;p29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24" name="Google Shape;200;p29" descr="Google Shape;200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Google Shape;202;p29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Luca </a:t>
            </a:r>
            <a:endParaRPr sz="1200"/>
          </a:p>
        </p:txBody>
      </p:sp>
      <p:sp>
        <p:nvSpPr>
          <p:cNvPr id="326" name="Google Shape;203;p29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Studente e giocatore di calcio </a:t>
            </a:r>
            <a:endParaRPr sz="1200"/>
          </a:p>
        </p:txBody>
      </p:sp>
      <p:sp>
        <p:nvSpPr>
          <p:cNvPr id="327" name="Google Shape;204;p29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28" name="Google Shape;205;p29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Giocatore nelle giovanili, attivo sui social. </a:t>
            </a:r>
            <a:endParaRPr sz="1200"/>
          </a:p>
        </p:txBody>
      </p:sp>
      <p:sp>
        <p:nvSpPr>
          <p:cNvPr id="329" name="Google Shape;206;p29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3</a:t>
            </a:r>
          </a:p>
        </p:txBody>
      </p:sp>
      <p:sp>
        <p:nvSpPr>
          <p:cNvPr id="330" name="Google Shape;207;p29"/>
          <p:cNvSpPr/>
          <p:nvPr/>
        </p:nvSpPr>
        <p:spPr>
          <a:xfrm>
            <a:off x="393030" y="1483842"/>
            <a:ext cx="1473902" cy="1473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Google Shape;208;p29"/>
          <p:cNvSpPr txBox="1"/>
          <p:nvPr/>
        </p:nvSpPr>
        <p:spPr>
          <a:xfrm>
            <a:off x="5377250" y="244762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332" name="Google Shape;209;p29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333" name="Google Shape;210;p29"/>
          <p:cNvSpPr txBox="1"/>
          <p:nvPr/>
        </p:nvSpPr>
        <p:spPr>
          <a:xfrm>
            <a:off x="5333299" y="808988"/>
            <a:ext cx="3387902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Usa cellulare, preferisce contenuti multimediali. Ambizioso e Appassionato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endParaRPr sz="1200"/>
          </a:p>
        </p:txBody>
      </p:sp>
      <p:sp>
        <p:nvSpPr>
          <p:cNvPr id="334" name="Google Shape;211;p29"/>
          <p:cNvSpPr txBox="1"/>
          <p:nvPr/>
        </p:nvSpPr>
        <p:spPr>
          <a:xfrm>
            <a:off x="7093463" y="244762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335" name="Google Shape;212;p29"/>
          <p:cNvSpPr txBox="1"/>
          <p:nvPr/>
        </p:nvSpPr>
        <p:spPr>
          <a:xfrm>
            <a:off x="7093453" y="2777300"/>
            <a:ext cx="1671600" cy="51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Trovare un sito che integri video e analisi. </a:t>
            </a:r>
          </a:p>
        </p:txBody>
      </p:sp>
      <p:sp>
        <p:nvSpPr>
          <p:cNvPr id="336" name="Google Shape;213;p29"/>
          <p:cNvSpPr txBox="1"/>
          <p:nvPr/>
        </p:nvSpPr>
        <p:spPr>
          <a:xfrm>
            <a:off x="5377250" y="2777300"/>
            <a:ext cx="1671600" cy="68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Video e analisi per migliorare le tecniche di gioco. </a:t>
            </a:r>
          </a:p>
        </p:txBody>
      </p:sp>
      <p:sp>
        <p:nvSpPr>
          <p:cNvPr id="337" name="Google Shape;214;p29"/>
          <p:cNvSpPr txBox="1"/>
          <p:nvPr/>
        </p:nvSpPr>
        <p:spPr>
          <a:xfrm>
            <a:off x="205942" y="1070669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17 anni</a:t>
            </a:r>
          </a:p>
        </p:txBody>
      </p:sp>
      <p:pic>
        <p:nvPicPr>
          <p:cNvPr id="338" name="Google Shape;215;p29" descr="Google Shape;215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Google Shape;216;p29"/>
          <p:cNvSpPr/>
          <p:nvPr/>
        </p:nvSpPr>
        <p:spPr>
          <a:xfrm>
            <a:off x="2781192" y="2476525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Google Shape;218;p29"/>
          <p:cNvSpPr/>
          <p:nvPr/>
        </p:nvSpPr>
        <p:spPr>
          <a:xfrm>
            <a:off x="2746548" y="2434978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Google Shape;219;p29"/>
          <p:cNvSpPr/>
          <p:nvPr/>
        </p:nvSpPr>
        <p:spPr>
          <a:xfrm>
            <a:off x="3360058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Google Shape;220;p29"/>
          <p:cNvSpPr/>
          <p:nvPr/>
        </p:nvSpPr>
        <p:spPr>
          <a:xfrm>
            <a:off x="4018579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Google Shape;217;p29"/>
          <p:cNvSpPr/>
          <p:nvPr/>
        </p:nvSpPr>
        <p:spPr>
          <a:xfrm>
            <a:off x="4668792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Google Shape;221;p29"/>
          <p:cNvSpPr/>
          <p:nvPr/>
        </p:nvSpPr>
        <p:spPr>
          <a:xfrm>
            <a:off x="2701537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Google Shape;222;p29"/>
          <p:cNvSpPr txBox="1"/>
          <p:nvPr/>
        </p:nvSpPr>
        <p:spPr>
          <a:xfrm>
            <a:off x="2629088" y="1739879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46" name="Google Shape;223;p29"/>
          <p:cNvSpPr txBox="1"/>
          <p:nvPr/>
        </p:nvSpPr>
        <p:spPr>
          <a:xfrm>
            <a:off x="2626024" y="1961472"/>
            <a:ext cx="25287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Molto abile, frequente utilizzo di app e siti sportivi.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347" name="Google Shape;224;p29"/>
          <p:cNvSpPr/>
          <p:nvPr/>
        </p:nvSpPr>
        <p:spPr>
          <a:xfrm>
            <a:off x="2763851" y="4044249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Google Shape;226;p29"/>
          <p:cNvSpPr/>
          <p:nvPr/>
        </p:nvSpPr>
        <p:spPr>
          <a:xfrm>
            <a:off x="2729208" y="4002703"/>
            <a:ext cx="1971001" cy="83094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Google Shape;227;p29"/>
          <p:cNvSpPr/>
          <p:nvPr/>
        </p:nvSpPr>
        <p:spPr>
          <a:xfrm>
            <a:off x="3342718" y="400270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Google Shape;228;p29"/>
          <p:cNvSpPr/>
          <p:nvPr/>
        </p:nvSpPr>
        <p:spPr>
          <a:xfrm>
            <a:off x="4001239" y="400270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Google Shape;225;p29"/>
          <p:cNvSpPr/>
          <p:nvPr/>
        </p:nvSpPr>
        <p:spPr>
          <a:xfrm>
            <a:off x="4651452" y="400270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Google Shape;229;p29"/>
          <p:cNvSpPr/>
          <p:nvPr/>
        </p:nvSpPr>
        <p:spPr>
          <a:xfrm>
            <a:off x="2684196" y="400270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Google Shape;230;p29"/>
          <p:cNvSpPr txBox="1"/>
          <p:nvPr/>
        </p:nvSpPr>
        <p:spPr>
          <a:xfrm>
            <a:off x="2608732" y="270028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54" name="Google Shape;231;p29"/>
          <p:cNvSpPr txBox="1"/>
          <p:nvPr/>
        </p:nvSpPr>
        <p:spPr>
          <a:xfrm>
            <a:off x="2611318" y="2969405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Buona conoscenza pratica del calcio, con enfasi sulle tecniche di gioco e sulle strategie. Meno esperienza con l'analisi statistica approfondita, ma interessato all'apprendimento.</a:t>
            </a:r>
          </a:p>
        </p:txBody>
      </p:sp>
      <p:sp>
        <p:nvSpPr>
          <p:cNvPr id="355" name="Google Shape;232;p29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Google Shape;233;p29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57" name="Google Shape;234;p29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58" name="Google Shape;235;p29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Google Shape;237;p29"/>
          <p:cNvSpPr/>
          <p:nvPr/>
        </p:nvSpPr>
        <p:spPr>
          <a:xfrm>
            <a:off x="2746550" y="5275524"/>
            <a:ext cx="1768412" cy="83096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Google Shape;238;p29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Google Shape;239;p29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Google Shape;236;p29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Google Shape;240;p29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4" name="Google Shape;241;p29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65" name="Google Shape;242;p29"/>
          <p:cNvSpPr txBox="1"/>
          <p:nvPr/>
        </p:nvSpPr>
        <p:spPr>
          <a:xfrm>
            <a:off x="2631675" y="4849550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spesso il servizio</a:t>
            </a:r>
          </a:p>
        </p:txBody>
      </p:sp>
      <p:pic>
        <p:nvPicPr>
          <p:cNvPr id="366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97910"/>
            <a:ext cx="1084951" cy="1045802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Google Shape;153;p28"/>
          <p:cNvSpPr txBox="1"/>
          <p:nvPr/>
        </p:nvSpPr>
        <p:spPr>
          <a:xfrm>
            <a:off x="233100" y="3389550"/>
            <a:ext cx="1907102" cy="121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Anche se non ci sono informazioni in tempo reale sulle partite mi piace la grafica e la velocità con cui raggiungo le informazioni che cerco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250;p30" descr="Google Shape;250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3649" y="2267569"/>
            <a:ext cx="822826" cy="82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Google Shape;251;p30" descr="Google Shape;251;p30"/>
          <p:cNvPicPr>
            <a:picLocks noChangeAspect="1"/>
          </p:cNvPicPr>
          <p:nvPr/>
        </p:nvPicPr>
        <p:blipFill>
          <a:blip r:embed="rId3">
            <a:extLst/>
          </a:blip>
          <a:srcRect l="0" t="1802" r="0" b="1802"/>
          <a:stretch>
            <a:fillRect/>
          </a:stretch>
        </p:blipFill>
        <p:spPr>
          <a:xfrm>
            <a:off x="6157764" y="34326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Google Shape;252;p30" descr="Google Shape;252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7618569" y="3431116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Google Shape;253;p30" descr="Google Shape;253;p30"/>
          <p:cNvPicPr>
            <a:picLocks noChangeAspect="1"/>
          </p:cNvPicPr>
          <p:nvPr/>
        </p:nvPicPr>
        <p:blipFill>
          <a:blip r:embed="rId5">
            <a:extLst/>
          </a:blip>
          <a:srcRect l="0" t="1802" r="0" b="1802"/>
          <a:stretch>
            <a:fillRect/>
          </a:stretch>
        </p:blipFill>
        <p:spPr>
          <a:xfrm>
            <a:off x="7530311" y="11855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Google Shape;254;p30" descr="Google Shape;254;p30"/>
          <p:cNvPicPr>
            <a:picLocks noChangeAspect="1"/>
          </p:cNvPicPr>
          <p:nvPr/>
        </p:nvPicPr>
        <p:blipFill>
          <a:blip r:embed="rId6">
            <a:extLst/>
          </a:blip>
          <a:srcRect l="0" t="1802" r="0" b="1802"/>
          <a:stretch>
            <a:fillRect/>
          </a:stretch>
        </p:blipFill>
        <p:spPr>
          <a:xfrm>
            <a:off x="6157760" y="11855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Google Shape;255;p30" descr="Google Shape;255;p30"/>
          <p:cNvPicPr>
            <a:picLocks noChangeAspect="1"/>
          </p:cNvPicPr>
          <p:nvPr/>
        </p:nvPicPr>
        <p:blipFill>
          <a:blip r:embed="rId7">
            <a:extLst/>
          </a:blip>
          <a:srcRect l="0" t="1802" r="0" b="1802"/>
          <a:stretch>
            <a:fillRect/>
          </a:stretch>
        </p:blipFill>
        <p:spPr>
          <a:xfrm>
            <a:off x="4772590" y="11855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Google Shape;256;p30" descr="Google Shape;256;p30"/>
          <p:cNvPicPr>
            <a:picLocks noChangeAspect="1"/>
          </p:cNvPicPr>
          <p:nvPr/>
        </p:nvPicPr>
        <p:blipFill>
          <a:blip r:embed="rId8">
            <a:extLst/>
          </a:blip>
          <a:srcRect l="0" t="1802" r="0" b="1802"/>
          <a:stretch>
            <a:fillRect/>
          </a:stretch>
        </p:blipFill>
        <p:spPr>
          <a:xfrm>
            <a:off x="3336959" y="11855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Google Shape;257;p30" descr="Google Shape;257;p30"/>
          <p:cNvPicPr>
            <a:picLocks noChangeAspect="1"/>
          </p:cNvPicPr>
          <p:nvPr/>
        </p:nvPicPr>
        <p:blipFill>
          <a:blip r:embed="rId9">
            <a:extLst/>
          </a:blip>
          <a:srcRect l="0" t="1802" r="0" b="1802"/>
          <a:stretch>
            <a:fillRect/>
          </a:stretch>
        </p:blipFill>
        <p:spPr>
          <a:xfrm>
            <a:off x="1876095" y="1185565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Google Shape;258;p30" descr="Google Shape;258;p30"/>
          <p:cNvPicPr>
            <a:picLocks noChangeAspect="1"/>
          </p:cNvPicPr>
          <p:nvPr/>
        </p:nvPicPr>
        <p:blipFill>
          <a:blip r:embed="rId10">
            <a:extLst/>
          </a:blip>
          <a:srcRect l="0" t="1802" r="0" b="1802"/>
          <a:stretch>
            <a:fillRect/>
          </a:stretch>
        </p:blipFill>
        <p:spPr>
          <a:xfrm>
            <a:off x="440464" y="1185565"/>
            <a:ext cx="1084950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Google Shape;259;p30" descr="Google Shape;259;p30"/>
          <p:cNvPicPr>
            <a:picLocks noChangeAspect="1"/>
          </p:cNvPicPr>
          <p:nvPr/>
        </p:nvPicPr>
        <p:blipFill>
          <a:blip r:embed="rId11">
            <a:extLst/>
          </a:blip>
          <a:srcRect l="0" t="1802" r="0" b="1802"/>
          <a:stretch>
            <a:fillRect/>
          </a:stretch>
        </p:blipFill>
        <p:spPr>
          <a:xfrm>
            <a:off x="4772585" y="3469263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Google Shape;260;p30" descr="Google Shape;260;p30"/>
          <p:cNvPicPr>
            <a:picLocks noChangeAspect="1"/>
          </p:cNvPicPr>
          <p:nvPr/>
        </p:nvPicPr>
        <p:blipFill>
          <a:blip r:embed="rId12">
            <a:extLst/>
          </a:blip>
          <a:srcRect l="0" t="1802" r="0" b="1802"/>
          <a:stretch>
            <a:fillRect/>
          </a:stretch>
        </p:blipFill>
        <p:spPr>
          <a:xfrm>
            <a:off x="3340767" y="3469263"/>
            <a:ext cx="1084950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Google Shape;261;p30" descr="Google Shape;261;p30"/>
          <p:cNvPicPr>
            <a:picLocks noChangeAspect="1"/>
          </p:cNvPicPr>
          <p:nvPr/>
        </p:nvPicPr>
        <p:blipFill>
          <a:blip r:embed="rId13">
            <a:extLst/>
          </a:blip>
          <a:srcRect l="0" t="1802" r="0" b="1802"/>
          <a:stretch>
            <a:fillRect/>
          </a:stretch>
        </p:blipFill>
        <p:spPr>
          <a:xfrm>
            <a:off x="6157755" y="2270763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Google Shape;262;p30" descr="Google Shape;262;p30"/>
          <p:cNvPicPr>
            <a:picLocks noChangeAspect="1"/>
          </p:cNvPicPr>
          <p:nvPr/>
        </p:nvPicPr>
        <p:blipFill>
          <a:blip r:embed="rId14">
            <a:extLst/>
          </a:blip>
          <a:srcRect l="0" t="1802" r="0" b="1802"/>
          <a:stretch>
            <a:fillRect/>
          </a:stretch>
        </p:blipFill>
        <p:spPr>
          <a:xfrm>
            <a:off x="4772581" y="2270763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Google Shape;263;p30" descr="Google Shape;263;p30"/>
          <p:cNvPicPr>
            <a:picLocks noChangeAspect="1"/>
          </p:cNvPicPr>
          <p:nvPr/>
        </p:nvPicPr>
        <p:blipFill>
          <a:blip r:embed="rId15">
            <a:extLst/>
          </a:blip>
          <a:srcRect l="0" t="1802" r="0" b="1802"/>
          <a:stretch>
            <a:fillRect/>
          </a:stretch>
        </p:blipFill>
        <p:spPr>
          <a:xfrm>
            <a:off x="3312869" y="2270763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Google Shape;264;p30" descr="Google Shape;264;p30"/>
          <p:cNvPicPr>
            <a:picLocks noChangeAspect="1"/>
          </p:cNvPicPr>
          <p:nvPr/>
        </p:nvPicPr>
        <p:blipFill>
          <a:blip r:embed="rId16">
            <a:extLst/>
          </a:blip>
          <a:srcRect l="0" t="1802" r="0" b="1802"/>
          <a:stretch>
            <a:fillRect/>
          </a:stretch>
        </p:blipFill>
        <p:spPr>
          <a:xfrm>
            <a:off x="1940250" y="2270763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Google Shape;265;p30" descr="Google Shape;265;p30"/>
          <p:cNvPicPr>
            <a:picLocks noChangeAspect="1"/>
          </p:cNvPicPr>
          <p:nvPr/>
        </p:nvPicPr>
        <p:blipFill>
          <a:blip r:embed="rId17">
            <a:extLst/>
          </a:blip>
          <a:srcRect l="0" t="1802" r="0" b="1802"/>
          <a:stretch>
            <a:fillRect/>
          </a:stretch>
        </p:blipFill>
        <p:spPr>
          <a:xfrm>
            <a:off x="440464" y="2270763"/>
            <a:ext cx="1084950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Google Shape;266;p30" descr="Google Shape;266;p30"/>
          <p:cNvPicPr>
            <a:picLocks noChangeAspect="1"/>
          </p:cNvPicPr>
          <p:nvPr/>
        </p:nvPicPr>
        <p:blipFill>
          <a:blip r:embed="rId18">
            <a:extLst/>
          </a:blip>
          <a:srcRect l="0" t="1802" r="0" b="1802"/>
          <a:stretch>
            <a:fillRect/>
          </a:stretch>
        </p:blipFill>
        <p:spPr>
          <a:xfrm>
            <a:off x="1890732" y="3483634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Google Shape;267;p30" descr="Google Shape;267;p30"/>
          <p:cNvPicPr>
            <a:picLocks noChangeAspect="1"/>
          </p:cNvPicPr>
          <p:nvPr/>
        </p:nvPicPr>
        <p:blipFill>
          <a:blip r:embed="rId19">
            <a:extLst/>
          </a:blip>
          <a:srcRect l="0" t="1802" r="0" b="1802"/>
          <a:stretch>
            <a:fillRect/>
          </a:stretch>
        </p:blipFill>
        <p:spPr>
          <a:xfrm>
            <a:off x="440464" y="3483634"/>
            <a:ext cx="1084950" cy="1045802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Google Shape;268;p30"/>
          <p:cNvSpPr txBox="1"/>
          <p:nvPr/>
        </p:nvSpPr>
        <p:spPr>
          <a:xfrm>
            <a:off x="360825" y="329825"/>
            <a:ext cx="38811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</a:lstStyle>
          <a:p>
            <a:pPr/>
            <a:r>
              <a:t>Persone e ruoli</a:t>
            </a:r>
          </a:p>
        </p:txBody>
      </p:sp>
      <p:pic>
        <p:nvPicPr>
          <p:cNvPr id="388" name="Google Shape;269;p30" descr="Google Shape;269;p3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-12" y="5409536"/>
            <a:ext cx="1448533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270;p30"/>
          <p:cNvSpPr txBox="1"/>
          <p:nvPr/>
        </p:nvSpPr>
        <p:spPr>
          <a:xfrm>
            <a:off x="4572000" y="337110"/>
            <a:ext cx="4164901" cy="67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r"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Utilizza queste icone come ti sono più utili </a:t>
            </a:r>
            <a:br/>
            <a:r>
              <a:t>e integra laddove necessario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275;p31"/>
          <p:cNvSpPr txBox="1"/>
          <p:nvPr/>
        </p:nvSpPr>
        <p:spPr>
          <a:xfrm>
            <a:off x="6372524" y="2350833"/>
            <a:ext cx="2489101" cy="98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Quest'opera, realizzata per il progetto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Designers Italia</a:t>
            </a:r>
            <a:r>
              <a:t>, è distribuita con 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Creative Commons Attribuzione - Condividi allo stesso modo 4.0 Internazionale</a:t>
            </a:r>
            <a:r>
              <a:t>. Copyright (c) 2021 Presidenza del Consiglio dei Ministri - Dipartimento per la trasformazione digitale. </a:t>
            </a:r>
            <a:r>
              <a:rPr b="1"/>
              <a:t>Per rispettare i termini della licenza lascia questo testo/questa slide nella tua versione.</a:t>
            </a:r>
          </a:p>
        </p:txBody>
      </p:sp>
      <p:pic>
        <p:nvPicPr>
          <p:cNvPr id="392" name="Google Shape;276;p31" descr="Google Shape;276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31235"/>
            <a:ext cx="1931375" cy="40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