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5CE"/>
          </a:solidFill>
        </a:fill>
      </a:tcStyle>
    </a:wholeTbl>
    <a:band2H>
      <a:tcTxStyle b="def" i="def"/>
      <a:tcStyle>
        <a:tcBdr/>
        <a:fill>
          <a:solidFill>
            <a:srgbClr val="FF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311708" y="827305"/>
            <a:ext cx="8520601" cy="2280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311699" y="3149027"/>
            <a:ext cx="8520602" cy="8808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229027"/>
            <a:ext cx="8520602" cy="21816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Corpo livello uno…"/>
          <p:cNvSpPr txBox="1"/>
          <p:nvPr>
            <p:ph type="body" sz="half" idx="1"/>
          </p:nvPr>
        </p:nvSpPr>
        <p:spPr>
          <a:xfrm>
            <a:off x="311699" y="3502471"/>
            <a:ext cx="8520602" cy="14454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08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9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olo Testo"/>
          <p:cNvSpPr txBox="1"/>
          <p:nvPr>
            <p:ph type="title"/>
          </p:nvPr>
        </p:nvSpPr>
        <p:spPr>
          <a:xfrm>
            <a:off x="311708" y="827305"/>
            <a:ext cx="8520601" cy="2280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117" name="Corpo livello uno…"/>
          <p:cNvSpPr txBox="1"/>
          <p:nvPr>
            <p:ph type="body" sz="quarter" idx="1"/>
          </p:nvPr>
        </p:nvSpPr>
        <p:spPr>
          <a:xfrm>
            <a:off x="311699" y="3149027"/>
            <a:ext cx="8520602" cy="880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8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olo Testo"/>
          <p:cNvSpPr txBox="1"/>
          <p:nvPr>
            <p:ph type="title"/>
          </p:nvPr>
        </p:nvSpPr>
        <p:spPr>
          <a:xfrm>
            <a:off x="311699" y="2389833"/>
            <a:ext cx="8520602" cy="935400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Titolo Testo</a:t>
            </a:r>
          </a:p>
        </p:txBody>
      </p:sp>
      <p:sp>
        <p:nvSpPr>
          <p:cNvPr id="126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34" name="Corpo livello uno…"/>
          <p:cNvSpPr txBox="1"/>
          <p:nvPr>
            <p:ph type="body" sz="half" idx="1"/>
          </p:nvPr>
        </p:nvSpPr>
        <p:spPr>
          <a:xfrm>
            <a:off x="311699" y="1280528"/>
            <a:ext cx="3999902" cy="37959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5" name="Google Shape;68;p17"/>
          <p:cNvSpPr txBox="1"/>
          <p:nvPr>
            <p:ph type="body" sz="half" idx="21"/>
          </p:nvPr>
        </p:nvSpPr>
        <p:spPr>
          <a:xfrm>
            <a:off x="4832399" y="1280528"/>
            <a:ext cx="3999902" cy="37959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136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44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/>
          <p:nvPr>
            <p:ph type="title"/>
          </p:nvPr>
        </p:nvSpPr>
        <p:spPr>
          <a:xfrm>
            <a:off x="311699" y="617333"/>
            <a:ext cx="2808001" cy="8397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Titolo Testo</a:t>
            </a:r>
          </a:p>
        </p:txBody>
      </p:sp>
      <p:sp>
        <p:nvSpPr>
          <p:cNvPr id="152" name="Corpo livello uno…"/>
          <p:cNvSpPr txBox="1"/>
          <p:nvPr>
            <p:ph type="body" sz="quarter" idx="1"/>
          </p:nvPr>
        </p:nvSpPr>
        <p:spPr>
          <a:xfrm>
            <a:off x="311699" y="1544000"/>
            <a:ext cx="2808001" cy="35328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3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olo Testo"/>
          <p:cNvSpPr txBox="1"/>
          <p:nvPr>
            <p:ph type="title"/>
          </p:nvPr>
        </p:nvSpPr>
        <p:spPr>
          <a:xfrm>
            <a:off x="490250" y="500166"/>
            <a:ext cx="6367801" cy="4545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161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39"/>
            <a:ext cx="4572000" cy="5715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" name="Titolo Testo"/>
          <p:cNvSpPr txBox="1"/>
          <p:nvPr>
            <p:ph type="title"/>
          </p:nvPr>
        </p:nvSpPr>
        <p:spPr>
          <a:xfrm>
            <a:off x="265500" y="1370193"/>
            <a:ext cx="4045200" cy="16470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Titolo Testo</a:t>
            </a:r>
          </a:p>
        </p:txBody>
      </p:sp>
      <p:sp>
        <p:nvSpPr>
          <p:cNvPr id="170" name="Corpo livello uno…"/>
          <p:cNvSpPr txBox="1"/>
          <p:nvPr>
            <p:ph type="body" sz="quarter" idx="1"/>
          </p:nvPr>
        </p:nvSpPr>
        <p:spPr>
          <a:xfrm>
            <a:off x="265500" y="3114527"/>
            <a:ext cx="4045200" cy="13722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71" name="Google Shape;84;p21"/>
          <p:cNvSpPr txBox="1"/>
          <p:nvPr>
            <p:ph type="body" sz="half" idx="21"/>
          </p:nvPr>
        </p:nvSpPr>
        <p:spPr>
          <a:xfrm>
            <a:off x="4939500" y="804527"/>
            <a:ext cx="3837000" cy="41058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72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xfrm>
            <a:off x="311699" y="2389833"/>
            <a:ext cx="8520602" cy="935400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rpo livello uno…"/>
          <p:cNvSpPr txBox="1"/>
          <p:nvPr>
            <p:ph type="body" sz="quarter" idx="1"/>
          </p:nvPr>
        </p:nvSpPr>
        <p:spPr>
          <a:xfrm>
            <a:off x="311699" y="4700639"/>
            <a:ext cx="5998802" cy="6723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80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olo Testo"/>
          <p:cNvSpPr txBox="1"/>
          <p:nvPr>
            <p:ph type="title"/>
          </p:nvPr>
        </p:nvSpPr>
        <p:spPr>
          <a:xfrm>
            <a:off x="311699" y="1229027"/>
            <a:ext cx="8520602" cy="21816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Titolo Testo</a:t>
            </a:r>
          </a:p>
        </p:txBody>
      </p:sp>
      <p:sp>
        <p:nvSpPr>
          <p:cNvPr id="188" name="Corpo livello uno…"/>
          <p:cNvSpPr txBox="1"/>
          <p:nvPr>
            <p:ph type="body" sz="half" idx="1"/>
          </p:nvPr>
        </p:nvSpPr>
        <p:spPr>
          <a:xfrm>
            <a:off x="311699" y="3502471"/>
            <a:ext cx="8520602" cy="14454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89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9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8" name="Corpo livello uno…"/>
          <p:cNvSpPr txBox="1"/>
          <p:nvPr>
            <p:ph type="body" sz="half" idx="1"/>
          </p:nvPr>
        </p:nvSpPr>
        <p:spPr>
          <a:xfrm>
            <a:off x="311699" y="1280528"/>
            <a:ext cx="3999902" cy="37959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280528"/>
            <a:ext cx="3999902" cy="37959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/>
          <p:nvPr>
            <p:ph type="title"/>
          </p:nvPr>
        </p:nvSpPr>
        <p:spPr>
          <a:xfrm>
            <a:off x="311699" y="617333"/>
            <a:ext cx="2808001" cy="8397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Titolo Testo</a:t>
            </a:r>
          </a:p>
        </p:txBody>
      </p:sp>
      <p:sp>
        <p:nvSpPr>
          <p:cNvPr id="56" name="Corpo livello uno…"/>
          <p:cNvSpPr txBox="1"/>
          <p:nvPr>
            <p:ph type="body" sz="quarter" idx="1"/>
          </p:nvPr>
        </p:nvSpPr>
        <p:spPr>
          <a:xfrm>
            <a:off x="311699" y="1544000"/>
            <a:ext cx="2808001" cy="35328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/>
          <p:nvPr>
            <p:ph type="title"/>
          </p:nvPr>
        </p:nvSpPr>
        <p:spPr>
          <a:xfrm>
            <a:off x="490250" y="500166"/>
            <a:ext cx="6367801" cy="4545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39"/>
            <a:ext cx="4572000" cy="5715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olo Testo"/>
          <p:cNvSpPr txBox="1"/>
          <p:nvPr>
            <p:ph type="title"/>
          </p:nvPr>
        </p:nvSpPr>
        <p:spPr>
          <a:xfrm>
            <a:off x="265500" y="1370193"/>
            <a:ext cx="4045200" cy="16470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Titolo Testo</a:t>
            </a:r>
          </a:p>
        </p:txBody>
      </p:sp>
      <p:sp>
        <p:nvSpPr>
          <p:cNvPr id="74" name="Corpo livello uno…"/>
          <p:cNvSpPr txBox="1"/>
          <p:nvPr>
            <p:ph type="body" sz="quarter" idx="1"/>
          </p:nvPr>
        </p:nvSpPr>
        <p:spPr>
          <a:xfrm>
            <a:off x="265500" y="3114527"/>
            <a:ext cx="4045200" cy="13722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804527"/>
            <a:ext cx="3837000" cy="41058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rpo livello uno…"/>
          <p:cNvSpPr txBox="1"/>
          <p:nvPr>
            <p:ph type="body" sz="quarter" idx="1"/>
          </p:nvPr>
        </p:nvSpPr>
        <p:spPr>
          <a:xfrm>
            <a:off x="311699" y="4700639"/>
            <a:ext cx="5998802" cy="6723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311699" y="494471"/>
            <a:ext cx="8520602" cy="636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311699" y="1280528"/>
            <a:ext cx="8520602" cy="379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8684345" y="5240854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creativecommons.org/licenses/by-sa/4.0/deed.it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designers.italia.it/" TargetMode="External"/><Relationship Id="rId3" Type="http://schemas.openxmlformats.org/officeDocument/2006/relationships/hyperlink" Target="https://creativecommons.org/licenses/by-sa/4.0/deed.it" TargetMode="External"/><Relationship Id="rId4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/>
          <p:nvPr/>
        </p:nvSpPr>
        <p:spPr>
          <a:xfrm>
            <a:off x="1947324" y="3029200"/>
            <a:ext cx="5249102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Bassignana Francesco</a:t>
            </a:r>
          </a:p>
        </p:txBody>
      </p:sp>
      <p:sp>
        <p:nvSpPr>
          <p:cNvPr id="206" name="Google Shape;100;p25"/>
          <p:cNvSpPr/>
          <p:nvPr/>
        </p:nvSpPr>
        <p:spPr>
          <a:xfrm>
            <a:off x="3914549" y="2788574"/>
            <a:ext cx="1314901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07" name="Google Shape;101;p25" descr="Google Shape;101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307600"/>
            <a:ext cx="1931375" cy="40727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Google Shape;102;p25"/>
          <p:cNvSpPr txBox="1"/>
          <p:nvPr/>
        </p:nvSpPr>
        <p:spPr>
          <a:xfrm>
            <a:off x="908549" y="1274399"/>
            <a:ext cx="73269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Goal-Grapher personas</a:t>
            </a:r>
          </a:p>
        </p:txBody>
      </p:sp>
      <p:sp>
        <p:nvSpPr>
          <p:cNvPr id="209" name="Google Shape;103;p25"/>
          <p:cNvSpPr/>
          <p:nvPr/>
        </p:nvSpPr>
        <p:spPr>
          <a:xfrm>
            <a:off x="410012" y="384574"/>
            <a:ext cx="953102" cy="953102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0" name="Google Shape;104;p25" descr="Google Shape;104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1712" y="556273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Google Shape;105;p25"/>
          <p:cNvSpPr txBox="1"/>
          <p:nvPr/>
        </p:nvSpPr>
        <p:spPr>
          <a:xfrm>
            <a:off x="7829099" y="5369013"/>
            <a:ext cx="131490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lnSpc>
                <a:spcPct val="115000"/>
              </a:lnSpc>
              <a:defRPr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Licenza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CC BY-SA 4.0</a:t>
            </a:r>
          </a:p>
        </p:txBody>
      </p:sp>
      <p:sp>
        <p:nvSpPr>
          <p:cNvPr id="212" name="Google Shape;106;p25"/>
          <p:cNvSpPr txBox="1"/>
          <p:nvPr/>
        </p:nvSpPr>
        <p:spPr>
          <a:xfrm>
            <a:off x="2066874" y="5369013"/>
            <a:ext cx="5762402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defRPr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https://designers.italia.it/kit/esperienza-utente/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275;p31"/>
          <p:cNvSpPr txBox="1"/>
          <p:nvPr/>
        </p:nvSpPr>
        <p:spPr>
          <a:xfrm>
            <a:off x="6372524" y="2350833"/>
            <a:ext cx="2489101" cy="98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Quest'opera, realizzata per il progetto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Designers Italia</a:t>
            </a:r>
            <a:r>
              <a:t>, è distribuita con Licenza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Creative Commons Attribuzione - Condividi allo stesso modo 4.0 Internazionale</a:t>
            </a:r>
            <a:r>
              <a:t>. Copyright (c) 2021 Presidenza del Consiglio dei Ministri - Dipartimento per la trasformazione digitale. </a:t>
            </a:r>
            <a:r>
              <a:rPr b="1"/>
              <a:t>Per rispettare i termini della licenza lascia questo testo/questa slide nella tua versione.</a:t>
            </a:r>
          </a:p>
        </p:txBody>
      </p:sp>
      <p:pic>
        <p:nvPicPr>
          <p:cNvPr id="381" name="Google Shape;276;p31" descr="Google Shape;276;p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31235"/>
            <a:ext cx="1931375" cy="407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29;p27"/>
          <p:cNvSpPr/>
          <p:nvPr/>
        </p:nvSpPr>
        <p:spPr>
          <a:xfrm>
            <a:off x="0" y="2019300"/>
            <a:ext cx="9144000" cy="37047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Google Shape;130;p27"/>
          <p:cNvSpPr txBox="1"/>
          <p:nvPr/>
        </p:nvSpPr>
        <p:spPr>
          <a:xfrm>
            <a:off x="360825" y="329825"/>
            <a:ext cx="38811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</a:lstStyle>
          <a:p>
            <a:pPr/>
            <a:r>
              <a:t>Riepilogo personas</a:t>
            </a:r>
          </a:p>
        </p:txBody>
      </p:sp>
      <p:sp>
        <p:nvSpPr>
          <p:cNvPr id="216" name="Google Shape;131;p27"/>
          <p:cNvSpPr txBox="1"/>
          <p:nvPr/>
        </p:nvSpPr>
        <p:spPr>
          <a:xfrm>
            <a:off x="292224" y="1008908"/>
            <a:ext cx="4903201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Gli utenti-tipo del servizio</a:t>
            </a:r>
          </a:p>
        </p:txBody>
      </p:sp>
      <p:sp>
        <p:nvSpPr>
          <p:cNvPr id="217" name="Google Shape;132;p27"/>
          <p:cNvSpPr txBox="1"/>
          <p:nvPr/>
        </p:nvSpPr>
        <p:spPr>
          <a:xfrm>
            <a:off x="386575" y="4062050"/>
            <a:ext cx="2102700" cy="968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Marco</a:t>
            </a:r>
          </a:p>
          <a:p>
            <a:pPr>
              <a:lnSpc>
                <a:spcPct val="115000"/>
              </a:lnSpc>
              <a:defRPr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Analista di dati - Meticoloso e analitico</a:t>
            </a:r>
          </a:p>
        </p:txBody>
      </p:sp>
      <p:sp>
        <p:nvSpPr>
          <p:cNvPr id="218" name="Google Shape;133;p27"/>
          <p:cNvSpPr txBox="1"/>
          <p:nvPr/>
        </p:nvSpPr>
        <p:spPr>
          <a:xfrm>
            <a:off x="2502124" y="4062050"/>
            <a:ext cx="2072702" cy="121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Sara</a:t>
            </a:r>
          </a:p>
          <a:p>
            <a:pPr>
              <a:lnSpc>
                <a:spcPct val="115000"/>
              </a:lnSpc>
              <a:defRPr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Insegnante di scuola media - Curiosa e socievole</a:t>
            </a:r>
          </a:p>
        </p:txBody>
      </p:sp>
      <p:sp>
        <p:nvSpPr>
          <p:cNvPr id="219" name="Google Shape;134;p27"/>
          <p:cNvSpPr txBox="1"/>
          <p:nvPr/>
        </p:nvSpPr>
        <p:spPr>
          <a:xfrm>
            <a:off x="4617675" y="4062050"/>
            <a:ext cx="2102701" cy="121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Luca</a:t>
            </a:r>
          </a:p>
          <a:p>
            <a:pPr>
              <a:lnSpc>
                <a:spcPct val="115000"/>
              </a:lnSpc>
              <a:defRPr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Studente e giocatore - Ambizioso e Appassionato </a:t>
            </a:r>
          </a:p>
        </p:txBody>
      </p:sp>
      <p:sp>
        <p:nvSpPr>
          <p:cNvPr id="220" name="Google Shape;136;p27"/>
          <p:cNvSpPr/>
          <p:nvPr/>
        </p:nvSpPr>
        <p:spPr>
          <a:xfrm>
            <a:off x="493830" y="2435742"/>
            <a:ext cx="1473902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1" name="Google Shape;137;p27"/>
          <p:cNvSpPr/>
          <p:nvPr/>
        </p:nvSpPr>
        <p:spPr>
          <a:xfrm>
            <a:off x="2609856" y="2435742"/>
            <a:ext cx="1473901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2" name="Google Shape;138;p27"/>
          <p:cNvSpPr/>
          <p:nvPr/>
        </p:nvSpPr>
        <p:spPr>
          <a:xfrm>
            <a:off x="4725880" y="2435742"/>
            <a:ext cx="1473901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3" name="Google Shape;140;p27"/>
          <p:cNvSpPr/>
          <p:nvPr/>
        </p:nvSpPr>
        <p:spPr>
          <a:xfrm>
            <a:off x="6809150" y="5165750"/>
            <a:ext cx="2023201" cy="1"/>
          </a:xfrm>
          <a:prstGeom prst="line">
            <a:avLst/>
          </a:prstGeom>
          <a:ln>
            <a:solidFill>
              <a:srgbClr val="0056C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Google Shape;143;p27"/>
          <p:cNvSpPr txBox="1"/>
          <p:nvPr/>
        </p:nvSpPr>
        <p:spPr>
          <a:xfrm>
            <a:off x="381250" y="2246792"/>
            <a:ext cx="509100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5" name="Google Shape;144;p27"/>
          <p:cNvSpPr txBox="1"/>
          <p:nvPr/>
        </p:nvSpPr>
        <p:spPr>
          <a:xfrm>
            <a:off x="2489274" y="2246792"/>
            <a:ext cx="50910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6" name="Google Shape;145;p27"/>
          <p:cNvSpPr txBox="1"/>
          <p:nvPr/>
        </p:nvSpPr>
        <p:spPr>
          <a:xfrm>
            <a:off x="4597300" y="2246792"/>
            <a:ext cx="509100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227" name="Google Shape;253;p30" descr="Google Shape;253;p30"/>
          <p:cNvPicPr>
            <a:picLocks noChangeAspect="1"/>
          </p:cNvPicPr>
          <p:nvPr/>
        </p:nvPicPr>
        <p:blipFill>
          <a:blip r:embed="rId2">
            <a:extLst/>
          </a:blip>
          <a:srcRect l="0" t="1802" r="0" b="1802"/>
          <a:stretch>
            <a:fillRect/>
          </a:stretch>
        </p:blipFill>
        <p:spPr>
          <a:xfrm>
            <a:off x="688252" y="2649810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oogle Shape;265;p30" descr="Google Shape;265;p30"/>
          <p:cNvPicPr>
            <a:picLocks noChangeAspect="1"/>
          </p:cNvPicPr>
          <p:nvPr/>
        </p:nvPicPr>
        <p:blipFill>
          <a:blip r:embed="rId3">
            <a:extLst/>
          </a:blip>
          <a:srcRect l="0" t="1802" r="0" b="1802"/>
          <a:stretch>
            <a:fillRect/>
          </a:stretch>
        </p:blipFill>
        <p:spPr>
          <a:xfrm>
            <a:off x="2804277" y="2649810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oogle Shape;257;p30" descr="Google Shape;257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4920302" y="2649810"/>
            <a:ext cx="1084951" cy="104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51;p28"/>
          <p:cNvSpPr/>
          <p:nvPr/>
        </p:nvSpPr>
        <p:spPr>
          <a:xfrm>
            <a:off x="-6451" y="-25775"/>
            <a:ext cx="2268002" cy="57498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32" name="Google Shape;152;p28" descr="Google Shape;152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5" y="3188700"/>
            <a:ext cx="282926" cy="20225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Google Shape;153;p28"/>
          <p:cNvSpPr txBox="1"/>
          <p:nvPr/>
        </p:nvSpPr>
        <p:spPr>
          <a:xfrm>
            <a:off x="233100" y="3389550"/>
            <a:ext cx="1907102" cy="10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Interfaccia carina, dati accessibili, ma non troppo per persone con conoscenze avanzate</a:t>
            </a:r>
          </a:p>
        </p:txBody>
      </p:sp>
      <p:sp>
        <p:nvSpPr>
          <p:cNvPr id="234" name="Google Shape;154;p28"/>
          <p:cNvSpPr txBox="1"/>
          <p:nvPr/>
        </p:nvSpPr>
        <p:spPr>
          <a:xfrm>
            <a:off x="213648" y="212996"/>
            <a:ext cx="1907102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Marco </a:t>
            </a:r>
            <a:endParaRPr sz="1200"/>
          </a:p>
        </p:txBody>
      </p:sp>
      <p:sp>
        <p:nvSpPr>
          <p:cNvPr id="235" name="Google Shape;155;p28"/>
          <p:cNvSpPr txBox="1"/>
          <p:nvPr/>
        </p:nvSpPr>
        <p:spPr>
          <a:xfrm>
            <a:off x="213649" y="732799"/>
            <a:ext cx="20058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Analista di dati</a:t>
            </a:r>
          </a:p>
        </p:txBody>
      </p:sp>
      <p:sp>
        <p:nvSpPr>
          <p:cNvPr id="236" name="Google Shape;156;p28"/>
          <p:cNvSpPr txBox="1"/>
          <p:nvPr/>
        </p:nvSpPr>
        <p:spPr>
          <a:xfrm>
            <a:off x="2601874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37" name="Google Shape;157;p28"/>
          <p:cNvSpPr txBox="1"/>
          <p:nvPr/>
        </p:nvSpPr>
        <p:spPr>
          <a:xfrm>
            <a:off x="2601874" y="808988"/>
            <a:ext cx="2349001" cy="74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Appassionato di calcio e analisi dati </a:t>
            </a:r>
            <a:endParaRPr sz="1200"/>
          </a:p>
        </p:txBody>
      </p:sp>
      <p:sp>
        <p:nvSpPr>
          <p:cNvPr id="238" name="Google Shape;158;p28"/>
          <p:cNvSpPr txBox="1"/>
          <p:nvPr/>
        </p:nvSpPr>
        <p:spPr>
          <a:xfrm>
            <a:off x="213649" y="8218"/>
            <a:ext cx="2047801" cy="3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PERSONA N. 1</a:t>
            </a:r>
          </a:p>
        </p:txBody>
      </p:sp>
      <p:sp>
        <p:nvSpPr>
          <p:cNvPr id="239" name="Google Shape;159;p28"/>
          <p:cNvSpPr/>
          <p:nvPr/>
        </p:nvSpPr>
        <p:spPr>
          <a:xfrm>
            <a:off x="393030" y="1483842"/>
            <a:ext cx="1473902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0" name="Google Shape;160;p28"/>
          <p:cNvSpPr txBox="1"/>
          <p:nvPr/>
        </p:nvSpPr>
        <p:spPr>
          <a:xfrm>
            <a:off x="5359977" y="1374845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NECESSITÀ</a:t>
            </a:r>
          </a:p>
        </p:txBody>
      </p:sp>
      <p:sp>
        <p:nvSpPr>
          <p:cNvPr id="241" name="Google Shape;161;p28"/>
          <p:cNvSpPr txBox="1"/>
          <p:nvPr/>
        </p:nvSpPr>
        <p:spPr>
          <a:xfrm>
            <a:off x="5333300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COMPORTAMENTI</a:t>
            </a:r>
          </a:p>
        </p:txBody>
      </p:sp>
      <p:sp>
        <p:nvSpPr>
          <p:cNvPr id="242" name="Google Shape;162;p28"/>
          <p:cNvSpPr txBox="1"/>
          <p:nvPr/>
        </p:nvSpPr>
        <p:spPr>
          <a:xfrm>
            <a:off x="5320712" y="781784"/>
            <a:ext cx="33879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71450" indent="-171450">
              <a:lnSpc>
                <a:spcPct val="115000"/>
              </a:lnSpc>
              <a:buClr>
                <a:srgbClr val="000000"/>
              </a:buClr>
              <a:buSzPts val="1100"/>
              <a:buFont typeface="Arial"/>
              <a:buChar char="•"/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Usa laptop, preferisce grafici interattivi. </a:t>
            </a:r>
          </a:p>
        </p:txBody>
      </p:sp>
      <p:sp>
        <p:nvSpPr>
          <p:cNvPr id="243" name="Google Shape;163;p28"/>
          <p:cNvSpPr txBox="1"/>
          <p:nvPr/>
        </p:nvSpPr>
        <p:spPr>
          <a:xfrm>
            <a:off x="7093453" y="2046817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244" name="Google Shape;164;p28"/>
          <p:cNvSpPr txBox="1"/>
          <p:nvPr/>
        </p:nvSpPr>
        <p:spPr>
          <a:xfrm>
            <a:off x="7048454" y="2271750"/>
            <a:ext cx="1671600" cy="1816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Trovare dati facilmente interpretabili e comparabili.</a:t>
            </a: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Mancanza di dati storici per comparare le prestazioni nel tempo.</a:t>
            </a:r>
          </a:p>
        </p:txBody>
      </p:sp>
      <p:sp>
        <p:nvSpPr>
          <p:cNvPr id="245" name="Google Shape;165;p28"/>
          <p:cNvSpPr txBox="1"/>
          <p:nvPr/>
        </p:nvSpPr>
        <p:spPr>
          <a:xfrm>
            <a:off x="5314977" y="1548820"/>
            <a:ext cx="1671600" cy="312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 Statistiche dettagliate e aggiornate</a:t>
            </a: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Confronti diretti e storici tra giocatori e squadre per analisi comparative.</a:t>
            </a: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Strumenti per creare personalmente delle analisi avanzate basate su set di dati esistenti.</a:t>
            </a: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46" name="Google Shape;166;p28"/>
          <p:cNvSpPr txBox="1"/>
          <p:nvPr/>
        </p:nvSpPr>
        <p:spPr>
          <a:xfrm>
            <a:off x="213649" y="968000"/>
            <a:ext cx="20058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35 anni</a:t>
            </a:r>
          </a:p>
        </p:txBody>
      </p:sp>
      <p:pic>
        <p:nvPicPr>
          <p:cNvPr id="247" name="Google Shape;167;p28" descr="Google Shape;167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62" y="5083900"/>
            <a:ext cx="1448534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Google Shape;168;p28"/>
          <p:cNvSpPr/>
          <p:nvPr/>
        </p:nvSpPr>
        <p:spPr>
          <a:xfrm>
            <a:off x="2781192" y="3283996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Google Shape;170;p28"/>
          <p:cNvSpPr/>
          <p:nvPr/>
        </p:nvSpPr>
        <p:spPr>
          <a:xfrm>
            <a:off x="2746551" y="3242437"/>
            <a:ext cx="1971001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0" name="Google Shape;171;p28"/>
          <p:cNvSpPr/>
          <p:nvPr/>
        </p:nvSpPr>
        <p:spPr>
          <a:xfrm>
            <a:off x="3360058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1" name="Google Shape;172;p28"/>
          <p:cNvSpPr/>
          <p:nvPr/>
        </p:nvSpPr>
        <p:spPr>
          <a:xfrm>
            <a:off x="4018579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2" name="Google Shape;169;p28"/>
          <p:cNvSpPr/>
          <p:nvPr/>
        </p:nvSpPr>
        <p:spPr>
          <a:xfrm>
            <a:off x="4668792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Google Shape;173;p28"/>
          <p:cNvSpPr/>
          <p:nvPr/>
        </p:nvSpPr>
        <p:spPr>
          <a:xfrm>
            <a:off x="2701537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4" name="Google Shape;174;p28"/>
          <p:cNvSpPr txBox="1"/>
          <p:nvPr/>
        </p:nvSpPr>
        <p:spPr>
          <a:xfrm>
            <a:off x="2629088" y="2547350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CULTURA DIGITALE</a:t>
            </a:r>
          </a:p>
        </p:txBody>
      </p:sp>
      <p:sp>
        <p:nvSpPr>
          <p:cNvPr id="255" name="Google Shape;175;p28"/>
          <p:cNvSpPr txBox="1"/>
          <p:nvPr/>
        </p:nvSpPr>
        <p:spPr>
          <a:xfrm>
            <a:off x="2601874" y="2799444"/>
            <a:ext cx="2528701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Esperto, utilizza avanzati software di analisi.  </a:t>
            </a:r>
            <a:endParaRPr sz="1200"/>
          </a:p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56" name="Google Shape;176;p28"/>
          <p:cNvSpPr/>
          <p:nvPr/>
        </p:nvSpPr>
        <p:spPr>
          <a:xfrm>
            <a:off x="2781192" y="4344146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Google Shape;178;p28"/>
          <p:cNvSpPr/>
          <p:nvPr/>
        </p:nvSpPr>
        <p:spPr>
          <a:xfrm>
            <a:off x="2746551" y="4302588"/>
            <a:ext cx="1572292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Google Shape;179;p28"/>
          <p:cNvSpPr/>
          <p:nvPr/>
        </p:nvSpPr>
        <p:spPr>
          <a:xfrm>
            <a:off x="3360058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9" name="Google Shape;180;p28"/>
          <p:cNvSpPr/>
          <p:nvPr/>
        </p:nvSpPr>
        <p:spPr>
          <a:xfrm>
            <a:off x="4018579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0" name="Google Shape;177;p28"/>
          <p:cNvSpPr/>
          <p:nvPr/>
        </p:nvSpPr>
        <p:spPr>
          <a:xfrm>
            <a:off x="4668792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1" name="Google Shape;181;p28"/>
          <p:cNvSpPr/>
          <p:nvPr/>
        </p:nvSpPr>
        <p:spPr>
          <a:xfrm>
            <a:off x="2701537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2" name="Google Shape;182;p28"/>
          <p:cNvSpPr txBox="1"/>
          <p:nvPr/>
        </p:nvSpPr>
        <p:spPr>
          <a:xfrm>
            <a:off x="2629088" y="3607501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DELL’AMBITO</a:t>
            </a:r>
          </a:p>
        </p:txBody>
      </p:sp>
      <p:sp>
        <p:nvSpPr>
          <p:cNvPr id="263" name="Google Shape;183;p28"/>
          <p:cNvSpPr txBox="1"/>
          <p:nvPr/>
        </p:nvSpPr>
        <p:spPr>
          <a:xfrm>
            <a:off x="2625383" y="3818753"/>
            <a:ext cx="25287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Familiarità con termini tecnici e capacità di analizzare dati complessi.</a:t>
            </a:r>
          </a:p>
        </p:txBody>
      </p:sp>
      <p:sp>
        <p:nvSpPr>
          <p:cNvPr id="264" name="Google Shape;184;p28"/>
          <p:cNvSpPr/>
          <p:nvPr/>
        </p:nvSpPr>
        <p:spPr>
          <a:xfrm flipH="1">
            <a:off x="5108900" y="-6326"/>
            <a:ext cx="1" cy="5713202"/>
          </a:xfrm>
          <a:prstGeom prst="line">
            <a:avLst/>
          </a:prstGeom>
          <a:ln>
            <a:solidFill>
              <a:srgbClr val="0056C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Google Shape;185;p28"/>
          <p:cNvSpPr txBox="1"/>
          <p:nvPr/>
        </p:nvSpPr>
        <p:spPr>
          <a:xfrm>
            <a:off x="5333300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USO DEL SERVIZIO</a:t>
            </a:r>
          </a:p>
        </p:txBody>
      </p:sp>
      <p:sp>
        <p:nvSpPr>
          <p:cNvPr id="266" name="Google Shape;186;p28"/>
          <p:cNvSpPr txBox="1"/>
          <p:nvPr/>
        </p:nvSpPr>
        <p:spPr>
          <a:xfrm>
            <a:off x="2601874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PROFILO</a:t>
            </a:r>
          </a:p>
        </p:txBody>
      </p:sp>
      <p:sp>
        <p:nvSpPr>
          <p:cNvPr id="267" name="Google Shape;187;p28"/>
          <p:cNvSpPr/>
          <p:nvPr/>
        </p:nvSpPr>
        <p:spPr>
          <a:xfrm>
            <a:off x="2781192" y="5317071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Google Shape;189;p28"/>
          <p:cNvSpPr/>
          <p:nvPr/>
        </p:nvSpPr>
        <p:spPr>
          <a:xfrm>
            <a:off x="2746551" y="5275512"/>
            <a:ext cx="495658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9" name="Google Shape;190;p28"/>
          <p:cNvSpPr/>
          <p:nvPr/>
        </p:nvSpPr>
        <p:spPr>
          <a:xfrm>
            <a:off x="3360058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0" name="Google Shape;191;p28"/>
          <p:cNvSpPr/>
          <p:nvPr/>
        </p:nvSpPr>
        <p:spPr>
          <a:xfrm>
            <a:off x="4018579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1" name="Google Shape;188;p28"/>
          <p:cNvSpPr/>
          <p:nvPr/>
        </p:nvSpPr>
        <p:spPr>
          <a:xfrm>
            <a:off x="4668792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2" name="Google Shape;192;p28"/>
          <p:cNvSpPr/>
          <p:nvPr/>
        </p:nvSpPr>
        <p:spPr>
          <a:xfrm>
            <a:off x="2701537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3" name="Google Shape;193;p28"/>
          <p:cNvSpPr txBox="1"/>
          <p:nvPr/>
        </p:nvSpPr>
        <p:spPr>
          <a:xfrm>
            <a:off x="2629088" y="4580425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FREQUENZA D’USO</a:t>
            </a:r>
          </a:p>
        </p:txBody>
      </p:sp>
      <p:sp>
        <p:nvSpPr>
          <p:cNvPr id="274" name="Google Shape;194;p28"/>
          <p:cNvSpPr txBox="1"/>
          <p:nvPr/>
        </p:nvSpPr>
        <p:spPr>
          <a:xfrm>
            <a:off x="2631675" y="4831634"/>
            <a:ext cx="2528700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Occasionalmente</a:t>
            </a:r>
          </a:p>
        </p:txBody>
      </p:sp>
      <p:pic>
        <p:nvPicPr>
          <p:cNvPr id="275" name="Google Shape;253;p30" descr="Google Shape;253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585021" y="1671083"/>
            <a:ext cx="1084951" cy="104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51;p28"/>
          <p:cNvSpPr/>
          <p:nvPr/>
        </p:nvSpPr>
        <p:spPr>
          <a:xfrm>
            <a:off x="-6451" y="-25775"/>
            <a:ext cx="2268002" cy="57498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78" name="Google Shape;152;p28" descr="Google Shape;152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5" y="3188700"/>
            <a:ext cx="282926" cy="20225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Google Shape;153;p28"/>
          <p:cNvSpPr txBox="1"/>
          <p:nvPr/>
        </p:nvSpPr>
        <p:spPr>
          <a:xfrm>
            <a:off x="233100" y="3389550"/>
            <a:ext cx="1907102" cy="10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Ottimo, informazioni che mi servono accessibili, interfaccia accattivante, le volte che lo uso mi trovo bene</a:t>
            </a:r>
          </a:p>
        </p:txBody>
      </p:sp>
      <p:sp>
        <p:nvSpPr>
          <p:cNvPr id="280" name="Google Shape;154;p28"/>
          <p:cNvSpPr txBox="1"/>
          <p:nvPr/>
        </p:nvSpPr>
        <p:spPr>
          <a:xfrm>
            <a:off x="213648" y="301896"/>
            <a:ext cx="1907102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Sara</a:t>
            </a:r>
          </a:p>
        </p:txBody>
      </p:sp>
      <p:sp>
        <p:nvSpPr>
          <p:cNvPr id="281" name="Google Shape;155;p28"/>
          <p:cNvSpPr txBox="1"/>
          <p:nvPr/>
        </p:nvSpPr>
        <p:spPr>
          <a:xfrm>
            <a:off x="213649" y="732799"/>
            <a:ext cx="2005802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Insegnante di scuola media </a:t>
            </a:r>
            <a:endParaRPr sz="1200"/>
          </a:p>
        </p:txBody>
      </p:sp>
      <p:sp>
        <p:nvSpPr>
          <p:cNvPr id="282" name="Google Shape;156;p28"/>
          <p:cNvSpPr txBox="1"/>
          <p:nvPr/>
        </p:nvSpPr>
        <p:spPr>
          <a:xfrm>
            <a:off x="2601874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83" name="Google Shape;157;p28"/>
          <p:cNvSpPr txBox="1"/>
          <p:nvPr/>
        </p:nvSpPr>
        <p:spPr>
          <a:xfrm>
            <a:off x="2601874" y="808988"/>
            <a:ext cx="2349001" cy="917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Segue il calcio durante grandi eventi </a:t>
            </a:r>
            <a:endParaRPr sz="1200"/>
          </a:p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84" name="Google Shape;158;p28"/>
          <p:cNvSpPr txBox="1"/>
          <p:nvPr/>
        </p:nvSpPr>
        <p:spPr>
          <a:xfrm>
            <a:off x="213649" y="8218"/>
            <a:ext cx="2047801" cy="3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PERSONA N. 2</a:t>
            </a:r>
          </a:p>
        </p:txBody>
      </p:sp>
      <p:sp>
        <p:nvSpPr>
          <p:cNvPr id="285" name="Google Shape;159;p28"/>
          <p:cNvSpPr/>
          <p:nvPr/>
        </p:nvSpPr>
        <p:spPr>
          <a:xfrm>
            <a:off x="393030" y="1483842"/>
            <a:ext cx="1473902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6" name="Google Shape;160;p28"/>
          <p:cNvSpPr txBox="1"/>
          <p:nvPr/>
        </p:nvSpPr>
        <p:spPr>
          <a:xfrm>
            <a:off x="5491310" y="1481351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NECESSITÀ</a:t>
            </a:r>
          </a:p>
        </p:txBody>
      </p:sp>
      <p:sp>
        <p:nvSpPr>
          <p:cNvPr id="287" name="Google Shape;161;p28"/>
          <p:cNvSpPr txBox="1"/>
          <p:nvPr/>
        </p:nvSpPr>
        <p:spPr>
          <a:xfrm>
            <a:off x="5333300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COMPORTAMENTI</a:t>
            </a:r>
          </a:p>
        </p:txBody>
      </p:sp>
      <p:sp>
        <p:nvSpPr>
          <p:cNvPr id="288" name="Google Shape;162;p28"/>
          <p:cNvSpPr txBox="1"/>
          <p:nvPr/>
        </p:nvSpPr>
        <p:spPr>
          <a:xfrm>
            <a:off x="5320712" y="781784"/>
            <a:ext cx="33879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71450" indent="-171450">
              <a:lnSpc>
                <a:spcPct val="115000"/>
              </a:lnSpc>
              <a:buClr>
                <a:srgbClr val="000000"/>
              </a:buClr>
              <a:buSzPts val="1100"/>
              <a:buFont typeface="Arial"/>
              <a:buChar char="•"/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Usa smartphone, predilige navigazione intuitiva </a:t>
            </a:r>
          </a:p>
        </p:txBody>
      </p:sp>
      <p:sp>
        <p:nvSpPr>
          <p:cNvPr id="289" name="Google Shape;163;p28"/>
          <p:cNvSpPr txBox="1"/>
          <p:nvPr/>
        </p:nvSpPr>
        <p:spPr>
          <a:xfrm>
            <a:off x="7194758" y="1481351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290" name="Google Shape;164;p28"/>
          <p:cNvSpPr txBox="1"/>
          <p:nvPr/>
        </p:nvSpPr>
        <p:spPr>
          <a:xfrm>
            <a:off x="7149758" y="1764172"/>
            <a:ext cx="1671600" cy="191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71450" indent="-171450">
              <a:lnSpc>
                <a:spcPct val="115000"/>
              </a:lnSpc>
              <a:buClr>
                <a:srgbClr val="000000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Navigare in siti web complessi.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Trovare informazioni aggiornate senza dover cercare attivamente.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Comprensione di termini e statistiche calcistiche meno comuni.</a:t>
            </a:r>
          </a:p>
        </p:txBody>
      </p:sp>
      <p:sp>
        <p:nvSpPr>
          <p:cNvPr id="291" name="Google Shape;165;p28"/>
          <p:cNvSpPr txBox="1"/>
          <p:nvPr/>
        </p:nvSpPr>
        <p:spPr>
          <a:xfrm>
            <a:off x="5299783" y="1493523"/>
            <a:ext cx="1671600" cy="324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Informazioni chiare e sintetiche sui giocatori e partite.</a:t>
            </a: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Aggiornamenti e notifiche su eventi importanti o partite imminenti.</a:t>
            </a: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Sezione FAQ per comprendere meglio termini tecnici e regole del calcio.</a:t>
            </a:r>
          </a:p>
          <a:p>
            <a:pPr>
              <a:lnSpc>
                <a:spcPct val="115000"/>
              </a:lnSpc>
              <a:spcBef>
                <a:spcPts val="1000"/>
              </a:spcBef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92" name="Google Shape;166;p28"/>
          <p:cNvSpPr txBox="1"/>
          <p:nvPr/>
        </p:nvSpPr>
        <p:spPr>
          <a:xfrm>
            <a:off x="218753" y="1075700"/>
            <a:ext cx="20058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28 anni</a:t>
            </a:r>
          </a:p>
        </p:txBody>
      </p:sp>
      <p:pic>
        <p:nvPicPr>
          <p:cNvPr id="293" name="Google Shape;167;p28" descr="Google Shape;167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62" y="5083900"/>
            <a:ext cx="1448534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Google Shape;168;p28"/>
          <p:cNvSpPr/>
          <p:nvPr/>
        </p:nvSpPr>
        <p:spPr>
          <a:xfrm>
            <a:off x="2697223" y="2251063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Google Shape;170;p28"/>
          <p:cNvSpPr/>
          <p:nvPr/>
        </p:nvSpPr>
        <p:spPr>
          <a:xfrm>
            <a:off x="2662583" y="2209504"/>
            <a:ext cx="1645903" cy="83119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Google Shape;171;p28"/>
          <p:cNvSpPr/>
          <p:nvPr/>
        </p:nvSpPr>
        <p:spPr>
          <a:xfrm>
            <a:off x="3276089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7" name="Google Shape;172;p28"/>
          <p:cNvSpPr/>
          <p:nvPr/>
        </p:nvSpPr>
        <p:spPr>
          <a:xfrm>
            <a:off x="3934610" y="2209513"/>
            <a:ext cx="83402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Google Shape;169;p28"/>
          <p:cNvSpPr/>
          <p:nvPr/>
        </p:nvSpPr>
        <p:spPr>
          <a:xfrm>
            <a:off x="4584824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Google Shape;173;p28"/>
          <p:cNvSpPr/>
          <p:nvPr/>
        </p:nvSpPr>
        <p:spPr>
          <a:xfrm>
            <a:off x="2617568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Google Shape;174;p28"/>
          <p:cNvSpPr txBox="1"/>
          <p:nvPr/>
        </p:nvSpPr>
        <p:spPr>
          <a:xfrm>
            <a:off x="2545120" y="1514417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CULTURA DIGITALE</a:t>
            </a:r>
          </a:p>
        </p:txBody>
      </p:sp>
      <p:sp>
        <p:nvSpPr>
          <p:cNvPr id="301" name="Google Shape;175;p28"/>
          <p:cNvSpPr txBox="1"/>
          <p:nvPr/>
        </p:nvSpPr>
        <p:spPr>
          <a:xfrm>
            <a:off x="2547706" y="1730063"/>
            <a:ext cx="252870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di base, uso frequente di social media. </a:t>
            </a:r>
            <a:endParaRPr sz="1200"/>
          </a:p>
        </p:txBody>
      </p:sp>
      <p:sp>
        <p:nvSpPr>
          <p:cNvPr id="302" name="Google Shape;176;p28"/>
          <p:cNvSpPr/>
          <p:nvPr/>
        </p:nvSpPr>
        <p:spPr>
          <a:xfrm>
            <a:off x="2696976" y="3828138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Google Shape;178;p28"/>
          <p:cNvSpPr/>
          <p:nvPr/>
        </p:nvSpPr>
        <p:spPr>
          <a:xfrm>
            <a:off x="2662336" y="3786579"/>
            <a:ext cx="405706" cy="83119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4" name="Google Shape;179;p28"/>
          <p:cNvSpPr/>
          <p:nvPr/>
        </p:nvSpPr>
        <p:spPr>
          <a:xfrm>
            <a:off x="3284150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Google Shape;180;p28"/>
          <p:cNvSpPr/>
          <p:nvPr/>
        </p:nvSpPr>
        <p:spPr>
          <a:xfrm>
            <a:off x="3934363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Google Shape;177;p28"/>
          <p:cNvSpPr/>
          <p:nvPr/>
        </p:nvSpPr>
        <p:spPr>
          <a:xfrm>
            <a:off x="4584576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7" name="Google Shape;181;p28"/>
          <p:cNvSpPr/>
          <p:nvPr/>
        </p:nvSpPr>
        <p:spPr>
          <a:xfrm>
            <a:off x="2617321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8" name="Google Shape;182;p28"/>
          <p:cNvSpPr txBox="1"/>
          <p:nvPr/>
        </p:nvSpPr>
        <p:spPr>
          <a:xfrm>
            <a:off x="2545120" y="2546492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DELL’AMBITO</a:t>
            </a:r>
          </a:p>
        </p:txBody>
      </p:sp>
      <p:sp>
        <p:nvSpPr>
          <p:cNvPr id="309" name="Google Shape;183;p28"/>
          <p:cNvSpPr txBox="1"/>
          <p:nvPr/>
        </p:nvSpPr>
        <p:spPr>
          <a:xfrm>
            <a:off x="2547706" y="2815616"/>
            <a:ext cx="25287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di base del calcio, principalmente focalizzata su eventi importanti e giocatori famosi. Meno familiare con termini tecnici e analisi dettagliate.</a:t>
            </a:r>
          </a:p>
        </p:txBody>
      </p:sp>
      <p:sp>
        <p:nvSpPr>
          <p:cNvPr id="310" name="Google Shape;184;p28"/>
          <p:cNvSpPr/>
          <p:nvPr/>
        </p:nvSpPr>
        <p:spPr>
          <a:xfrm flipH="1">
            <a:off x="5108900" y="-6326"/>
            <a:ext cx="1" cy="5713202"/>
          </a:xfrm>
          <a:prstGeom prst="line">
            <a:avLst/>
          </a:prstGeom>
          <a:ln>
            <a:solidFill>
              <a:srgbClr val="0056C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Google Shape;185;p28"/>
          <p:cNvSpPr txBox="1"/>
          <p:nvPr/>
        </p:nvSpPr>
        <p:spPr>
          <a:xfrm>
            <a:off x="5333300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USO DEL SERVIZIO</a:t>
            </a:r>
          </a:p>
        </p:txBody>
      </p:sp>
      <p:sp>
        <p:nvSpPr>
          <p:cNvPr id="312" name="Google Shape;186;p28"/>
          <p:cNvSpPr txBox="1"/>
          <p:nvPr/>
        </p:nvSpPr>
        <p:spPr>
          <a:xfrm>
            <a:off x="2601874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PROFILO</a:t>
            </a:r>
          </a:p>
        </p:txBody>
      </p:sp>
      <p:sp>
        <p:nvSpPr>
          <p:cNvPr id="313" name="Google Shape;187;p28"/>
          <p:cNvSpPr/>
          <p:nvPr/>
        </p:nvSpPr>
        <p:spPr>
          <a:xfrm>
            <a:off x="2699810" y="4995030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Google Shape;189;p28"/>
          <p:cNvSpPr/>
          <p:nvPr/>
        </p:nvSpPr>
        <p:spPr>
          <a:xfrm>
            <a:off x="2665169" y="4953471"/>
            <a:ext cx="1156494" cy="83119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5" name="Google Shape;190;p28"/>
          <p:cNvSpPr/>
          <p:nvPr/>
        </p:nvSpPr>
        <p:spPr>
          <a:xfrm>
            <a:off x="3278676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6" name="Google Shape;191;p28"/>
          <p:cNvSpPr/>
          <p:nvPr/>
        </p:nvSpPr>
        <p:spPr>
          <a:xfrm>
            <a:off x="3937197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7" name="Google Shape;188;p28"/>
          <p:cNvSpPr/>
          <p:nvPr/>
        </p:nvSpPr>
        <p:spPr>
          <a:xfrm>
            <a:off x="4587410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8" name="Google Shape;192;p28"/>
          <p:cNvSpPr/>
          <p:nvPr/>
        </p:nvSpPr>
        <p:spPr>
          <a:xfrm>
            <a:off x="2620154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Google Shape;193;p28"/>
          <p:cNvSpPr txBox="1"/>
          <p:nvPr/>
        </p:nvSpPr>
        <p:spPr>
          <a:xfrm>
            <a:off x="2547706" y="4258384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FREQUENZA D’USO</a:t>
            </a:r>
          </a:p>
        </p:txBody>
      </p:sp>
      <p:sp>
        <p:nvSpPr>
          <p:cNvPr id="320" name="Google Shape;194;p28"/>
          <p:cNvSpPr txBox="1"/>
          <p:nvPr/>
        </p:nvSpPr>
        <p:spPr>
          <a:xfrm>
            <a:off x="2550293" y="4509593"/>
            <a:ext cx="2528700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Durante i grandi tornei</a:t>
            </a:r>
          </a:p>
        </p:txBody>
      </p:sp>
      <p:pic>
        <p:nvPicPr>
          <p:cNvPr id="321" name="Google Shape;265;p30" descr="Google Shape;265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624670" y="1728180"/>
            <a:ext cx="1084951" cy="104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199;p29"/>
          <p:cNvSpPr/>
          <p:nvPr/>
        </p:nvSpPr>
        <p:spPr>
          <a:xfrm>
            <a:off x="-6451" y="-25775"/>
            <a:ext cx="2268002" cy="57498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24" name="Google Shape;200;p29" descr="Google Shape;200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5" y="3188700"/>
            <a:ext cx="282926" cy="20225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Google Shape;202;p29"/>
          <p:cNvSpPr txBox="1"/>
          <p:nvPr/>
        </p:nvSpPr>
        <p:spPr>
          <a:xfrm>
            <a:off x="213648" y="212996"/>
            <a:ext cx="1907102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Luca </a:t>
            </a:r>
            <a:endParaRPr sz="1200"/>
          </a:p>
        </p:txBody>
      </p:sp>
      <p:sp>
        <p:nvSpPr>
          <p:cNvPr id="326" name="Google Shape;203;p29"/>
          <p:cNvSpPr txBox="1"/>
          <p:nvPr/>
        </p:nvSpPr>
        <p:spPr>
          <a:xfrm>
            <a:off x="213649" y="732799"/>
            <a:ext cx="2005802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Studente e giocatore di calcio </a:t>
            </a:r>
            <a:endParaRPr sz="1200"/>
          </a:p>
        </p:txBody>
      </p:sp>
      <p:sp>
        <p:nvSpPr>
          <p:cNvPr id="327" name="Google Shape;204;p29"/>
          <p:cNvSpPr txBox="1"/>
          <p:nvPr/>
        </p:nvSpPr>
        <p:spPr>
          <a:xfrm>
            <a:off x="2601874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328" name="Google Shape;205;p29"/>
          <p:cNvSpPr txBox="1"/>
          <p:nvPr/>
        </p:nvSpPr>
        <p:spPr>
          <a:xfrm>
            <a:off x="2601874" y="808988"/>
            <a:ext cx="2349001" cy="74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Giocatore nelle giovanili, attivo sui social. </a:t>
            </a:r>
            <a:endParaRPr sz="1200"/>
          </a:p>
        </p:txBody>
      </p:sp>
      <p:sp>
        <p:nvSpPr>
          <p:cNvPr id="329" name="Google Shape;206;p29"/>
          <p:cNvSpPr txBox="1"/>
          <p:nvPr/>
        </p:nvSpPr>
        <p:spPr>
          <a:xfrm>
            <a:off x="213649" y="8218"/>
            <a:ext cx="2047801" cy="3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PERSONA N. 3</a:t>
            </a:r>
          </a:p>
        </p:txBody>
      </p:sp>
      <p:sp>
        <p:nvSpPr>
          <p:cNvPr id="330" name="Google Shape;207;p29"/>
          <p:cNvSpPr/>
          <p:nvPr/>
        </p:nvSpPr>
        <p:spPr>
          <a:xfrm>
            <a:off x="393030" y="1483842"/>
            <a:ext cx="1473902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Google Shape;208;p29"/>
          <p:cNvSpPr txBox="1"/>
          <p:nvPr/>
        </p:nvSpPr>
        <p:spPr>
          <a:xfrm>
            <a:off x="5341007" y="1648737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NECESSITÀ</a:t>
            </a:r>
          </a:p>
        </p:txBody>
      </p:sp>
      <p:sp>
        <p:nvSpPr>
          <p:cNvPr id="332" name="Google Shape;209;p29"/>
          <p:cNvSpPr txBox="1"/>
          <p:nvPr/>
        </p:nvSpPr>
        <p:spPr>
          <a:xfrm>
            <a:off x="5333300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COMPORTAMENTI</a:t>
            </a:r>
          </a:p>
        </p:txBody>
      </p:sp>
      <p:sp>
        <p:nvSpPr>
          <p:cNvPr id="333" name="Google Shape;210;p29"/>
          <p:cNvSpPr txBox="1"/>
          <p:nvPr/>
        </p:nvSpPr>
        <p:spPr>
          <a:xfrm>
            <a:off x="5333300" y="808988"/>
            <a:ext cx="33879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Usa cellulare, preferisce contenuti multimediali. Ambizioso e Appassionato </a:t>
            </a:r>
            <a:endParaRPr sz="1200"/>
          </a:p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endParaRPr sz="1200"/>
          </a:p>
        </p:txBody>
      </p:sp>
      <p:sp>
        <p:nvSpPr>
          <p:cNvPr id="334" name="Google Shape;211;p29"/>
          <p:cNvSpPr txBox="1"/>
          <p:nvPr/>
        </p:nvSpPr>
        <p:spPr>
          <a:xfrm>
            <a:off x="7057220" y="1648737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335" name="Google Shape;212;p29"/>
          <p:cNvSpPr txBox="1"/>
          <p:nvPr/>
        </p:nvSpPr>
        <p:spPr>
          <a:xfrm>
            <a:off x="7057211" y="1978412"/>
            <a:ext cx="1671599" cy="191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Trovare un sito che integri video e analisi.</a:t>
            </a:r>
          </a:p>
          <a:p>
            <a: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Collegare le statistiche a miglioramenti pratici sul campo.</a:t>
            </a:r>
          </a:p>
          <a:p>
            <a: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Mancanza di una guida o consigli diretti per l'applicazione delle statistiche nel suo allenamento.</a:t>
            </a:r>
          </a:p>
        </p:txBody>
      </p:sp>
      <p:sp>
        <p:nvSpPr>
          <p:cNvPr id="336" name="Google Shape;213;p29"/>
          <p:cNvSpPr txBox="1"/>
          <p:nvPr/>
        </p:nvSpPr>
        <p:spPr>
          <a:xfrm>
            <a:off x="5203400" y="1987409"/>
            <a:ext cx="1671600" cy="208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Video e analisi per migliorare le tecniche di gioco.</a:t>
            </a:r>
          </a:p>
          <a:p>
            <a: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Consigli pratici su come applicare le statistiche per migliorare il gioco personale.</a:t>
            </a:r>
          </a:p>
          <a:p>
            <a: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Sezioni dedicate a strategie di gioco e formazioni.</a:t>
            </a:r>
          </a:p>
        </p:txBody>
      </p:sp>
      <p:sp>
        <p:nvSpPr>
          <p:cNvPr id="337" name="Google Shape;214;p29"/>
          <p:cNvSpPr txBox="1"/>
          <p:nvPr/>
        </p:nvSpPr>
        <p:spPr>
          <a:xfrm>
            <a:off x="205942" y="1070669"/>
            <a:ext cx="20058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17 anni</a:t>
            </a:r>
          </a:p>
        </p:txBody>
      </p:sp>
      <p:pic>
        <p:nvPicPr>
          <p:cNvPr id="338" name="Google Shape;215;p29" descr="Google Shape;215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62" y="5083900"/>
            <a:ext cx="1448534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Google Shape;216;p29"/>
          <p:cNvSpPr/>
          <p:nvPr/>
        </p:nvSpPr>
        <p:spPr>
          <a:xfrm>
            <a:off x="2781192" y="2476525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Google Shape;218;p29"/>
          <p:cNvSpPr/>
          <p:nvPr/>
        </p:nvSpPr>
        <p:spPr>
          <a:xfrm>
            <a:off x="2746548" y="2434978"/>
            <a:ext cx="1971001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Google Shape;219;p29"/>
          <p:cNvSpPr/>
          <p:nvPr/>
        </p:nvSpPr>
        <p:spPr>
          <a:xfrm>
            <a:off x="3360058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2" name="Google Shape;220;p29"/>
          <p:cNvSpPr/>
          <p:nvPr/>
        </p:nvSpPr>
        <p:spPr>
          <a:xfrm>
            <a:off x="4018579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Google Shape;217;p29"/>
          <p:cNvSpPr/>
          <p:nvPr/>
        </p:nvSpPr>
        <p:spPr>
          <a:xfrm>
            <a:off x="4668792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Google Shape;221;p29"/>
          <p:cNvSpPr/>
          <p:nvPr/>
        </p:nvSpPr>
        <p:spPr>
          <a:xfrm>
            <a:off x="2701537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Google Shape;222;p29"/>
          <p:cNvSpPr txBox="1"/>
          <p:nvPr/>
        </p:nvSpPr>
        <p:spPr>
          <a:xfrm>
            <a:off x="2629088" y="1739879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CULTURA DIGITALE</a:t>
            </a:r>
          </a:p>
        </p:txBody>
      </p:sp>
      <p:sp>
        <p:nvSpPr>
          <p:cNvPr id="346" name="Google Shape;223;p29"/>
          <p:cNvSpPr txBox="1"/>
          <p:nvPr/>
        </p:nvSpPr>
        <p:spPr>
          <a:xfrm>
            <a:off x="2626024" y="1961472"/>
            <a:ext cx="2528700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Molto abile, frequente utilizzo di app e siti sportivi. </a:t>
            </a:r>
            <a:endParaRPr sz="1200"/>
          </a:p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347" name="Google Shape;224;p29"/>
          <p:cNvSpPr/>
          <p:nvPr/>
        </p:nvSpPr>
        <p:spPr>
          <a:xfrm>
            <a:off x="2763852" y="4044249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Google Shape;226;p29"/>
          <p:cNvSpPr/>
          <p:nvPr/>
        </p:nvSpPr>
        <p:spPr>
          <a:xfrm>
            <a:off x="2729208" y="4002702"/>
            <a:ext cx="1971002" cy="83095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Google Shape;227;p29"/>
          <p:cNvSpPr/>
          <p:nvPr/>
        </p:nvSpPr>
        <p:spPr>
          <a:xfrm>
            <a:off x="3342718" y="4002699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Google Shape;228;p29"/>
          <p:cNvSpPr/>
          <p:nvPr/>
        </p:nvSpPr>
        <p:spPr>
          <a:xfrm>
            <a:off x="4001239" y="4002699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1" name="Google Shape;225;p29"/>
          <p:cNvSpPr/>
          <p:nvPr/>
        </p:nvSpPr>
        <p:spPr>
          <a:xfrm>
            <a:off x="4651452" y="4002699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2" name="Google Shape;229;p29"/>
          <p:cNvSpPr/>
          <p:nvPr/>
        </p:nvSpPr>
        <p:spPr>
          <a:xfrm>
            <a:off x="2684197" y="4002699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Google Shape;230;p29"/>
          <p:cNvSpPr txBox="1"/>
          <p:nvPr/>
        </p:nvSpPr>
        <p:spPr>
          <a:xfrm>
            <a:off x="2608732" y="2700282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DELL’AMBITO</a:t>
            </a:r>
          </a:p>
        </p:txBody>
      </p:sp>
      <p:sp>
        <p:nvSpPr>
          <p:cNvPr id="354" name="Google Shape;231;p29"/>
          <p:cNvSpPr txBox="1"/>
          <p:nvPr/>
        </p:nvSpPr>
        <p:spPr>
          <a:xfrm>
            <a:off x="2611318" y="2969405"/>
            <a:ext cx="25287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Buona conoscenza pratica del calcio, con enfasi sulle tecniche di gioco e sulle strategie. Meno esperienza con l'analisi statistica approfondita, ma interessato all'apprendimento.</a:t>
            </a:r>
          </a:p>
        </p:txBody>
      </p:sp>
      <p:sp>
        <p:nvSpPr>
          <p:cNvPr id="355" name="Google Shape;232;p29"/>
          <p:cNvSpPr/>
          <p:nvPr/>
        </p:nvSpPr>
        <p:spPr>
          <a:xfrm flipH="1">
            <a:off x="5108900" y="-6326"/>
            <a:ext cx="1" cy="5713202"/>
          </a:xfrm>
          <a:prstGeom prst="line">
            <a:avLst/>
          </a:prstGeom>
          <a:ln>
            <a:solidFill>
              <a:srgbClr val="0056C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Google Shape;233;p29"/>
          <p:cNvSpPr txBox="1"/>
          <p:nvPr/>
        </p:nvSpPr>
        <p:spPr>
          <a:xfrm>
            <a:off x="5333300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USO DEL SERVIZIO</a:t>
            </a:r>
          </a:p>
        </p:txBody>
      </p:sp>
      <p:sp>
        <p:nvSpPr>
          <p:cNvPr id="357" name="Google Shape;234;p29"/>
          <p:cNvSpPr txBox="1"/>
          <p:nvPr/>
        </p:nvSpPr>
        <p:spPr>
          <a:xfrm>
            <a:off x="2601874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PROFILO</a:t>
            </a:r>
          </a:p>
        </p:txBody>
      </p:sp>
      <p:sp>
        <p:nvSpPr>
          <p:cNvPr id="358" name="Google Shape;235;p29"/>
          <p:cNvSpPr/>
          <p:nvPr/>
        </p:nvSpPr>
        <p:spPr>
          <a:xfrm>
            <a:off x="2781192" y="5317071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Google Shape;237;p29"/>
          <p:cNvSpPr/>
          <p:nvPr/>
        </p:nvSpPr>
        <p:spPr>
          <a:xfrm>
            <a:off x="2746550" y="5275524"/>
            <a:ext cx="1768412" cy="83096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Google Shape;238;p29"/>
          <p:cNvSpPr/>
          <p:nvPr/>
        </p:nvSpPr>
        <p:spPr>
          <a:xfrm>
            <a:off x="3360058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1" name="Google Shape;239;p29"/>
          <p:cNvSpPr/>
          <p:nvPr/>
        </p:nvSpPr>
        <p:spPr>
          <a:xfrm>
            <a:off x="4018579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2" name="Google Shape;236;p29"/>
          <p:cNvSpPr/>
          <p:nvPr/>
        </p:nvSpPr>
        <p:spPr>
          <a:xfrm>
            <a:off x="4668792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Google Shape;240;p29"/>
          <p:cNvSpPr/>
          <p:nvPr/>
        </p:nvSpPr>
        <p:spPr>
          <a:xfrm>
            <a:off x="2701537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4" name="Google Shape;241;p29"/>
          <p:cNvSpPr txBox="1"/>
          <p:nvPr/>
        </p:nvSpPr>
        <p:spPr>
          <a:xfrm>
            <a:off x="2629088" y="4580425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FREQUENZA D’USO</a:t>
            </a:r>
          </a:p>
        </p:txBody>
      </p:sp>
      <p:sp>
        <p:nvSpPr>
          <p:cNvPr id="365" name="Google Shape;242;p29"/>
          <p:cNvSpPr txBox="1"/>
          <p:nvPr/>
        </p:nvSpPr>
        <p:spPr>
          <a:xfrm>
            <a:off x="2631675" y="4849550"/>
            <a:ext cx="2528700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Usa spesso il servizio</a:t>
            </a:r>
          </a:p>
        </p:txBody>
      </p:sp>
      <p:pic>
        <p:nvPicPr>
          <p:cNvPr id="366" name="Google Shape;257;p30" descr="Google Shape;257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585021" y="1697910"/>
            <a:ext cx="1084951" cy="1045802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Google Shape;153;p28"/>
          <p:cNvSpPr txBox="1"/>
          <p:nvPr/>
        </p:nvSpPr>
        <p:spPr>
          <a:xfrm>
            <a:off x="233100" y="3389550"/>
            <a:ext cx="1907102" cy="121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Anche se non ci sono informazioni in tempo reale sulle partite mi piace la grafica e la velocità con cui raggiungo le informazioni che cerco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User Journ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Journey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Marco - La Ricerca di Analisi di Eventi Dettagliate"/>
          <p:cNvSpPr txBox="1"/>
          <p:nvPr/>
        </p:nvSpPr>
        <p:spPr>
          <a:xfrm>
            <a:off x="636197" y="212891"/>
            <a:ext cx="7871605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Marco - La Ricerca di Analisi di Eventi Dettagliate</a:t>
            </a:r>
          </a:p>
        </p:txBody>
      </p:sp>
      <p:pic>
        <p:nvPicPr>
          <p:cNvPr id="372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14881"/>
            <a:ext cx="9144001" cy="4923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08208"/>
            <a:ext cx="9144001" cy="4909459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ara - Seguire il Calcio nei Momenti Liberi"/>
          <p:cNvSpPr txBox="1"/>
          <p:nvPr/>
        </p:nvSpPr>
        <p:spPr>
          <a:xfrm>
            <a:off x="1199549" y="179105"/>
            <a:ext cx="6744902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Sara - Seguire il Calcio nei Momenti Liberi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17676"/>
            <a:ext cx="9144001" cy="4913047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Luca - Migliorare nel Calcio Attraverso l'Analisi Statistica"/>
          <p:cNvSpPr txBox="1"/>
          <p:nvPr/>
        </p:nvSpPr>
        <p:spPr>
          <a:xfrm>
            <a:off x="98457" y="190367"/>
            <a:ext cx="8947086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Luca - Migliorare nel Calcio Attraverso l'Analisi Statistica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