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sldIdLst>
    <p:sldId id="256" r:id="rId2"/>
    <p:sldId id="267" r:id="rId3"/>
    <p:sldId id="258" r:id="rId4"/>
    <p:sldId id="264" r:id="rId5"/>
    <p:sldId id="261" r:id="rId6"/>
    <p:sldId id="262" r:id="rId7"/>
    <p:sldId id="263" r:id="rId8"/>
    <p:sldId id="270" r:id="rId9"/>
    <p:sldId id="265"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E7F7"/>
    <a:srgbClr val="E84A50"/>
    <a:srgbClr val="6B4099"/>
    <a:srgbClr val="FFFFFF"/>
    <a:srgbClr val="3FB8E7"/>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08" autoAdjust="0"/>
    <p:restoredTop sz="94719"/>
  </p:normalViewPr>
  <p:slideViewPr>
    <p:cSldViewPr snapToGrid="0">
      <p:cViewPr varScale="1">
        <p:scale>
          <a:sx n="105" d="100"/>
          <a:sy n="105" d="100"/>
        </p:scale>
        <p:origin x="10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8558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6696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232126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84968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02167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7146506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package" Target="../embeddings/Microsoft_Excel_Worksheet1.xlsx"/><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2: Aligning Reads with Cell Ranger</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DDF0-515E-238F-2A7E-655B0D47A6B7}"/>
              </a:ext>
            </a:extLst>
          </p:cNvPr>
          <p:cNvSpPr>
            <a:spLocks noGrp="1"/>
          </p:cNvSpPr>
          <p:nvPr>
            <p:ph type="title"/>
          </p:nvPr>
        </p:nvSpPr>
        <p:spPr/>
        <p:txBody>
          <a:bodyPr/>
          <a:lstStyle/>
          <a:p>
            <a:r>
              <a:rPr lang="en-US" dirty="0"/>
              <a:t>Cell Ranger Outputs</a:t>
            </a:r>
          </a:p>
        </p:txBody>
      </p:sp>
      <p:sp>
        <p:nvSpPr>
          <p:cNvPr id="4" name="TextBox 3">
            <a:extLst>
              <a:ext uri="{FF2B5EF4-FFF2-40B4-BE49-F238E27FC236}">
                <a16:creationId xmlns:a16="http://schemas.microsoft.com/office/drawing/2014/main" id="{8A944DA1-6D08-3FF6-C5AB-0FB6468FE05C}"/>
              </a:ext>
            </a:extLst>
          </p:cNvPr>
          <p:cNvSpPr txBox="1"/>
          <p:nvPr/>
        </p:nvSpPr>
        <p:spPr>
          <a:xfrm>
            <a:off x="313113" y="3951772"/>
            <a:ext cx="7569015" cy="2585323"/>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(raw counts): </a:t>
            </a:r>
            <a:r>
              <a:rPr lang="en-US" b="0" i="0" dirty="0">
                <a:solidFill>
                  <a:srgbClr val="333333"/>
                </a:solidFill>
                <a:effectLst/>
                <a:latin typeface="Open Sans" panose="020B0606030504020204" pitchFamily="34" charset="0"/>
              </a:rPr>
              <a:t>The filtered gene-barcode matrix excludes barcodes that correspond to this background noise.  This can be visualized in the barcode vs UMI count rank plot in the web summary file. In the example plot below, UMI counts are on the y-axis ranging from 0 to 10,000 in log scale. Barcodes are on the x-axis, ranked from 0 to 1,000,000 also in log scale. Cell-associated barcodes as determined by the cell-calling heuristic are in blue while background barcodes are in gray.</a:t>
            </a:r>
          </a:p>
          <a:p>
            <a:endParaRPr lang="en-US" b="0" i="0" dirty="0">
              <a:solidFill>
                <a:srgbClr val="333333"/>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F3FE42F2-61AC-9A02-9515-73C164484964}"/>
              </a:ext>
            </a:extLst>
          </p:cNvPr>
          <p:cNvSpPr txBox="1"/>
          <p:nvPr/>
        </p:nvSpPr>
        <p:spPr>
          <a:xfrm>
            <a:off x="313112" y="2646674"/>
            <a:ext cx="11702103" cy="1200329"/>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(raw counts): </a:t>
            </a:r>
            <a:r>
              <a:rPr lang="en-US" dirty="0">
                <a:solidFill>
                  <a:srgbClr val="333333"/>
                </a:solidFill>
                <a:latin typeface="Open Sans" panose="020B0606030504020204" pitchFamily="34" charset="0"/>
              </a:rPr>
              <a:t> raw gene-barcode matrix includes all valid barcodes from GEMs (Gel Bead-In </a:t>
            </a:r>
            <a:r>
              <a:rPr lang="en-US" dirty="0" err="1">
                <a:solidFill>
                  <a:srgbClr val="333333"/>
                </a:solidFill>
                <a:latin typeface="Open Sans" panose="020B0606030504020204" pitchFamily="34" charset="0"/>
              </a:rPr>
              <a:t>EMulsions</a:t>
            </a:r>
            <a:r>
              <a:rPr lang="en-US" dirty="0">
                <a:solidFill>
                  <a:srgbClr val="333333"/>
                </a:solidFill>
                <a:latin typeface="Open Sans" panose="020B0606030504020204" pitchFamily="34" charset="0"/>
              </a:rPr>
              <a:t>) captured in the data. However, because most GEMs do not actually contain cells, it follows that most barcodes in the data do not correspond to cells, but rather background noise (e.g. GEMs with free-floating mRNA from lysed or dead cells).</a:t>
            </a:r>
          </a:p>
        </p:txBody>
      </p:sp>
      <p:pic>
        <p:nvPicPr>
          <p:cNvPr id="1026" name="Picture 2">
            <a:extLst>
              <a:ext uri="{FF2B5EF4-FFF2-40B4-BE49-F238E27FC236}">
                <a16:creationId xmlns:a16="http://schemas.microsoft.com/office/drawing/2014/main" id="{68D88CA2-919B-71FD-2CFF-783064A2D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906" y="3673267"/>
            <a:ext cx="3212973" cy="23945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2AC6D1C-A5A1-B04E-9C3E-6E0471AD9ECF}"/>
              </a:ext>
            </a:extLst>
          </p:cNvPr>
          <p:cNvSpPr txBox="1"/>
          <p:nvPr/>
        </p:nvSpPr>
        <p:spPr>
          <a:xfrm>
            <a:off x="1636658" y="2179775"/>
            <a:ext cx="1200842" cy="307777"/>
          </a:xfrm>
          <a:prstGeom prst="rect">
            <a:avLst/>
          </a:prstGeom>
          <a:noFill/>
        </p:spPr>
        <p:txBody>
          <a:bodyPr wrap="none" rtlCol="0">
            <a:spAutoFit/>
          </a:bodyPr>
          <a:lstStyle/>
          <a:p>
            <a:r>
              <a:rPr lang="en-US" sz="1400" dirty="0"/>
              <a:t>&gt;&gt; </a:t>
            </a:r>
            <a:r>
              <a:rPr lang="en-US" sz="1400" dirty="0" err="1"/>
              <a:t>matrix.mtx</a:t>
            </a:r>
            <a:endParaRPr lang="en-US" sz="1400" dirty="0"/>
          </a:p>
        </p:txBody>
      </p:sp>
      <p:sp>
        <p:nvSpPr>
          <p:cNvPr id="21" name="TextBox 20">
            <a:extLst>
              <a:ext uri="{FF2B5EF4-FFF2-40B4-BE49-F238E27FC236}">
                <a16:creationId xmlns:a16="http://schemas.microsoft.com/office/drawing/2014/main" id="{585094A4-A547-0160-2570-5846117EA3B9}"/>
              </a:ext>
            </a:extLst>
          </p:cNvPr>
          <p:cNvSpPr txBox="1"/>
          <p:nvPr/>
        </p:nvSpPr>
        <p:spPr>
          <a:xfrm>
            <a:off x="8653288" y="2179775"/>
            <a:ext cx="1320170" cy="307777"/>
          </a:xfrm>
          <a:prstGeom prst="rect">
            <a:avLst/>
          </a:prstGeom>
          <a:noFill/>
        </p:spPr>
        <p:txBody>
          <a:bodyPr wrap="none" rtlCol="0">
            <a:spAutoFit/>
          </a:bodyPr>
          <a:lstStyle/>
          <a:p>
            <a:r>
              <a:rPr lang="en-US" sz="1400" dirty="0"/>
              <a:t>&gt;&gt; </a:t>
            </a:r>
            <a:r>
              <a:rPr lang="en-US" sz="1400" dirty="0" err="1"/>
              <a:t>barcodes.tsv</a:t>
            </a:r>
            <a:endParaRPr lang="en-US" sz="1400" dirty="0"/>
          </a:p>
        </p:txBody>
      </p:sp>
      <p:sp>
        <p:nvSpPr>
          <p:cNvPr id="22" name="TextBox 21">
            <a:extLst>
              <a:ext uri="{FF2B5EF4-FFF2-40B4-BE49-F238E27FC236}">
                <a16:creationId xmlns:a16="http://schemas.microsoft.com/office/drawing/2014/main" id="{F2A1BB9A-514E-41D2-6E35-44836821B5A0}"/>
              </a:ext>
            </a:extLst>
          </p:cNvPr>
          <p:cNvSpPr txBox="1"/>
          <p:nvPr/>
        </p:nvSpPr>
        <p:spPr>
          <a:xfrm>
            <a:off x="5340026" y="2179775"/>
            <a:ext cx="1256434" cy="307777"/>
          </a:xfrm>
          <a:prstGeom prst="rect">
            <a:avLst/>
          </a:prstGeom>
          <a:noFill/>
        </p:spPr>
        <p:txBody>
          <a:bodyPr wrap="none" rtlCol="0">
            <a:spAutoFit/>
          </a:bodyPr>
          <a:lstStyle/>
          <a:p>
            <a:r>
              <a:rPr lang="en-US" sz="1400" dirty="0"/>
              <a:t>&gt;&gt; </a:t>
            </a:r>
            <a:r>
              <a:rPr lang="en-US" sz="1400" dirty="0" err="1"/>
              <a:t>features.tsv</a:t>
            </a:r>
            <a:endParaRPr lang="en-US" sz="1400" dirty="0"/>
          </a:p>
        </p:txBody>
      </p:sp>
      <p:graphicFrame>
        <p:nvGraphicFramePr>
          <p:cNvPr id="6" name="Object 5">
            <a:extLst>
              <a:ext uri="{FF2B5EF4-FFF2-40B4-BE49-F238E27FC236}">
                <a16:creationId xmlns:a16="http://schemas.microsoft.com/office/drawing/2014/main" id="{FFC927AB-B526-DDB5-9A2F-40F77904AD45}"/>
              </a:ext>
            </a:extLst>
          </p:cNvPr>
          <p:cNvGraphicFramePr>
            <a:graphicFrameLocks noChangeAspect="1"/>
          </p:cNvGraphicFramePr>
          <p:nvPr>
            <p:extLst>
              <p:ext uri="{D42A27DB-BD31-4B8C-83A1-F6EECF244321}">
                <p14:modId xmlns:p14="http://schemas.microsoft.com/office/powerpoint/2010/main" val="1882670639"/>
              </p:ext>
            </p:extLst>
          </p:nvPr>
        </p:nvGraphicFramePr>
        <p:xfrm>
          <a:off x="1782962" y="760452"/>
          <a:ext cx="1428750" cy="1371600"/>
        </p:xfrm>
        <a:graphic>
          <a:graphicData uri="http://schemas.openxmlformats.org/presentationml/2006/ole">
            <mc:AlternateContent xmlns:mc="http://schemas.openxmlformats.org/markup-compatibility/2006">
              <mc:Choice xmlns:v="urn:schemas-microsoft-com:vml" Requires="v">
                <p:oleObj name="Worksheet" r:id="rId3" imgW="1428685" imgH="1371716" progId="Excel.Sheet.12">
                  <p:embed/>
                </p:oleObj>
              </mc:Choice>
              <mc:Fallback>
                <p:oleObj name="Worksheet" r:id="rId3" imgW="1428685" imgH="1371716" progId="Excel.Sheet.12">
                  <p:embed/>
                  <p:pic>
                    <p:nvPicPr>
                      <p:cNvPr id="0" name=""/>
                      <p:cNvPicPr/>
                      <p:nvPr/>
                    </p:nvPicPr>
                    <p:blipFill>
                      <a:blip r:embed="rId4"/>
                      <a:stretch>
                        <a:fillRect/>
                      </a:stretch>
                    </p:blipFill>
                    <p:spPr>
                      <a:xfrm>
                        <a:off x="1782962" y="760452"/>
                        <a:ext cx="1428750" cy="13716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3FE65DA-4B6D-F88C-84C3-9260472D31C0}"/>
              </a:ext>
            </a:extLst>
          </p:cNvPr>
          <p:cNvGraphicFramePr>
            <a:graphicFrameLocks noChangeAspect="1"/>
          </p:cNvGraphicFramePr>
          <p:nvPr>
            <p:extLst>
              <p:ext uri="{D42A27DB-BD31-4B8C-83A1-F6EECF244321}">
                <p14:modId xmlns:p14="http://schemas.microsoft.com/office/powerpoint/2010/main" val="3194030151"/>
              </p:ext>
            </p:extLst>
          </p:nvPr>
        </p:nvGraphicFramePr>
        <p:xfrm>
          <a:off x="5381480" y="760452"/>
          <a:ext cx="1257300" cy="1409700"/>
        </p:xfrm>
        <a:graphic>
          <a:graphicData uri="http://schemas.openxmlformats.org/presentationml/2006/ole">
            <mc:AlternateContent xmlns:mc="http://schemas.openxmlformats.org/markup-compatibility/2006">
              <mc:Choice xmlns:v="urn:schemas-microsoft-com:vml" Requires="v">
                <p:oleObj name="Worksheet" r:id="rId5" imgW="1257257" imgH="1409597" progId="Excel.Sheet.12">
                  <p:embed/>
                </p:oleObj>
              </mc:Choice>
              <mc:Fallback>
                <p:oleObj name="Worksheet" r:id="rId5" imgW="1257257" imgH="1409597" progId="Excel.Sheet.12">
                  <p:embed/>
                  <p:pic>
                    <p:nvPicPr>
                      <p:cNvPr id="0" name=""/>
                      <p:cNvPicPr/>
                      <p:nvPr/>
                    </p:nvPicPr>
                    <p:blipFill>
                      <a:blip r:embed="rId6"/>
                      <a:stretch>
                        <a:fillRect/>
                      </a:stretch>
                    </p:blipFill>
                    <p:spPr>
                      <a:xfrm>
                        <a:off x="5381480" y="760452"/>
                        <a:ext cx="1257300" cy="14097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6FA931E-6D52-E158-B38F-6844B84DBFF9}"/>
              </a:ext>
            </a:extLst>
          </p:cNvPr>
          <p:cNvGraphicFramePr>
            <a:graphicFrameLocks noChangeAspect="1"/>
          </p:cNvGraphicFramePr>
          <p:nvPr>
            <p:extLst>
              <p:ext uri="{D42A27DB-BD31-4B8C-83A1-F6EECF244321}">
                <p14:modId xmlns:p14="http://schemas.microsoft.com/office/powerpoint/2010/main" val="1431068715"/>
              </p:ext>
            </p:extLst>
          </p:nvPr>
        </p:nvGraphicFramePr>
        <p:xfrm>
          <a:off x="8808548" y="760452"/>
          <a:ext cx="1009650" cy="1409700"/>
        </p:xfrm>
        <a:graphic>
          <a:graphicData uri="http://schemas.openxmlformats.org/presentationml/2006/ole">
            <mc:AlternateContent xmlns:mc="http://schemas.openxmlformats.org/markup-compatibility/2006">
              <mc:Choice xmlns:v="urn:schemas-microsoft-com:vml" Requires="v">
                <p:oleObj name="Worksheet" r:id="rId7" imgW="1009484" imgH="1409597" progId="Excel.Sheet.12">
                  <p:embed/>
                </p:oleObj>
              </mc:Choice>
              <mc:Fallback>
                <p:oleObj name="Worksheet" r:id="rId7" imgW="1009484" imgH="1409597" progId="Excel.Sheet.12">
                  <p:embed/>
                  <p:pic>
                    <p:nvPicPr>
                      <p:cNvPr id="0" name=""/>
                      <p:cNvPicPr/>
                      <p:nvPr/>
                    </p:nvPicPr>
                    <p:blipFill>
                      <a:blip r:embed="rId8"/>
                      <a:stretch>
                        <a:fillRect/>
                      </a:stretch>
                    </p:blipFill>
                    <p:spPr>
                      <a:xfrm>
                        <a:off x="8808548" y="760452"/>
                        <a:ext cx="1009650" cy="1409700"/>
                      </a:xfrm>
                      <a:prstGeom prst="rect">
                        <a:avLst/>
                      </a:prstGeom>
                    </p:spPr>
                  </p:pic>
                </p:oleObj>
              </mc:Fallback>
            </mc:AlternateContent>
          </a:graphicData>
        </a:graphic>
      </p:graphicFrame>
    </p:spTree>
    <p:extLst>
      <p:ext uri="{BB962C8B-B14F-4D97-AF65-F5344CB8AC3E}">
        <p14:creationId xmlns:p14="http://schemas.microsoft.com/office/powerpoint/2010/main" val="410790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Key Cell Ranger Parameters for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sp>
        <p:nvSpPr>
          <p:cNvPr id="3" name="TextBox 2">
            <a:extLst>
              <a:ext uri="{FF2B5EF4-FFF2-40B4-BE49-F238E27FC236}">
                <a16:creationId xmlns:a16="http://schemas.microsoft.com/office/drawing/2014/main" id="{7915BA8D-942C-CA8B-B7AA-AAEFCEABA0B7}"/>
              </a:ext>
            </a:extLst>
          </p:cNvPr>
          <p:cNvSpPr txBox="1"/>
          <p:nvPr/>
        </p:nvSpPr>
        <p:spPr>
          <a:xfrm>
            <a:off x="582111" y="1584672"/>
            <a:ext cx="4910511" cy="646331"/>
          </a:xfrm>
          <a:prstGeom prst="rect">
            <a:avLst/>
          </a:prstGeom>
          <a:noFill/>
        </p:spPr>
        <p:txBody>
          <a:bodyPr wrap="none" rtlCol="0">
            <a:spAutoFit/>
          </a:bodyPr>
          <a:lstStyle/>
          <a:p>
            <a:r>
              <a:rPr lang="en-US" dirty="0"/>
              <a:t>Reference Genome</a:t>
            </a:r>
          </a:p>
          <a:p>
            <a:r>
              <a:rPr lang="en-US" dirty="0"/>
              <a:t>  Can significantly influence number of Reads/Cells</a:t>
            </a:r>
          </a:p>
        </p:txBody>
      </p:sp>
    </p:spTree>
    <p:extLst>
      <p:ext uri="{BB962C8B-B14F-4D97-AF65-F5344CB8AC3E}">
        <p14:creationId xmlns:p14="http://schemas.microsoft.com/office/powerpoint/2010/main" val="396672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0D29-3C38-470F-62C7-3AA0AE013071}"/>
              </a:ext>
            </a:extLst>
          </p:cNvPr>
          <p:cNvSpPr>
            <a:spLocks noGrp="1"/>
          </p:cNvSpPr>
          <p:nvPr>
            <p:ph type="title"/>
          </p:nvPr>
        </p:nvSpPr>
        <p:spPr/>
        <p:txBody>
          <a:bodyPr/>
          <a:lstStyle/>
          <a:p>
            <a:r>
              <a:rPr lang="en-US" dirty="0"/>
              <a:t>Questions?</a:t>
            </a:r>
          </a:p>
        </p:txBody>
      </p:sp>
      <p:pic>
        <p:nvPicPr>
          <p:cNvPr id="2050" name="Picture 2" descr="alignment">
            <a:extLst>
              <a:ext uri="{FF2B5EF4-FFF2-40B4-BE49-F238E27FC236}">
                <a16:creationId xmlns:a16="http://schemas.microsoft.com/office/drawing/2014/main" id="{6AF197FA-E6F4-CF2B-A5F0-D8816EAA7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61" y="1239472"/>
            <a:ext cx="4576127" cy="47773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134E92-C1A8-93E2-13AF-B572ECA26923}"/>
              </a:ext>
            </a:extLst>
          </p:cNvPr>
          <p:cNvSpPr txBox="1"/>
          <p:nvPr/>
        </p:nvSpPr>
        <p:spPr>
          <a:xfrm>
            <a:off x="5054600" y="6627168"/>
            <a:ext cx="4931230" cy="230832"/>
          </a:xfrm>
          <a:prstGeom prst="rect">
            <a:avLst/>
          </a:prstGeom>
          <a:noFill/>
        </p:spPr>
        <p:txBody>
          <a:bodyPr wrap="square">
            <a:spAutoFit/>
          </a:bodyPr>
          <a:lstStyle/>
          <a:p>
            <a:pPr algn="r"/>
            <a:r>
              <a:rPr lang="en-US" sz="900" i="1" dirty="0">
                <a:solidFill>
                  <a:schemeClr val="bg1">
                    <a:lumMod val="50000"/>
                  </a:schemeClr>
                </a:solidFill>
              </a:rPr>
              <a:t>https://bioinformatics.ccr.cancer.gov/docs/b4b/RNASeq_Overview/05.Alignment/</a:t>
            </a:r>
          </a:p>
        </p:txBody>
      </p:sp>
      <p:grpSp>
        <p:nvGrpSpPr>
          <p:cNvPr id="3" name="Group 2">
            <a:extLst>
              <a:ext uri="{FF2B5EF4-FFF2-40B4-BE49-F238E27FC236}">
                <a16:creationId xmlns:a16="http://schemas.microsoft.com/office/drawing/2014/main" id="{F2E1EB2F-5A45-AB2A-7C40-AAB0D6D1E73A}"/>
              </a:ext>
            </a:extLst>
          </p:cNvPr>
          <p:cNvGrpSpPr/>
          <p:nvPr/>
        </p:nvGrpSpPr>
        <p:grpSpPr>
          <a:xfrm>
            <a:off x="0" y="751457"/>
            <a:ext cx="3310759" cy="6004152"/>
            <a:chOff x="0" y="751457"/>
            <a:chExt cx="3310759" cy="6004152"/>
          </a:xfrm>
        </p:grpSpPr>
        <p:pic>
          <p:nvPicPr>
            <p:cNvPr id="4" name="Picture 2">
              <a:extLst>
                <a:ext uri="{FF2B5EF4-FFF2-40B4-BE49-F238E27FC236}">
                  <a16:creationId xmlns:a16="http://schemas.microsoft.com/office/drawing/2014/main" id="{686383F5-86D5-FDD8-E5E6-EA49CA275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6D4DE0-BC9D-B966-DAC3-EB1BF62F86B3}"/>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6" name="TextBox 5">
              <a:extLst>
                <a:ext uri="{FF2B5EF4-FFF2-40B4-BE49-F238E27FC236}">
                  <a16:creationId xmlns:a16="http://schemas.microsoft.com/office/drawing/2014/main" id="{E09A182C-B150-92EC-0A46-95D27CC9105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7" name="TextBox 6">
              <a:extLst>
                <a:ext uri="{FF2B5EF4-FFF2-40B4-BE49-F238E27FC236}">
                  <a16:creationId xmlns:a16="http://schemas.microsoft.com/office/drawing/2014/main" id="{79B1BB0A-4F66-DEC4-F2AE-ABD79FFA0294}"/>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8" name="TextBox 7">
              <a:extLst>
                <a:ext uri="{FF2B5EF4-FFF2-40B4-BE49-F238E27FC236}">
                  <a16:creationId xmlns:a16="http://schemas.microsoft.com/office/drawing/2014/main" id="{5D1D0023-7BEE-57CE-B742-4B58D21E8DF8}"/>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9" name="TextBox 8">
              <a:extLst>
                <a:ext uri="{FF2B5EF4-FFF2-40B4-BE49-F238E27FC236}">
                  <a16:creationId xmlns:a16="http://schemas.microsoft.com/office/drawing/2014/main" id="{EC36A76C-889F-81F9-ACE4-A38783805639}"/>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0" name="TextBox 9">
              <a:extLst>
                <a:ext uri="{FF2B5EF4-FFF2-40B4-BE49-F238E27FC236}">
                  <a16:creationId xmlns:a16="http://schemas.microsoft.com/office/drawing/2014/main" id="{2C5571DD-9A3C-7A9E-4B8A-7CDAD13DE580}"/>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1" name="TextBox 10">
              <a:extLst>
                <a:ext uri="{FF2B5EF4-FFF2-40B4-BE49-F238E27FC236}">
                  <a16:creationId xmlns:a16="http://schemas.microsoft.com/office/drawing/2014/main" id="{CB2676FD-BB95-4AF5-8833-AF3391C93AF6}"/>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2" name="TextBox 11">
              <a:extLst>
                <a:ext uri="{FF2B5EF4-FFF2-40B4-BE49-F238E27FC236}">
                  <a16:creationId xmlns:a16="http://schemas.microsoft.com/office/drawing/2014/main" id="{0A51E784-44A0-F462-2212-9DB63CB116F9}"/>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3" name="TextBox 12">
              <a:extLst>
                <a:ext uri="{FF2B5EF4-FFF2-40B4-BE49-F238E27FC236}">
                  <a16:creationId xmlns:a16="http://schemas.microsoft.com/office/drawing/2014/main" id="{1077E1AB-0A72-C4CB-C13D-02C2907DEC57}"/>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Tree>
    <p:extLst>
      <p:ext uri="{BB962C8B-B14F-4D97-AF65-F5344CB8AC3E}">
        <p14:creationId xmlns:p14="http://schemas.microsoft.com/office/powerpoint/2010/main" val="124980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Single Cell Alignment with Cell Ranger</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3" name="Picture 2">
            <a:extLst>
              <a:ext uri="{FF2B5EF4-FFF2-40B4-BE49-F238E27FC236}">
                <a16:creationId xmlns:a16="http://schemas.microsoft.com/office/drawing/2014/main" id="{810CCC57-8FAE-0379-10C9-FCAB10C4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13" y="850960"/>
            <a:ext cx="4632385" cy="7382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4818B6E-4784-2976-DDBF-7B9810F2B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633" y="2453309"/>
            <a:ext cx="4088032" cy="22915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AADA15-80B5-5D10-336F-19BB6F2B0691}"/>
              </a:ext>
            </a:extLst>
          </p:cNvPr>
          <p:cNvSpPr txBox="1"/>
          <p:nvPr/>
        </p:nvSpPr>
        <p:spPr>
          <a:xfrm>
            <a:off x="1151112" y="1961270"/>
            <a:ext cx="8733866" cy="369332"/>
          </a:xfrm>
          <a:prstGeom prst="rect">
            <a:avLst/>
          </a:prstGeom>
          <a:noFill/>
        </p:spPr>
        <p:txBody>
          <a:bodyPr wrap="none" rtlCol="0">
            <a:spAutoFit/>
          </a:bodyPr>
          <a:lstStyle/>
          <a:p>
            <a:r>
              <a:rPr lang="en-US" dirty="0"/>
              <a:t>Many sequencing platforms use SMART technology, which uses a TS Oligo tag on the 5’ end.</a:t>
            </a:r>
          </a:p>
        </p:txBody>
      </p:sp>
      <p:sp>
        <p:nvSpPr>
          <p:cNvPr id="7" name="TextBox 6">
            <a:extLst>
              <a:ext uri="{FF2B5EF4-FFF2-40B4-BE49-F238E27FC236}">
                <a16:creationId xmlns:a16="http://schemas.microsoft.com/office/drawing/2014/main" id="{FCAFCFEC-26C2-12B8-17AB-4627094A9C34}"/>
              </a:ext>
            </a:extLst>
          </p:cNvPr>
          <p:cNvSpPr txBox="1"/>
          <p:nvPr/>
        </p:nvSpPr>
        <p:spPr>
          <a:xfrm>
            <a:off x="6842561" y="2578696"/>
            <a:ext cx="4100873" cy="461665"/>
          </a:xfrm>
          <a:prstGeom prst="rect">
            <a:avLst/>
          </a:prstGeom>
          <a:noFill/>
        </p:spPr>
        <p:txBody>
          <a:bodyPr wrap="square" rtlCol="0">
            <a:spAutoFit/>
          </a:bodyPr>
          <a:lstStyle/>
          <a:p>
            <a:r>
              <a:rPr lang="en-US" sz="1200" dirty="0"/>
              <a:t>Reads are a mixture of mRNA templates with some combination of tags on either end.</a:t>
            </a:r>
          </a:p>
        </p:txBody>
      </p:sp>
      <p:pic>
        <p:nvPicPr>
          <p:cNvPr id="8" name="Picture 2">
            <a:extLst>
              <a:ext uri="{FF2B5EF4-FFF2-40B4-BE49-F238E27FC236}">
                <a16:creationId xmlns:a16="http://schemas.microsoft.com/office/drawing/2014/main" id="{C0AFA214-F3F6-717C-5D8F-8815C91E9E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6842561" y="320492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5875D41-B11D-0543-9C53-C7549397EE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6842561" y="3616273"/>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B9D157D-26C4-C2C4-2836-61115C7A6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a:stretch/>
        </p:blipFill>
        <p:spPr bwMode="auto">
          <a:xfrm>
            <a:off x="6972709" y="3984162"/>
            <a:ext cx="2263775" cy="293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250A2F3B-015D-CF36-E720-115309B198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903317" y="3616272"/>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611E9B7C-448C-BEDC-481D-D04AD72E7F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236484" y="3974371"/>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7454586-1FC4-2E14-5F2F-425355750D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6853619" y="3984162"/>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380FCC7-B8BA-8349-138C-E1E1772D884A}"/>
              </a:ext>
            </a:extLst>
          </p:cNvPr>
          <p:cNvSpPr txBox="1"/>
          <p:nvPr/>
        </p:nvSpPr>
        <p:spPr>
          <a:xfrm>
            <a:off x="5054724" y="6405381"/>
            <a:ext cx="6190342" cy="230832"/>
          </a:xfrm>
          <a:prstGeom prst="rect">
            <a:avLst/>
          </a:prstGeom>
          <a:noFill/>
        </p:spPr>
        <p:txBody>
          <a:bodyPr wrap="square">
            <a:spAutoFit/>
          </a:bodyPr>
          <a:lstStyle/>
          <a:p>
            <a:r>
              <a:rPr lang="en-US" sz="900" i="1" dirty="0">
                <a:solidFill>
                  <a:schemeClr val="bg1">
                    <a:lumMod val="50000"/>
                  </a:schemeClr>
                </a:solidFill>
              </a:rPr>
              <a:t>https://www.biosyn.com/faq/What-Is-A-Template-Switching-Oligonucleotide.aspx</a:t>
            </a:r>
          </a:p>
        </p:txBody>
      </p:sp>
      <p:sp>
        <p:nvSpPr>
          <p:cNvPr id="6" name="TextBox 5">
            <a:extLst>
              <a:ext uri="{FF2B5EF4-FFF2-40B4-BE49-F238E27FC236}">
                <a16:creationId xmlns:a16="http://schemas.microsoft.com/office/drawing/2014/main" id="{BAF24B4D-98D8-90F8-282B-A1D377F59861}"/>
              </a:ext>
            </a:extLst>
          </p:cNvPr>
          <p:cNvSpPr txBox="1"/>
          <p:nvPr/>
        </p:nvSpPr>
        <p:spPr>
          <a:xfrm>
            <a:off x="1681633" y="5294693"/>
            <a:ext cx="8042394" cy="369332"/>
          </a:xfrm>
          <a:prstGeom prst="rect">
            <a:avLst/>
          </a:prstGeom>
          <a:noFill/>
        </p:spPr>
        <p:txBody>
          <a:bodyPr wrap="none" rtlCol="0">
            <a:spAutoFit/>
          </a:bodyPr>
          <a:lstStyle/>
          <a:p>
            <a:r>
              <a:rPr lang="en-US" dirty="0"/>
              <a:t>Cell Ranger takes these input reads and produces counts for gene expression counts.</a:t>
            </a:r>
          </a:p>
        </p:txBody>
      </p:sp>
    </p:spTree>
    <p:extLst>
      <p:ext uri="{BB962C8B-B14F-4D97-AF65-F5344CB8AC3E}">
        <p14:creationId xmlns:p14="http://schemas.microsoft.com/office/powerpoint/2010/main" val="16379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6004152"/>
            <a:chOff x="0" y="751457"/>
            <a:chExt cx="3310759" cy="600415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
        <p:nvSpPr>
          <p:cNvPr id="5" name="TextBox 4">
            <a:extLst>
              <a:ext uri="{FF2B5EF4-FFF2-40B4-BE49-F238E27FC236}">
                <a16:creationId xmlns:a16="http://schemas.microsoft.com/office/drawing/2014/main" id="{E5B1E6D7-B186-A54E-0607-5D1C6562BBCA}"/>
              </a:ext>
            </a:extLst>
          </p:cNvPr>
          <p:cNvSpPr txBox="1"/>
          <p:nvPr/>
        </p:nvSpPr>
        <p:spPr>
          <a:xfrm>
            <a:off x="4268552" y="2506991"/>
            <a:ext cx="7469099" cy="646331"/>
          </a:xfrm>
          <a:prstGeom prst="rect">
            <a:avLst/>
          </a:prstGeom>
          <a:noFill/>
        </p:spPr>
        <p:txBody>
          <a:bodyPr wrap="square" rtlCol="0">
            <a:spAutoFit/>
          </a:bodyPr>
          <a:lstStyle/>
          <a:p>
            <a:r>
              <a:rPr lang="en-US" dirty="0"/>
              <a:t>0. </a:t>
            </a:r>
            <a:r>
              <a:rPr lang="en-US" b="1" dirty="0"/>
              <a:t>Read trimming</a:t>
            </a:r>
            <a:r>
              <a:rPr lang="en-US" dirty="0"/>
              <a:t>: the 3’ switch oligo sequence and 5’ poly-A tail are trimmed from reads in cDNA library prior to alignment.</a:t>
            </a:r>
          </a:p>
        </p:txBody>
      </p:sp>
      <p:pic>
        <p:nvPicPr>
          <p:cNvPr id="16" name="Picture 2">
            <a:extLst>
              <a:ext uri="{FF2B5EF4-FFF2-40B4-BE49-F238E27FC236}">
                <a16:creationId xmlns:a16="http://schemas.microsoft.com/office/drawing/2014/main" id="{4990A6DA-4F9C-CAF1-5A82-B09F4F0F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4197949" y="401411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90049BBD-556C-D0F6-6B17-85612286F7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4197949" y="4380504"/>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842F1D85-73C2-8B5A-1200-E69D32AB53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4328097" y="4765483"/>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4F3B5A3-F2A9-0373-8C0D-84700B1A06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7258705" y="438050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6017415-DDFA-8EE8-BE00-482F83850D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6591872" y="4760685"/>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CAC448C0-F939-071F-1CEB-D994EB1C4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4209007" y="4760685"/>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7475FBA-3456-9555-4FBD-0B17CA85867F}"/>
              </a:ext>
            </a:extLst>
          </p:cNvPr>
          <p:cNvSpPr txBox="1"/>
          <p:nvPr/>
        </p:nvSpPr>
        <p:spPr>
          <a:xfrm>
            <a:off x="4506421" y="3550053"/>
            <a:ext cx="1907125" cy="307777"/>
          </a:xfrm>
          <a:prstGeom prst="rect">
            <a:avLst/>
          </a:prstGeom>
          <a:noFill/>
        </p:spPr>
        <p:txBody>
          <a:bodyPr wrap="none" rtlCol="0">
            <a:spAutoFit/>
          </a:bodyPr>
          <a:lstStyle/>
          <a:p>
            <a:r>
              <a:rPr lang="en-US" sz="1400" b="1" u="sng" dirty="0"/>
              <a:t>Full length cDNA Reads</a:t>
            </a:r>
          </a:p>
        </p:txBody>
      </p:sp>
      <p:sp>
        <p:nvSpPr>
          <p:cNvPr id="23" name="TextBox 22">
            <a:extLst>
              <a:ext uri="{FF2B5EF4-FFF2-40B4-BE49-F238E27FC236}">
                <a16:creationId xmlns:a16="http://schemas.microsoft.com/office/drawing/2014/main" id="{715F85B8-74FF-B5E3-5D91-6FE52223716C}"/>
              </a:ext>
            </a:extLst>
          </p:cNvPr>
          <p:cNvSpPr txBox="1"/>
          <p:nvPr/>
        </p:nvSpPr>
        <p:spPr>
          <a:xfrm>
            <a:off x="9442792" y="3599198"/>
            <a:ext cx="1791837" cy="307777"/>
          </a:xfrm>
          <a:prstGeom prst="rect">
            <a:avLst/>
          </a:prstGeom>
          <a:noFill/>
        </p:spPr>
        <p:txBody>
          <a:bodyPr wrap="none" rtlCol="0">
            <a:spAutoFit/>
          </a:bodyPr>
          <a:lstStyle/>
          <a:p>
            <a:r>
              <a:rPr lang="en-US" sz="1400" b="1" u="sng" dirty="0"/>
              <a:t>Trimmed cDNA Reads</a:t>
            </a:r>
          </a:p>
        </p:txBody>
      </p:sp>
      <p:sp>
        <p:nvSpPr>
          <p:cNvPr id="24" name="Arrow: Right 23">
            <a:extLst>
              <a:ext uri="{FF2B5EF4-FFF2-40B4-BE49-F238E27FC236}">
                <a16:creationId xmlns:a16="http://schemas.microsoft.com/office/drawing/2014/main" id="{20FF551A-323B-F2D2-8578-DD2E17866C9F}"/>
              </a:ext>
            </a:extLst>
          </p:cNvPr>
          <p:cNvSpPr/>
          <p:nvPr/>
        </p:nvSpPr>
        <p:spPr>
          <a:xfrm>
            <a:off x="8186366" y="4002491"/>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7FB41D6-261F-4CA8-4B69-929DC38CF135}"/>
              </a:ext>
            </a:extLst>
          </p:cNvPr>
          <p:cNvGrpSpPr/>
          <p:nvPr/>
        </p:nvGrpSpPr>
        <p:grpSpPr>
          <a:xfrm>
            <a:off x="9087734" y="4760685"/>
            <a:ext cx="2501955" cy="122475"/>
            <a:chOff x="9168723" y="3190194"/>
            <a:chExt cx="2501955" cy="122475"/>
          </a:xfrm>
        </p:grpSpPr>
        <p:pic>
          <p:nvPicPr>
            <p:cNvPr id="25" name="Picture 2">
              <a:extLst>
                <a:ext uri="{FF2B5EF4-FFF2-40B4-BE49-F238E27FC236}">
                  <a16:creationId xmlns:a16="http://schemas.microsoft.com/office/drawing/2014/main" id="{A99DFD1E-9DD2-47F4-C37D-9DBD9A528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9287813" y="3194992"/>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90389F57-DA54-6E01-CF73-F75B421647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319019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47401469-FA5C-78D1-E7C7-0FA0C29FA4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3190194"/>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4AD1DEDE-7001-DF5C-3858-382EBB8AD748}"/>
              </a:ext>
            </a:extLst>
          </p:cNvPr>
          <p:cNvGrpSpPr/>
          <p:nvPr/>
        </p:nvGrpSpPr>
        <p:grpSpPr>
          <a:xfrm>
            <a:off x="9087734" y="4380504"/>
            <a:ext cx="2501955" cy="122475"/>
            <a:chOff x="9168723" y="2810013"/>
            <a:chExt cx="2501955" cy="122475"/>
          </a:xfrm>
        </p:grpSpPr>
        <p:pic>
          <p:nvPicPr>
            <p:cNvPr id="28" name="Picture 2">
              <a:extLst>
                <a:ext uri="{FF2B5EF4-FFF2-40B4-BE49-F238E27FC236}">
                  <a16:creationId xmlns:a16="http://schemas.microsoft.com/office/drawing/2014/main" id="{7FEA44DD-2C43-5BF5-EA7C-D95C324615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287813" y="2810768"/>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a:extLst>
                <a:ext uri="{FF2B5EF4-FFF2-40B4-BE49-F238E27FC236}">
                  <a16:creationId xmlns:a16="http://schemas.microsoft.com/office/drawing/2014/main" id="{ED6B637B-AE04-D28C-47AB-E9C8D79873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2810013"/>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4074BFB5-E933-AFB4-DBFE-9FD356DFE1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2810013"/>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D195B400-DCA7-23A3-540B-3CBB9D5E58A2}"/>
              </a:ext>
            </a:extLst>
          </p:cNvPr>
          <p:cNvGrpSpPr/>
          <p:nvPr/>
        </p:nvGrpSpPr>
        <p:grpSpPr>
          <a:xfrm>
            <a:off x="9087734" y="4014117"/>
            <a:ext cx="2501955" cy="122475"/>
            <a:chOff x="9049633" y="2443626"/>
            <a:chExt cx="2501955" cy="122475"/>
          </a:xfrm>
        </p:grpSpPr>
        <p:pic>
          <p:nvPicPr>
            <p:cNvPr id="31" name="Picture 2">
              <a:extLst>
                <a:ext uri="{FF2B5EF4-FFF2-40B4-BE49-F238E27FC236}">
                  <a16:creationId xmlns:a16="http://schemas.microsoft.com/office/drawing/2014/main" id="{81D7D6E5-1AF0-DDC0-F65C-06E1EB0CE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168723" y="2444381"/>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987BD70E-C26C-B72A-3795-F94EC51CDB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432498" y="2443626"/>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74A1A9E0-EA14-DFEA-29C1-3BD59CB658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049633" y="2443626"/>
              <a:ext cx="119090" cy="122474"/>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Arrow: Right 33">
            <a:extLst>
              <a:ext uri="{FF2B5EF4-FFF2-40B4-BE49-F238E27FC236}">
                <a16:creationId xmlns:a16="http://schemas.microsoft.com/office/drawing/2014/main" id="{1B6F6D61-7911-AE32-7ED2-9869420F4512}"/>
              </a:ext>
            </a:extLst>
          </p:cNvPr>
          <p:cNvSpPr/>
          <p:nvPr/>
        </p:nvSpPr>
        <p:spPr>
          <a:xfrm>
            <a:off x="8174290" y="4368878"/>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259CE374-633A-1307-79EC-BAED7CE4A1BC}"/>
              </a:ext>
            </a:extLst>
          </p:cNvPr>
          <p:cNvSpPr/>
          <p:nvPr/>
        </p:nvSpPr>
        <p:spPr>
          <a:xfrm>
            <a:off x="8186366" y="4749059"/>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F4D6558-1021-5180-EF98-87B6D99E01C2}"/>
              </a:ext>
            </a:extLst>
          </p:cNvPr>
          <p:cNvSpPr/>
          <p:nvPr/>
        </p:nvSpPr>
        <p:spPr>
          <a:xfrm>
            <a:off x="4819663" y="804863"/>
            <a:ext cx="676275" cy="161925"/>
          </a:xfrm>
          <a:prstGeom prst="rect">
            <a:avLst/>
          </a:prstGeom>
          <a:solidFill>
            <a:srgbClr val="BFE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9BB43ED-5FDC-6803-8ACF-2B9A8BDF66CB}"/>
              </a:ext>
            </a:extLst>
          </p:cNvPr>
          <p:cNvGrpSpPr/>
          <p:nvPr/>
        </p:nvGrpSpPr>
        <p:grpSpPr>
          <a:xfrm>
            <a:off x="3306253" y="739315"/>
            <a:ext cx="3083758" cy="307777"/>
            <a:chOff x="3306253" y="739315"/>
            <a:chExt cx="3083758" cy="307777"/>
          </a:xfrm>
        </p:grpSpPr>
        <p:pic>
          <p:nvPicPr>
            <p:cNvPr id="39" name="Picture 2">
              <a:extLst>
                <a:ext uri="{FF2B5EF4-FFF2-40B4-BE49-F238E27FC236}">
                  <a16:creationId xmlns:a16="http://schemas.microsoft.com/office/drawing/2014/main" id="{73ADA503-E179-501F-B71C-40C0DBF7C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37" b="95388"/>
            <a:stretch/>
          </p:blipFill>
          <p:spPr bwMode="auto">
            <a:xfrm>
              <a:off x="3941270" y="755157"/>
              <a:ext cx="2448741" cy="27609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3EFC97A-5BEE-62A8-9A95-A09C23CF355D}"/>
                </a:ext>
              </a:extLst>
            </p:cNvPr>
            <p:cNvSpPr txBox="1"/>
            <p:nvPr/>
          </p:nvSpPr>
          <p:spPr>
            <a:xfrm>
              <a:off x="4619832" y="757966"/>
              <a:ext cx="1075936" cy="261610"/>
            </a:xfrm>
            <a:prstGeom prst="rect">
              <a:avLst/>
            </a:prstGeom>
            <a:noFill/>
          </p:spPr>
          <p:txBody>
            <a:bodyPr wrap="none" rtlCol="0">
              <a:spAutoFit/>
            </a:bodyPr>
            <a:lstStyle/>
            <a:p>
              <a:r>
                <a:rPr lang="en-US" sz="1100" b="1" dirty="0"/>
                <a:t>Read Trimming</a:t>
              </a:r>
            </a:p>
          </p:txBody>
        </p:sp>
        <p:sp>
          <p:nvSpPr>
            <p:cNvPr id="43" name="Arrow: Right 42">
              <a:extLst>
                <a:ext uri="{FF2B5EF4-FFF2-40B4-BE49-F238E27FC236}">
                  <a16:creationId xmlns:a16="http://schemas.microsoft.com/office/drawing/2014/main" id="{829C77D6-465E-9D3E-3D0D-16D6418A281A}"/>
                </a:ext>
              </a:extLst>
            </p:cNvPr>
            <p:cNvSpPr/>
            <p:nvPr/>
          </p:nvSpPr>
          <p:spPr>
            <a:xfrm flipH="1">
              <a:off x="3306253" y="751457"/>
              <a:ext cx="401558" cy="276094"/>
            </a:xfrm>
            <a:prstGeom prst="rightArrow">
              <a:avLst/>
            </a:prstGeom>
            <a:solidFill>
              <a:srgbClr val="BFE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A25B5F5-EC9E-5AB0-3F44-5FFC32931AF8}"/>
                </a:ext>
              </a:extLst>
            </p:cNvPr>
            <p:cNvSpPr txBox="1"/>
            <p:nvPr/>
          </p:nvSpPr>
          <p:spPr>
            <a:xfrm>
              <a:off x="3681409" y="739315"/>
              <a:ext cx="276038" cy="307777"/>
            </a:xfrm>
            <a:prstGeom prst="rect">
              <a:avLst/>
            </a:prstGeom>
            <a:noFill/>
          </p:spPr>
          <p:txBody>
            <a:bodyPr wrap="none" rtlCol="0">
              <a:spAutoFit/>
            </a:bodyPr>
            <a:lstStyle/>
            <a:p>
              <a:pPr algn="ctr"/>
              <a:r>
                <a:rPr lang="en-US" sz="1400" b="1" dirty="0"/>
                <a:t>0</a:t>
              </a:r>
            </a:p>
          </p:txBody>
        </p:sp>
      </p:grpSp>
    </p:spTree>
    <p:extLst>
      <p:ext uri="{BB962C8B-B14F-4D97-AF65-F5344CB8AC3E}">
        <p14:creationId xmlns:p14="http://schemas.microsoft.com/office/powerpoint/2010/main" val="223627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1 - 2</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2133600"/>
            <a:ext cx="3310759" cy="4724400"/>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E7FAA6-4993-D22B-8A02-C13A1079747F}"/>
              </a:ext>
            </a:extLst>
          </p:cNvPr>
          <p:cNvSpPr txBox="1"/>
          <p:nvPr/>
        </p:nvSpPr>
        <p:spPr>
          <a:xfrm>
            <a:off x="4281980" y="1351290"/>
            <a:ext cx="7181850" cy="2031325"/>
          </a:xfrm>
          <a:prstGeom prst="rect">
            <a:avLst/>
          </a:prstGeom>
          <a:noFill/>
        </p:spPr>
        <p:txBody>
          <a:bodyPr wrap="square" rtlCol="0">
            <a:spAutoFit/>
          </a:bodyPr>
          <a:lstStyle/>
          <a:p>
            <a:r>
              <a:rPr lang="en-US" dirty="0"/>
              <a:t>Cell Ranger compares 10x barcodes to the whitelist file of known barcodes for a given assay</a:t>
            </a:r>
          </a:p>
          <a:p>
            <a:r>
              <a:rPr lang="en-US" dirty="0"/>
              <a:t>Barcodes that do not exactly match any whitelist entries are statistically tested if there is sufficient evidence that they have a sequencing error and are a match.</a:t>
            </a:r>
          </a:p>
          <a:p>
            <a:r>
              <a:rPr lang="en-US" dirty="0"/>
              <a:t>If so, bar code is corrected to closest matching entry and included, nonmatching barcodes are discarded.</a:t>
            </a:r>
          </a:p>
        </p:txBody>
      </p:sp>
    </p:spTree>
    <p:extLst>
      <p:ext uri="{BB962C8B-B14F-4D97-AF65-F5344CB8AC3E}">
        <p14:creationId xmlns:p14="http://schemas.microsoft.com/office/powerpoint/2010/main" val="40729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3 - 4</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3741576"/>
            <a:ext cx="3310759" cy="3116424"/>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1546865"/>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193E1370-9B7C-0BCF-2DE3-C03969729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115" y="1802834"/>
            <a:ext cx="6211951" cy="34337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6AE6B95-074D-2045-CB5C-574CDF38B60F}"/>
              </a:ext>
            </a:extLst>
          </p:cNvPr>
          <p:cNvSpPr txBox="1"/>
          <p:nvPr/>
        </p:nvSpPr>
        <p:spPr>
          <a:xfrm>
            <a:off x="4257675" y="1003841"/>
            <a:ext cx="7382577" cy="646331"/>
          </a:xfrm>
          <a:prstGeom prst="rect">
            <a:avLst/>
          </a:prstGeom>
          <a:noFill/>
        </p:spPr>
        <p:txBody>
          <a:bodyPr wrap="square" rtlCol="0">
            <a:spAutoFit/>
          </a:bodyPr>
          <a:lstStyle/>
          <a:p>
            <a:r>
              <a:rPr lang="en-US" dirty="0"/>
              <a:t>Cell Ranger uses the STAR aligner, which perform splicing-aware alignment of reads to the genome.</a:t>
            </a:r>
          </a:p>
        </p:txBody>
      </p:sp>
      <p:sp>
        <p:nvSpPr>
          <p:cNvPr id="18" name="TextBox 17">
            <a:extLst>
              <a:ext uri="{FF2B5EF4-FFF2-40B4-BE49-F238E27FC236}">
                <a16:creationId xmlns:a16="http://schemas.microsoft.com/office/drawing/2014/main" id="{CC166B34-CD61-EFB0-EDA3-B357B8F8B082}"/>
              </a:ext>
            </a:extLst>
          </p:cNvPr>
          <p:cNvSpPr txBox="1"/>
          <p:nvPr/>
        </p:nvSpPr>
        <p:spPr>
          <a:xfrm>
            <a:off x="4070309" y="2123018"/>
            <a:ext cx="956929" cy="523220"/>
          </a:xfrm>
          <a:prstGeom prst="rect">
            <a:avLst/>
          </a:prstGeom>
          <a:noFill/>
        </p:spPr>
        <p:txBody>
          <a:bodyPr wrap="none" rtlCol="0">
            <a:spAutoFit/>
          </a:bodyPr>
          <a:lstStyle/>
          <a:p>
            <a:r>
              <a:rPr lang="en-US" sz="1400" dirty="0"/>
              <a:t>Reference </a:t>
            </a:r>
          </a:p>
          <a:p>
            <a:r>
              <a:rPr lang="en-US" sz="1400" dirty="0"/>
              <a:t>Genome</a:t>
            </a:r>
          </a:p>
        </p:txBody>
      </p:sp>
      <p:sp>
        <p:nvSpPr>
          <p:cNvPr id="19" name="TextBox 18">
            <a:extLst>
              <a:ext uri="{FF2B5EF4-FFF2-40B4-BE49-F238E27FC236}">
                <a16:creationId xmlns:a16="http://schemas.microsoft.com/office/drawing/2014/main" id="{293F65D4-F7ED-4750-F775-987D03953C03}"/>
              </a:ext>
            </a:extLst>
          </p:cNvPr>
          <p:cNvSpPr txBox="1"/>
          <p:nvPr/>
        </p:nvSpPr>
        <p:spPr>
          <a:xfrm>
            <a:off x="4070309" y="3695136"/>
            <a:ext cx="1066254" cy="523220"/>
          </a:xfrm>
          <a:prstGeom prst="rect">
            <a:avLst/>
          </a:prstGeom>
          <a:noFill/>
        </p:spPr>
        <p:txBody>
          <a:bodyPr wrap="none" rtlCol="0">
            <a:spAutoFit/>
          </a:bodyPr>
          <a:lstStyle/>
          <a:p>
            <a:r>
              <a:rPr lang="en-US" sz="1400" dirty="0"/>
              <a:t>Experiment </a:t>
            </a:r>
          </a:p>
          <a:p>
            <a:r>
              <a:rPr lang="en-US" sz="1400" dirty="0"/>
              <a:t>Reads</a:t>
            </a:r>
          </a:p>
        </p:txBody>
      </p:sp>
      <p:sp>
        <p:nvSpPr>
          <p:cNvPr id="20" name="Left Brace 19">
            <a:extLst>
              <a:ext uri="{FF2B5EF4-FFF2-40B4-BE49-F238E27FC236}">
                <a16:creationId xmlns:a16="http://schemas.microsoft.com/office/drawing/2014/main" id="{4BBF717F-9E79-0325-ECD3-2389F1C19F48}"/>
              </a:ext>
            </a:extLst>
          </p:cNvPr>
          <p:cNvSpPr/>
          <p:nvPr/>
        </p:nvSpPr>
        <p:spPr>
          <a:xfrm>
            <a:off x="5175339" y="1996374"/>
            <a:ext cx="253911" cy="7798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4EB4A0E4-0BE7-9E88-3973-DE3DDEA920DA}"/>
              </a:ext>
            </a:extLst>
          </p:cNvPr>
          <p:cNvSpPr/>
          <p:nvPr/>
        </p:nvSpPr>
        <p:spPr>
          <a:xfrm>
            <a:off x="5182067" y="2903982"/>
            <a:ext cx="253911" cy="2172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FA9B2A2-D956-D993-145A-E3F886011E1C}"/>
              </a:ext>
            </a:extLst>
          </p:cNvPr>
          <p:cNvSpPr txBox="1"/>
          <p:nvPr/>
        </p:nvSpPr>
        <p:spPr>
          <a:xfrm>
            <a:off x="4407093" y="5366331"/>
            <a:ext cx="5911555" cy="307777"/>
          </a:xfrm>
          <a:prstGeom prst="rect">
            <a:avLst/>
          </a:prstGeom>
          <a:noFill/>
        </p:spPr>
        <p:txBody>
          <a:bodyPr wrap="none" rtlCol="0">
            <a:spAutoFit/>
          </a:bodyPr>
          <a:lstStyle/>
          <a:p>
            <a:r>
              <a:rPr lang="en-US" sz="1400" dirty="0">
                <a:solidFill>
                  <a:srgbClr val="6B4099"/>
                </a:solidFill>
              </a:rPr>
              <a:t>Antisense reads </a:t>
            </a:r>
            <a:r>
              <a:rPr lang="en-US" sz="1400" dirty="0"/>
              <a:t>are discarded because they are not part of the transcriptome. </a:t>
            </a:r>
          </a:p>
        </p:txBody>
      </p:sp>
      <p:sp>
        <p:nvSpPr>
          <p:cNvPr id="23" name="TextBox 22">
            <a:extLst>
              <a:ext uri="{FF2B5EF4-FFF2-40B4-BE49-F238E27FC236}">
                <a16:creationId xmlns:a16="http://schemas.microsoft.com/office/drawing/2014/main" id="{0AFFC733-8DC7-77BD-45EE-625515DFB547}"/>
              </a:ext>
            </a:extLst>
          </p:cNvPr>
          <p:cNvSpPr txBox="1"/>
          <p:nvPr/>
        </p:nvSpPr>
        <p:spPr>
          <a:xfrm>
            <a:off x="4407093" y="5729599"/>
            <a:ext cx="5754460" cy="307777"/>
          </a:xfrm>
          <a:prstGeom prst="rect">
            <a:avLst/>
          </a:prstGeom>
          <a:noFill/>
        </p:spPr>
        <p:txBody>
          <a:bodyPr wrap="none" rtlCol="0">
            <a:spAutoFit/>
          </a:bodyPr>
          <a:lstStyle/>
          <a:p>
            <a:r>
              <a:rPr lang="en-US" sz="1400" dirty="0">
                <a:solidFill>
                  <a:srgbClr val="E84A50"/>
                </a:solidFill>
              </a:rPr>
              <a:t>Intronic reads </a:t>
            </a:r>
            <a:r>
              <a:rPr lang="en-US" sz="1400" dirty="0"/>
              <a:t>can also be discarded for basic gene expression investigations.</a:t>
            </a:r>
          </a:p>
        </p:txBody>
      </p:sp>
    </p:spTree>
    <p:extLst>
      <p:ext uri="{BB962C8B-B14F-4D97-AF65-F5344CB8AC3E}">
        <p14:creationId xmlns:p14="http://schemas.microsoft.com/office/powerpoint/2010/main" val="11745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5 - 6</a:t>
            </a:r>
          </a:p>
        </p:txBody>
      </p:sp>
      <p:sp>
        <p:nvSpPr>
          <p:cNvPr id="4" name="TextBox 3">
            <a:extLst>
              <a:ext uri="{FF2B5EF4-FFF2-40B4-BE49-F238E27FC236}">
                <a16:creationId xmlns:a16="http://schemas.microsoft.com/office/drawing/2014/main" id="{CC1F8028-DD48-21C8-784C-0351ADD5D02F}"/>
              </a:ext>
            </a:extLst>
          </p:cNvPr>
          <p:cNvSpPr txBox="1"/>
          <p:nvPr/>
        </p:nvSpPr>
        <p:spPr>
          <a:xfrm>
            <a:off x="4767755" y="6416940"/>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5109858"/>
            <a:ext cx="3310759" cy="1748142"/>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3112227"/>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2658F92-AAF9-1B74-B0D5-E1983813DBA6}"/>
              </a:ext>
            </a:extLst>
          </p:cNvPr>
          <p:cNvSpPr txBox="1"/>
          <p:nvPr/>
        </p:nvSpPr>
        <p:spPr>
          <a:xfrm>
            <a:off x="3648972" y="2750222"/>
            <a:ext cx="5232271" cy="1477328"/>
          </a:xfrm>
          <a:prstGeom prst="rect">
            <a:avLst/>
          </a:prstGeom>
          <a:noFill/>
        </p:spPr>
        <p:txBody>
          <a:bodyPr wrap="square" rtlCol="0">
            <a:spAutoFit/>
          </a:bodyPr>
          <a:lstStyle/>
          <a:p>
            <a:r>
              <a:rPr lang="en-US" b="1" dirty="0"/>
              <a:t>Homopolymer reads </a:t>
            </a:r>
            <a:r>
              <a:rPr lang="en-US" dirty="0"/>
              <a:t>(2+ repeat bases): known to be sources of error for DNA sequencing because it’s difficult to distinguish number of repeats beyond 2 (leads to alignment errors for the rest of reads.</a:t>
            </a:r>
          </a:p>
          <a:p>
            <a:r>
              <a:rPr lang="en-US" i="1" dirty="0"/>
              <a:t>1.43 million homopolymer regions in human genome.</a:t>
            </a:r>
          </a:p>
        </p:txBody>
      </p:sp>
      <p:pic>
        <p:nvPicPr>
          <p:cNvPr id="3074" name="Picture 2">
            <a:extLst>
              <a:ext uri="{FF2B5EF4-FFF2-40B4-BE49-F238E27FC236}">
                <a16:creationId xmlns:a16="http://schemas.microsoft.com/office/drawing/2014/main" id="{649ABEFF-EC2F-FEAE-55D7-98923A2E7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881" y="2771007"/>
            <a:ext cx="3070172" cy="13229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B5F0265-5EAA-B3D1-5F0B-1B1AC0458C2C}"/>
              </a:ext>
            </a:extLst>
          </p:cNvPr>
          <p:cNvSpPr txBox="1"/>
          <p:nvPr/>
        </p:nvSpPr>
        <p:spPr>
          <a:xfrm>
            <a:off x="3623339" y="1200097"/>
            <a:ext cx="7580193" cy="1477328"/>
          </a:xfrm>
          <a:prstGeom prst="rect">
            <a:avLst/>
          </a:prstGeom>
          <a:noFill/>
        </p:spPr>
        <p:txBody>
          <a:bodyPr wrap="square">
            <a:spAutoFit/>
          </a:bodyPr>
          <a:lstStyle/>
          <a:p>
            <a:r>
              <a:rPr lang="en-US" b="1" i="0" dirty="0">
                <a:solidFill>
                  <a:srgbClr val="333333"/>
                </a:solidFill>
                <a:effectLst/>
                <a:latin typeface="Open Sans" panose="020B0606030504020204" pitchFamily="34" charset="0"/>
              </a:rPr>
              <a:t>5. Cell Ranger Discards Low Quality Reads</a:t>
            </a:r>
          </a:p>
          <a:p>
            <a:r>
              <a:rPr lang="en-US" i="1" dirty="0">
                <a:solidFill>
                  <a:srgbClr val="333333"/>
                </a:solidFill>
                <a:latin typeface="Open Sans" panose="020B0606030504020204" pitchFamily="34" charset="0"/>
              </a:rPr>
              <a:t>  </a:t>
            </a:r>
            <a:r>
              <a:rPr lang="en-US" sz="1600" i="1" dirty="0">
                <a:solidFill>
                  <a:srgbClr val="333333"/>
                </a:solidFill>
                <a:latin typeface="Open Sans" panose="020B0606030504020204" pitchFamily="34" charset="0"/>
              </a:rPr>
              <a:t>Quality = mapping to a specific genome location with high confidence.</a:t>
            </a:r>
            <a:endParaRPr lang="en-US" sz="1600" b="0" i="1" dirty="0">
              <a:solidFill>
                <a:srgbClr val="333333"/>
              </a:solidFill>
              <a:effectLst/>
              <a:latin typeface="Open Sans" panose="020B0606030504020204" pitchFamily="34" charset="0"/>
            </a:endParaRP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bases with base </a:t>
            </a:r>
            <a:r>
              <a:rPr lang="en-US" b="1" i="0" dirty="0">
                <a:solidFill>
                  <a:srgbClr val="333333"/>
                </a:solidFill>
                <a:effectLst/>
                <a:latin typeface="Open Sans" panose="020B0606030504020204" pitchFamily="34" charset="0"/>
              </a:rPr>
              <a:t>quality &lt; 10</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a:t>
            </a:r>
            <a:r>
              <a:rPr lang="en-US" b="1" i="0" dirty="0">
                <a:solidFill>
                  <a:srgbClr val="333333"/>
                </a:solidFill>
                <a:effectLst/>
                <a:latin typeface="Open Sans" panose="020B0606030504020204" pitchFamily="34" charset="0"/>
              </a:rPr>
              <a:t>N</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be a </a:t>
            </a:r>
            <a:r>
              <a:rPr lang="en-US" b="1" i="0" dirty="0">
                <a:solidFill>
                  <a:srgbClr val="333333"/>
                </a:solidFill>
                <a:effectLst/>
                <a:latin typeface="Open Sans" panose="020B0606030504020204" pitchFamily="34" charset="0"/>
              </a:rPr>
              <a:t>homopolymer</a:t>
            </a:r>
            <a:r>
              <a:rPr lang="en-US" b="0" i="0" dirty="0">
                <a:solidFill>
                  <a:srgbClr val="333333"/>
                </a:solidFill>
                <a:effectLst/>
                <a:latin typeface="Open Sans" panose="020B0606030504020204" pitchFamily="34" charset="0"/>
              </a:rPr>
              <a:t>, e.g. AAAAAAAAAA</a:t>
            </a:r>
          </a:p>
        </p:txBody>
      </p:sp>
      <p:sp>
        <p:nvSpPr>
          <p:cNvPr id="24" name="TextBox 23">
            <a:extLst>
              <a:ext uri="{FF2B5EF4-FFF2-40B4-BE49-F238E27FC236}">
                <a16:creationId xmlns:a16="http://schemas.microsoft.com/office/drawing/2014/main" id="{685B3D2D-3CA4-91D3-4496-28694B94D11A}"/>
              </a:ext>
            </a:extLst>
          </p:cNvPr>
          <p:cNvSpPr txBox="1"/>
          <p:nvPr/>
        </p:nvSpPr>
        <p:spPr>
          <a:xfrm>
            <a:off x="4667250" y="6584468"/>
            <a:ext cx="4922453" cy="230832"/>
          </a:xfrm>
          <a:prstGeom prst="rect">
            <a:avLst/>
          </a:prstGeom>
          <a:noFill/>
        </p:spPr>
        <p:txBody>
          <a:bodyPr wrap="square">
            <a:spAutoFit/>
          </a:bodyPr>
          <a:lstStyle/>
          <a:p>
            <a:pPr algn="r"/>
            <a:r>
              <a:rPr lang="en-US" sz="900" i="1" dirty="0">
                <a:solidFill>
                  <a:schemeClr val="tx1">
                    <a:lumMod val="50000"/>
                    <a:lumOff val="50000"/>
                  </a:schemeClr>
                </a:solidFill>
              </a:rPr>
              <a:t>https://hackbrightacademy.com/blog/indel-finder-how-the-python-version-of-this-program-works/</a:t>
            </a:r>
          </a:p>
        </p:txBody>
      </p:sp>
      <p:sp>
        <p:nvSpPr>
          <p:cNvPr id="17" name="TextBox 16">
            <a:extLst>
              <a:ext uri="{FF2B5EF4-FFF2-40B4-BE49-F238E27FC236}">
                <a16:creationId xmlns:a16="http://schemas.microsoft.com/office/drawing/2014/main" id="{0B304355-2E07-DC26-36F1-CCADB0A0BAE9}"/>
              </a:ext>
            </a:extLst>
          </p:cNvPr>
          <p:cNvSpPr txBox="1"/>
          <p:nvPr/>
        </p:nvSpPr>
        <p:spPr>
          <a:xfrm>
            <a:off x="3623339" y="4371194"/>
            <a:ext cx="7580193" cy="1477328"/>
          </a:xfrm>
          <a:prstGeom prst="rect">
            <a:avLst/>
          </a:prstGeom>
          <a:noFill/>
        </p:spPr>
        <p:txBody>
          <a:bodyPr wrap="square">
            <a:spAutoFit/>
          </a:bodyPr>
          <a:lstStyle/>
          <a:p>
            <a:r>
              <a:rPr lang="en-US" b="1" dirty="0">
                <a:solidFill>
                  <a:srgbClr val="333333"/>
                </a:solidFill>
                <a:latin typeface="Open Sans" panose="020B0606030504020204" pitchFamily="34" charset="0"/>
              </a:rPr>
              <a:t>6</a:t>
            </a:r>
            <a:r>
              <a:rPr lang="en-US" b="1" i="0" dirty="0">
                <a:solidFill>
                  <a:srgbClr val="333333"/>
                </a:solidFill>
                <a:effectLst/>
                <a:latin typeface="Open Sans" panose="020B0606030504020204" pitchFamily="34" charset="0"/>
              </a:rPr>
              <a:t>. Cell Ranger performs Umi counting</a:t>
            </a:r>
          </a:p>
          <a:p>
            <a:r>
              <a:rPr lang="en-US" dirty="0">
                <a:solidFill>
                  <a:srgbClr val="333333"/>
                </a:solidFill>
                <a:latin typeface="Open Sans" panose="020B0606030504020204" pitchFamily="34" charset="0"/>
              </a:rPr>
              <a:t>Reads are grouped by barcode, UMI, and gene annotation</a:t>
            </a:r>
          </a:p>
          <a:p>
            <a:r>
              <a:rPr lang="en-US" b="0" i="0" dirty="0">
                <a:solidFill>
                  <a:srgbClr val="333333"/>
                </a:solidFill>
                <a:effectLst/>
                <a:latin typeface="Open Sans" panose="020B0606030504020204" pitchFamily="34" charset="0"/>
              </a:rPr>
              <a:t>If there are reads with same barcode and UMI but different gene annotations, </a:t>
            </a:r>
            <a:r>
              <a:rPr lang="en-US" dirty="0">
                <a:solidFill>
                  <a:srgbClr val="333333"/>
                </a:solidFill>
                <a:latin typeface="Open Sans" panose="020B0606030504020204" pitchFamily="34" charset="0"/>
              </a:rPr>
              <a:t>discards the annotation with lease supported reads (low support molecules).</a:t>
            </a:r>
            <a:endParaRPr lang="en-US" b="0" i="0" dirty="0">
              <a:solidFill>
                <a:srgbClr val="333333"/>
              </a:solidFill>
              <a:effectLst/>
              <a:latin typeface="Open Sans" panose="020B0606030504020204" pitchFamily="34" charset="0"/>
            </a:endParaRPr>
          </a:p>
        </p:txBody>
      </p:sp>
      <p:sp>
        <p:nvSpPr>
          <p:cNvPr id="18" name="TextBox 17">
            <a:extLst>
              <a:ext uri="{FF2B5EF4-FFF2-40B4-BE49-F238E27FC236}">
                <a16:creationId xmlns:a16="http://schemas.microsoft.com/office/drawing/2014/main" id="{2F77025A-3124-8F53-703F-206081FF5B9A}"/>
              </a:ext>
            </a:extLst>
          </p:cNvPr>
          <p:cNvSpPr txBox="1"/>
          <p:nvPr/>
        </p:nvSpPr>
        <p:spPr>
          <a:xfrm>
            <a:off x="4219226" y="5901389"/>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counts</a:t>
            </a:r>
            <a:r>
              <a:rPr lang="en-US" dirty="0">
                <a:solidFill>
                  <a:srgbClr val="333333"/>
                </a:solidFill>
                <a:latin typeface="Open Sans" panose="020B0606030504020204" pitchFamily="34" charset="0"/>
              </a:rPr>
              <a:t>: unfiltered featured-barcode matrix</a:t>
            </a:r>
            <a:endParaRPr lang="en-US"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9323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7 - 9</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6738356"/>
            <a:ext cx="3310759" cy="119643"/>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4480509"/>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5EFB96-ED84-C25D-8AAB-689AB802411A}"/>
              </a:ext>
            </a:extLst>
          </p:cNvPr>
          <p:cNvSpPr txBox="1"/>
          <p:nvPr/>
        </p:nvSpPr>
        <p:spPr>
          <a:xfrm>
            <a:off x="4423427" y="4102883"/>
            <a:ext cx="6190342" cy="369332"/>
          </a:xfrm>
          <a:prstGeom prst="rect">
            <a:avLst/>
          </a:prstGeom>
          <a:noFill/>
        </p:spPr>
        <p:txBody>
          <a:bodyPr wrap="square">
            <a:spAutoFit/>
          </a:bodyPr>
          <a:lstStyle/>
          <a:p>
            <a:r>
              <a:rPr lang="en-US" dirty="0"/>
              <a:t>8. Discard Empty GEMs (gel bead in emulsion droplets).</a:t>
            </a:r>
          </a:p>
        </p:txBody>
      </p:sp>
      <p:pic>
        <p:nvPicPr>
          <p:cNvPr id="4098" name="Picture 2" descr="Ambient RNA Overview">
            <a:extLst>
              <a:ext uri="{FF2B5EF4-FFF2-40B4-BE49-F238E27FC236}">
                <a16:creationId xmlns:a16="http://schemas.microsoft.com/office/drawing/2014/main" id="{06770701-85D9-E17F-DD1C-249F36076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7" r="77043" b="70187"/>
          <a:stretch/>
        </p:blipFill>
        <p:spPr bwMode="auto">
          <a:xfrm>
            <a:off x="5143641" y="4502150"/>
            <a:ext cx="1960023" cy="11395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0939DCFA-2F03-9242-DF2C-171FE8E1A1D1}"/>
              </a:ext>
            </a:extLst>
          </p:cNvPr>
          <p:cNvGrpSpPr>
            <a:grpSpLocks noChangeAspect="1"/>
          </p:cNvGrpSpPr>
          <p:nvPr/>
        </p:nvGrpSpPr>
        <p:grpSpPr>
          <a:xfrm>
            <a:off x="7432039" y="4502150"/>
            <a:ext cx="1726682" cy="1053269"/>
            <a:chOff x="7505700" y="4313662"/>
            <a:chExt cx="1031438" cy="629173"/>
          </a:xfrm>
        </p:grpSpPr>
        <p:pic>
          <p:nvPicPr>
            <p:cNvPr id="19" name="Picture 2" descr="Ambient RNA Overview">
              <a:extLst>
                <a:ext uri="{FF2B5EF4-FFF2-40B4-BE49-F238E27FC236}">
                  <a16:creationId xmlns:a16="http://schemas.microsoft.com/office/drawing/2014/main" id="{E9087419-48A8-5AEA-9CEA-D568196669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82" t="28113" r="52064" b="46845"/>
            <a:stretch/>
          </p:blipFill>
          <p:spPr bwMode="auto">
            <a:xfrm>
              <a:off x="7683698" y="4313662"/>
              <a:ext cx="853440" cy="6291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C806F45-DADE-44B0-6FC5-E8D62415E87B}"/>
                </a:ext>
              </a:extLst>
            </p:cNvPr>
            <p:cNvSpPr/>
            <p:nvPr/>
          </p:nvSpPr>
          <p:spPr>
            <a:xfrm>
              <a:off x="7505700" y="4313662"/>
              <a:ext cx="396240" cy="3693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399A81A7-E9F1-4DA5-7377-D89909D7D43A}"/>
              </a:ext>
            </a:extLst>
          </p:cNvPr>
          <p:cNvSpPr txBox="1"/>
          <p:nvPr/>
        </p:nvSpPr>
        <p:spPr>
          <a:xfrm>
            <a:off x="4423427" y="5949763"/>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results: filtered featured-barcode matrix</a:t>
            </a: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0076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AF7C-BFFF-0B52-1AF5-DE7E365892D4}"/>
              </a:ext>
            </a:extLst>
          </p:cNvPr>
          <p:cNvSpPr>
            <a:spLocks noGrp="1"/>
          </p:cNvSpPr>
          <p:nvPr>
            <p:ph type="title"/>
          </p:nvPr>
        </p:nvSpPr>
        <p:spPr/>
        <p:txBody>
          <a:bodyPr/>
          <a:lstStyle/>
          <a:p>
            <a:r>
              <a:rPr lang="en-US" dirty="0"/>
              <a:t>Cell Ranger Indexed Reference Genome Script</a:t>
            </a:r>
          </a:p>
        </p:txBody>
      </p:sp>
      <p:pic>
        <p:nvPicPr>
          <p:cNvPr id="4" name="Picture 3">
            <a:extLst>
              <a:ext uri="{FF2B5EF4-FFF2-40B4-BE49-F238E27FC236}">
                <a16:creationId xmlns:a16="http://schemas.microsoft.com/office/drawing/2014/main" id="{E607CC2A-F866-6BC0-33A8-43389214A377}"/>
              </a:ext>
            </a:extLst>
          </p:cNvPr>
          <p:cNvPicPr>
            <a:picLocks noChangeAspect="1"/>
          </p:cNvPicPr>
          <p:nvPr/>
        </p:nvPicPr>
        <p:blipFill rotWithShape="1">
          <a:blip r:embed="rId2"/>
          <a:srcRect l="558" r="-1"/>
          <a:stretch/>
        </p:blipFill>
        <p:spPr>
          <a:xfrm>
            <a:off x="329184" y="850279"/>
            <a:ext cx="8044089" cy="5460843"/>
          </a:xfrm>
          <a:prstGeom prst="rect">
            <a:avLst/>
          </a:prstGeom>
        </p:spPr>
      </p:pic>
    </p:spTree>
    <p:extLst>
      <p:ext uri="{BB962C8B-B14F-4D97-AF65-F5344CB8AC3E}">
        <p14:creationId xmlns:p14="http://schemas.microsoft.com/office/powerpoint/2010/main" val="97228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Script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9" name="Picture 8">
            <a:extLst>
              <a:ext uri="{FF2B5EF4-FFF2-40B4-BE49-F238E27FC236}">
                <a16:creationId xmlns:a16="http://schemas.microsoft.com/office/drawing/2014/main" id="{AD1207BB-9632-1571-EEF5-3E724D672037}"/>
              </a:ext>
            </a:extLst>
          </p:cNvPr>
          <p:cNvPicPr>
            <a:picLocks noChangeAspect="1"/>
          </p:cNvPicPr>
          <p:nvPr/>
        </p:nvPicPr>
        <p:blipFill>
          <a:blip r:embed="rId2"/>
          <a:stretch>
            <a:fillRect/>
          </a:stretch>
        </p:blipFill>
        <p:spPr>
          <a:xfrm>
            <a:off x="223236" y="3155486"/>
            <a:ext cx="5382376" cy="466790"/>
          </a:xfrm>
          <a:prstGeom prst="rect">
            <a:avLst/>
          </a:prstGeom>
        </p:spPr>
      </p:pic>
      <p:pic>
        <p:nvPicPr>
          <p:cNvPr id="11" name="Picture 10">
            <a:extLst>
              <a:ext uri="{FF2B5EF4-FFF2-40B4-BE49-F238E27FC236}">
                <a16:creationId xmlns:a16="http://schemas.microsoft.com/office/drawing/2014/main" id="{7BAF6576-6704-37D3-63D6-CA58A5534A18}"/>
              </a:ext>
            </a:extLst>
          </p:cNvPr>
          <p:cNvPicPr>
            <a:picLocks noChangeAspect="1"/>
          </p:cNvPicPr>
          <p:nvPr/>
        </p:nvPicPr>
        <p:blipFill>
          <a:blip r:embed="rId3"/>
          <a:stretch>
            <a:fillRect/>
          </a:stretch>
        </p:blipFill>
        <p:spPr>
          <a:xfrm>
            <a:off x="223236" y="2072615"/>
            <a:ext cx="4001058" cy="438211"/>
          </a:xfrm>
          <a:prstGeom prst="rect">
            <a:avLst/>
          </a:prstGeom>
        </p:spPr>
      </p:pic>
      <p:pic>
        <p:nvPicPr>
          <p:cNvPr id="13" name="Picture 12">
            <a:extLst>
              <a:ext uri="{FF2B5EF4-FFF2-40B4-BE49-F238E27FC236}">
                <a16:creationId xmlns:a16="http://schemas.microsoft.com/office/drawing/2014/main" id="{8E7AE1C7-515B-E59C-E200-48350423EB9E}"/>
              </a:ext>
            </a:extLst>
          </p:cNvPr>
          <p:cNvPicPr>
            <a:picLocks noChangeAspect="1"/>
          </p:cNvPicPr>
          <p:nvPr/>
        </p:nvPicPr>
        <p:blipFill rotWithShape="1">
          <a:blip r:embed="rId4"/>
          <a:srcRect t="5206"/>
          <a:stretch/>
        </p:blipFill>
        <p:spPr>
          <a:xfrm>
            <a:off x="223236" y="4953649"/>
            <a:ext cx="5268060" cy="1101702"/>
          </a:xfrm>
          <a:prstGeom prst="rect">
            <a:avLst/>
          </a:prstGeom>
        </p:spPr>
      </p:pic>
      <p:pic>
        <p:nvPicPr>
          <p:cNvPr id="15" name="Picture 14">
            <a:extLst>
              <a:ext uri="{FF2B5EF4-FFF2-40B4-BE49-F238E27FC236}">
                <a16:creationId xmlns:a16="http://schemas.microsoft.com/office/drawing/2014/main" id="{3C1DDB22-DB48-35E2-AA11-229F55E038D8}"/>
              </a:ext>
            </a:extLst>
          </p:cNvPr>
          <p:cNvPicPr>
            <a:picLocks noChangeAspect="1"/>
          </p:cNvPicPr>
          <p:nvPr/>
        </p:nvPicPr>
        <p:blipFill rotWithShape="1">
          <a:blip r:embed="rId5"/>
          <a:srcRect t="3559"/>
          <a:stretch/>
        </p:blipFill>
        <p:spPr>
          <a:xfrm>
            <a:off x="6328829" y="1741438"/>
            <a:ext cx="5525271" cy="1304590"/>
          </a:xfrm>
          <a:prstGeom prst="rect">
            <a:avLst/>
          </a:prstGeom>
        </p:spPr>
      </p:pic>
      <p:sp>
        <p:nvSpPr>
          <p:cNvPr id="16" name="TextBox 15">
            <a:extLst>
              <a:ext uri="{FF2B5EF4-FFF2-40B4-BE49-F238E27FC236}">
                <a16:creationId xmlns:a16="http://schemas.microsoft.com/office/drawing/2014/main" id="{2C963E76-F61C-A1ED-E201-5541B2D5A580}"/>
              </a:ext>
            </a:extLst>
          </p:cNvPr>
          <p:cNvSpPr txBox="1"/>
          <p:nvPr/>
        </p:nvSpPr>
        <p:spPr>
          <a:xfrm>
            <a:off x="76211" y="674439"/>
            <a:ext cx="5676426" cy="307777"/>
          </a:xfrm>
          <a:prstGeom prst="rect">
            <a:avLst/>
          </a:prstGeom>
          <a:noFill/>
        </p:spPr>
        <p:txBody>
          <a:bodyPr wrap="none" rtlCol="0">
            <a:spAutoFit/>
          </a:bodyPr>
          <a:lstStyle/>
          <a:p>
            <a:r>
              <a:rPr lang="en-US" sz="1400" i="1" dirty="0"/>
              <a:t>Example script found in /M2_CellRanger_Alignment/align_zebrahub_sra.sh</a:t>
            </a:r>
          </a:p>
        </p:txBody>
      </p:sp>
      <p:sp>
        <p:nvSpPr>
          <p:cNvPr id="19" name="TextBox 18">
            <a:extLst>
              <a:ext uri="{FF2B5EF4-FFF2-40B4-BE49-F238E27FC236}">
                <a16:creationId xmlns:a16="http://schemas.microsoft.com/office/drawing/2014/main" id="{D8FAAAD8-7F7F-8E25-083F-297BD2D283AD}"/>
              </a:ext>
            </a:extLst>
          </p:cNvPr>
          <p:cNvSpPr txBox="1"/>
          <p:nvPr/>
        </p:nvSpPr>
        <p:spPr>
          <a:xfrm>
            <a:off x="889269" y="2544946"/>
            <a:ext cx="1866138" cy="276999"/>
          </a:xfrm>
          <a:prstGeom prst="rect">
            <a:avLst/>
          </a:prstGeom>
          <a:noFill/>
        </p:spPr>
        <p:txBody>
          <a:bodyPr wrap="square">
            <a:spAutoFit/>
          </a:bodyPr>
          <a:lstStyle/>
          <a:p>
            <a:r>
              <a:rPr lang="en-US" sz="1200" dirty="0"/>
              <a:t>./SRR23691690</a:t>
            </a:r>
          </a:p>
        </p:txBody>
      </p:sp>
      <p:sp>
        <p:nvSpPr>
          <p:cNvPr id="20" name="TextBox 19">
            <a:extLst>
              <a:ext uri="{FF2B5EF4-FFF2-40B4-BE49-F238E27FC236}">
                <a16:creationId xmlns:a16="http://schemas.microsoft.com/office/drawing/2014/main" id="{34607C47-BAA5-8263-1797-C0FA213D1D12}"/>
              </a:ext>
            </a:extLst>
          </p:cNvPr>
          <p:cNvSpPr txBox="1"/>
          <p:nvPr/>
        </p:nvSpPr>
        <p:spPr>
          <a:xfrm>
            <a:off x="851169" y="3630507"/>
            <a:ext cx="2454402" cy="1015663"/>
          </a:xfrm>
          <a:prstGeom prst="rect">
            <a:avLst/>
          </a:prstGeom>
          <a:noFill/>
        </p:spPr>
        <p:txBody>
          <a:bodyPr wrap="square">
            <a:spAutoFit/>
          </a:bodyPr>
          <a:lstStyle/>
          <a:p>
            <a:r>
              <a:rPr lang="en-US" sz="1200" dirty="0"/>
              <a:t>./SRR23691690_1.fastq</a:t>
            </a:r>
          </a:p>
          <a:p>
            <a:r>
              <a:rPr lang="en-US" sz="1200" dirty="0"/>
              <a:t>./SRR23691690_2.fastq</a:t>
            </a:r>
          </a:p>
          <a:p>
            <a:r>
              <a:rPr lang="en-US" sz="1200" dirty="0"/>
              <a:t>./SRR23691690_3.fastq</a:t>
            </a:r>
          </a:p>
          <a:p>
            <a:r>
              <a:rPr lang="en-US" sz="1200" dirty="0"/>
              <a:t>./SRR23691690_4.fastq</a:t>
            </a:r>
          </a:p>
          <a:p>
            <a:endParaRPr lang="en-US" sz="1200" dirty="0"/>
          </a:p>
        </p:txBody>
      </p:sp>
      <p:sp>
        <p:nvSpPr>
          <p:cNvPr id="21" name="TextBox 20">
            <a:extLst>
              <a:ext uri="{FF2B5EF4-FFF2-40B4-BE49-F238E27FC236}">
                <a16:creationId xmlns:a16="http://schemas.microsoft.com/office/drawing/2014/main" id="{DA2B85D9-30B5-A401-DA0E-5B677392C5E6}"/>
              </a:ext>
            </a:extLst>
          </p:cNvPr>
          <p:cNvSpPr txBox="1"/>
          <p:nvPr/>
        </p:nvSpPr>
        <p:spPr>
          <a:xfrm>
            <a:off x="837204" y="6110427"/>
            <a:ext cx="3186156" cy="461665"/>
          </a:xfrm>
          <a:prstGeom prst="rect">
            <a:avLst/>
          </a:prstGeom>
          <a:noFill/>
        </p:spPr>
        <p:txBody>
          <a:bodyPr wrap="square">
            <a:spAutoFit/>
          </a:bodyPr>
          <a:lstStyle/>
          <a:p>
            <a:r>
              <a:rPr lang="en-US" sz="1200" dirty="0"/>
              <a:t>./SRR23691690_S1_L001_R1_001.fastq</a:t>
            </a:r>
          </a:p>
          <a:p>
            <a:r>
              <a:rPr lang="en-US" sz="1200" dirty="0"/>
              <a:t>./SRR23691690_S1_L001_R2_001.fastq</a:t>
            </a:r>
          </a:p>
        </p:txBody>
      </p:sp>
      <p:pic>
        <p:nvPicPr>
          <p:cNvPr id="29" name="Picture 28">
            <a:extLst>
              <a:ext uri="{FF2B5EF4-FFF2-40B4-BE49-F238E27FC236}">
                <a16:creationId xmlns:a16="http://schemas.microsoft.com/office/drawing/2014/main" id="{3267EBE4-412E-86F4-42E3-11F69D156DDB}"/>
              </a:ext>
            </a:extLst>
          </p:cNvPr>
          <p:cNvPicPr>
            <a:picLocks noChangeAspect="1"/>
          </p:cNvPicPr>
          <p:nvPr/>
        </p:nvPicPr>
        <p:blipFill>
          <a:blip r:embed="rId6"/>
          <a:stretch>
            <a:fillRect/>
          </a:stretch>
        </p:blipFill>
        <p:spPr>
          <a:xfrm>
            <a:off x="6228843" y="3330435"/>
            <a:ext cx="5492672" cy="2631470"/>
          </a:xfrm>
          <a:prstGeom prst="rect">
            <a:avLst/>
          </a:prstGeom>
        </p:spPr>
      </p:pic>
      <p:pic>
        <p:nvPicPr>
          <p:cNvPr id="33" name="Picture 32">
            <a:extLst>
              <a:ext uri="{FF2B5EF4-FFF2-40B4-BE49-F238E27FC236}">
                <a16:creationId xmlns:a16="http://schemas.microsoft.com/office/drawing/2014/main" id="{A410977A-F843-6C63-32C6-E4A330FA7A0F}"/>
              </a:ext>
            </a:extLst>
          </p:cNvPr>
          <p:cNvPicPr>
            <a:picLocks noChangeAspect="1"/>
          </p:cNvPicPr>
          <p:nvPr/>
        </p:nvPicPr>
        <p:blipFill>
          <a:blip r:embed="rId7"/>
          <a:stretch>
            <a:fillRect/>
          </a:stretch>
        </p:blipFill>
        <p:spPr>
          <a:xfrm>
            <a:off x="223236" y="1144148"/>
            <a:ext cx="6230219" cy="571580"/>
          </a:xfrm>
          <a:prstGeom prst="rect">
            <a:avLst/>
          </a:prstGeom>
        </p:spPr>
      </p:pic>
    </p:spTree>
    <p:extLst>
      <p:ext uri="{BB962C8B-B14F-4D97-AF65-F5344CB8AC3E}">
        <p14:creationId xmlns:p14="http://schemas.microsoft.com/office/powerpoint/2010/main" val="210354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1387</TotalTime>
  <Words>914</Words>
  <Application>Microsoft Office PowerPoint</Application>
  <PresentationFormat>Widescreen</PresentationFormat>
  <Paragraphs>125</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Arial Unicode MS</vt:lpstr>
      <vt:lpstr>Calibri</vt:lpstr>
      <vt:lpstr>Calibri Light</vt:lpstr>
      <vt:lpstr>Open Sans</vt:lpstr>
      <vt:lpstr>Office Theme</vt:lpstr>
      <vt:lpstr>Microsoft Excel Worksheet</vt:lpstr>
      <vt:lpstr>Module 2: Aligning Reads with Cell Ranger</vt:lpstr>
      <vt:lpstr>Single Cell Alignment with Cell Ranger</vt:lpstr>
      <vt:lpstr>Cell Ranger Alignment</vt:lpstr>
      <vt:lpstr>Cell Ranger Alignment: 1 - 2</vt:lpstr>
      <vt:lpstr>Cell Ranger Alignment: 3 - 4</vt:lpstr>
      <vt:lpstr>Cell Ranger Alignment: 5 - 6</vt:lpstr>
      <vt:lpstr>Cell Ranger Alignment: 7 - 9</vt:lpstr>
      <vt:lpstr>Cell Ranger Indexed Reference Genome Script</vt:lpstr>
      <vt:lpstr>Cell Ranger Alignment Script</vt:lpstr>
      <vt:lpstr>Cell Ranger Outputs</vt:lpstr>
      <vt:lpstr>Key Cell Ranger Parameters for Alignment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108</cp:revision>
  <dcterms:created xsi:type="dcterms:W3CDTF">2024-01-01T16:06:19Z</dcterms:created>
  <dcterms:modified xsi:type="dcterms:W3CDTF">2024-02-02T16:46:11Z</dcterms:modified>
</cp:coreProperties>
</file>