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2"/>
  </p:notesMasterIdLst>
  <p:sldIdLst>
    <p:sldId id="256" r:id="rId2"/>
    <p:sldId id="261" r:id="rId3"/>
    <p:sldId id="267" r:id="rId4"/>
    <p:sldId id="278" r:id="rId5"/>
    <p:sldId id="266" r:id="rId6"/>
    <p:sldId id="269" r:id="rId7"/>
    <p:sldId id="268" r:id="rId8"/>
    <p:sldId id="270" r:id="rId9"/>
    <p:sldId id="275" r:id="rId10"/>
    <p:sldId id="271" r:id="rId11"/>
    <p:sldId id="277" r:id="rId12"/>
    <p:sldId id="272" r:id="rId13"/>
    <p:sldId id="279" r:id="rId14"/>
    <p:sldId id="273" r:id="rId15"/>
    <p:sldId id="274" r:id="rId16"/>
    <p:sldId id="280" r:id="rId17"/>
    <p:sldId id="263" r:id="rId18"/>
    <p:sldId id="257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32F2F"/>
    <a:srgbClr val="CFDAF0"/>
    <a:srgbClr val="EFBDBD"/>
    <a:srgbClr val="C00000"/>
    <a:srgbClr val="000000"/>
    <a:srgbClr val="FFFFFF"/>
    <a:srgbClr val="A6A6A6"/>
    <a:srgbClr val="A50021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73366" autoAdjust="0"/>
  </p:normalViewPr>
  <p:slideViewPr>
    <p:cSldViewPr snapToGrid="0">
      <p:cViewPr>
        <p:scale>
          <a:sx n="66" d="100"/>
          <a:sy n="66" d="100"/>
        </p:scale>
        <p:origin x="1662" y="4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0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4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1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58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40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www.oaepublish.com</a:t>
            </a:r>
            <a:r>
              <a:rPr lang="en-US" dirty="0"/>
              <a:t>/articles/jtgg.2020.48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0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6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3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54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3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1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954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8.emf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12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1.emf"/><Relationship Id="rId5" Type="http://schemas.openxmlformats.org/officeDocument/2006/relationships/image" Target="../media/image44.png"/><Relationship Id="rId10" Type="http://schemas.openxmlformats.org/officeDocument/2006/relationships/package" Target="../embeddings/Microsoft_Excel_Worksheet1.xlsx"/><Relationship Id="rId4" Type="http://schemas.microsoft.com/office/2007/relationships/hdphoto" Target="../media/hdphoto1.wdp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Processing </a:t>
            </a:r>
            <a:r>
              <a:rPr lang="en-US" dirty="0" err="1"/>
              <a:t>scRNA</a:t>
            </a:r>
            <a:r>
              <a:rPr lang="en-US" dirty="0"/>
              <a:t>-Seq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5F2C3F-72FC-70DC-DA75-B07B250D9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51"/>
          <a:stretch/>
        </p:blipFill>
        <p:spPr>
          <a:xfrm>
            <a:off x="2201425" y="925294"/>
            <a:ext cx="6186302" cy="828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D23BA8-DD41-186C-D459-EA327A50E7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" r="4029" b="12220"/>
          <a:stretch/>
        </p:blipFill>
        <p:spPr>
          <a:xfrm>
            <a:off x="8475119" y="2679576"/>
            <a:ext cx="3668941" cy="1572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F93DA63-1F23-A6D9-598E-57C926F19B67}"/>
              </a:ext>
            </a:extLst>
          </p:cNvPr>
          <p:cNvSpPr/>
          <p:nvPr/>
        </p:nvSpPr>
        <p:spPr>
          <a:xfrm>
            <a:off x="9748341" y="6430178"/>
            <a:ext cx="1887101" cy="38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70BBB5-B155-D388-75A8-A7340331C8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" r="4620"/>
          <a:stretch/>
        </p:blipFill>
        <p:spPr>
          <a:xfrm>
            <a:off x="8495076" y="4994975"/>
            <a:ext cx="3629025" cy="1781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89AA0E2-2AC1-27E5-929A-624F726B796B}"/>
              </a:ext>
            </a:extLst>
          </p:cNvPr>
          <p:cNvSpPr txBox="1"/>
          <p:nvPr/>
        </p:nvSpPr>
        <p:spPr>
          <a:xfrm>
            <a:off x="2250608" y="1724231"/>
            <a:ext cx="8709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2C3E50"/>
                </a:solidFill>
                <a:latin typeface="Lato" panose="020F0502020204030203" pitchFamily="34" charset="0"/>
              </a:rPr>
              <a:t>C</a:t>
            </a:r>
            <a:r>
              <a:rPr lang="en-US" sz="16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enters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gene expression by </a:t>
            </a:r>
            <a:r>
              <a:rPr lang="en-US" sz="1600" b="0" i="1" u="sng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subtracting the average</a:t>
            </a:r>
            <a:r>
              <a:rPr lang="en-US" sz="1600" b="0" i="1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expression for that gene.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2C3E50"/>
                </a:solidFill>
                <a:latin typeface="Lato" panose="020F0502020204030203" pitchFamily="34" charset="0"/>
              </a:rPr>
              <a:t>S</a:t>
            </a:r>
            <a:r>
              <a:rPr lang="en-US" sz="16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cale</a:t>
            </a:r>
            <a:r>
              <a:rPr lang="en-US" sz="1600" b="1" dirty="0">
                <a:solidFill>
                  <a:srgbClr val="2C3E50"/>
                </a:solidFill>
                <a:latin typeface="Lato" panose="020F0502020204030203" pitchFamily="34" charset="0"/>
              </a:rPr>
              <a:t>s </a:t>
            </a:r>
            <a:r>
              <a:rPr lang="en-US" sz="16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expression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for each gene by </a:t>
            </a:r>
            <a:r>
              <a:rPr lang="en-US" sz="1600" b="0" i="1" u="sng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dividing the centered gene expression 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by their </a:t>
            </a:r>
            <a:r>
              <a:rPr lang="en-US" sz="1600" b="0" i="1" u="sng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standard deviations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.</a:t>
            </a:r>
            <a:endParaRPr lang="en-US" sz="1600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194985" y="594558"/>
            <a:ext cx="681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 is scaled (row wise z-scored) to compare across genes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55AABB-4215-772A-1DB7-55FB766820C1}"/>
              </a:ext>
            </a:extLst>
          </p:cNvPr>
          <p:cNvSpPr txBox="1"/>
          <p:nvPr/>
        </p:nvSpPr>
        <p:spPr>
          <a:xfrm>
            <a:off x="9112884" y="934465"/>
            <a:ext cx="281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Z-score = (x-mean(x))/std(x)</a:t>
            </a:r>
          </a:p>
        </p:txBody>
      </p:sp>
      <p:sp>
        <p:nvSpPr>
          <p:cNvPr id="1385" name="Arrow: Right 1384">
            <a:extLst>
              <a:ext uri="{FF2B5EF4-FFF2-40B4-BE49-F238E27FC236}">
                <a16:creationId xmlns:a16="http://schemas.microsoft.com/office/drawing/2014/main" id="{1A052473-BEF7-A2BC-6322-D5EA0B18BF3F}"/>
              </a:ext>
            </a:extLst>
          </p:cNvPr>
          <p:cNvSpPr/>
          <p:nvPr/>
        </p:nvSpPr>
        <p:spPr>
          <a:xfrm rot="5400000">
            <a:off x="10109705" y="4418652"/>
            <a:ext cx="39976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Arrow: Right 1385">
            <a:extLst>
              <a:ext uri="{FF2B5EF4-FFF2-40B4-BE49-F238E27FC236}">
                <a16:creationId xmlns:a16="http://schemas.microsoft.com/office/drawing/2014/main" id="{AF1C1C1D-FA5E-BCCD-478A-D3CB59BA4791}"/>
              </a:ext>
            </a:extLst>
          </p:cNvPr>
          <p:cNvSpPr/>
          <p:nvPr/>
        </p:nvSpPr>
        <p:spPr>
          <a:xfrm rot="5400000">
            <a:off x="5184653" y="4513346"/>
            <a:ext cx="39976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7" name="TextBox 1386">
            <a:extLst>
              <a:ext uri="{FF2B5EF4-FFF2-40B4-BE49-F238E27FC236}">
                <a16:creationId xmlns:a16="http://schemas.microsoft.com/office/drawing/2014/main" id="{293A4A1E-D84A-85AE-AB4B-37E7540C6632}"/>
              </a:ext>
            </a:extLst>
          </p:cNvPr>
          <p:cNvSpPr txBox="1"/>
          <p:nvPr/>
        </p:nvSpPr>
        <p:spPr>
          <a:xfrm>
            <a:off x="9620233" y="1225062"/>
            <a:ext cx="193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SD from mean</a:t>
            </a:r>
          </a:p>
        </p:txBody>
      </p:sp>
      <p:pic>
        <p:nvPicPr>
          <p:cNvPr id="1668" name="Picture 1667" descr="A screenshot of a graph&#10;&#10;Description automatically generated">
            <a:extLst>
              <a:ext uri="{FF2B5EF4-FFF2-40B4-BE49-F238E27FC236}">
                <a16:creationId xmlns:a16="http://schemas.microsoft.com/office/drawing/2014/main" id="{9CDD5EF5-722E-315B-EE2E-256919B41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39" y="4953800"/>
            <a:ext cx="6400813" cy="1828804"/>
          </a:xfrm>
          <a:prstGeom prst="rect">
            <a:avLst/>
          </a:prstGeom>
        </p:spPr>
      </p:pic>
      <p:pic>
        <p:nvPicPr>
          <p:cNvPr id="1670" name="Picture 166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9489A54-51A3-CC7F-3F1E-9D77C345D0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39" y="2646652"/>
            <a:ext cx="6400813" cy="1828804"/>
          </a:xfrm>
          <a:prstGeom prst="rect">
            <a:avLst/>
          </a:prstGeom>
        </p:spPr>
      </p:pic>
      <p:sp>
        <p:nvSpPr>
          <p:cNvPr id="1672" name="Rectangle 1671">
            <a:extLst>
              <a:ext uri="{FF2B5EF4-FFF2-40B4-BE49-F238E27FC236}">
                <a16:creationId xmlns:a16="http://schemas.microsoft.com/office/drawing/2014/main" id="{639452C2-81BF-B2DE-FC07-23067F0AE389}"/>
              </a:ext>
            </a:extLst>
          </p:cNvPr>
          <p:cNvSpPr/>
          <p:nvPr/>
        </p:nvSpPr>
        <p:spPr>
          <a:xfrm>
            <a:off x="8495076" y="6532443"/>
            <a:ext cx="3629025" cy="2501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Arrow: Right 1363">
            <a:extLst>
              <a:ext uri="{FF2B5EF4-FFF2-40B4-BE49-F238E27FC236}">
                <a16:creationId xmlns:a16="http://schemas.microsoft.com/office/drawing/2014/main" id="{3AC0F6CE-F909-0A28-7711-97056237B67D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5" name="Group 1364">
            <a:extLst>
              <a:ext uri="{FF2B5EF4-FFF2-40B4-BE49-F238E27FC236}">
                <a16:creationId xmlns:a16="http://schemas.microsoft.com/office/drawing/2014/main" id="{9BD0442E-B0C7-AF57-D230-0A707B7374E9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1366" name="Rectangle 1365">
              <a:extLst>
                <a:ext uri="{FF2B5EF4-FFF2-40B4-BE49-F238E27FC236}">
                  <a16:creationId xmlns:a16="http://schemas.microsoft.com/office/drawing/2014/main" id="{52145859-C182-45FF-9C56-8EC9109C339E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67" name="TextBox 1366">
              <a:extLst>
                <a:ext uri="{FF2B5EF4-FFF2-40B4-BE49-F238E27FC236}">
                  <a16:creationId xmlns:a16="http://schemas.microsoft.com/office/drawing/2014/main" id="{9FA13F2F-06AB-D843-E33C-707EDA5BFC6A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1368" name="Group 1367">
            <a:extLst>
              <a:ext uri="{FF2B5EF4-FFF2-40B4-BE49-F238E27FC236}">
                <a16:creationId xmlns:a16="http://schemas.microsoft.com/office/drawing/2014/main" id="{244E61F3-4F5F-0468-B91C-BFD12D2C9B11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1369" name="Rectangle 1368">
              <a:extLst>
                <a:ext uri="{FF2B5EF4-FFF2-40B4-BE49-F238E27FC236}">
                  <a16:creationId xmlns:a16="http://schemas.microsoft.com/office/drawing/2014/main" id="{DEBBC858-49DA-F9EA-00F2-0CC7F2AA82D3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364C0C8C-C879-9040-BBF5-F56525E8D36D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371" name="Group 1370">
            <a:extLst>
              <a:ext uri="{FF2B5EF4-FFF2-40B4-BE49-F238E27FC236}">
                <a16:creationId xmlns:a16="http://schemas.microsoft.com/office/drawing/2014/main" id="{57156304-C56E-D2A5-F38A-66B6825A4C2C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1372" name="Rectangle 1371">
              <a:extLst>
                <a:ext uri="{FF2B5EF4-FFF2-40B4-BE49-F238E27FC236}">
                  <a16:creationId xmlns:a16="http://schemas.microsoft.com/office/drawing/2014/main" id="{1A18FAD4-5848-9BEF-E1A2-2E16E6009058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3" name="TextBox 1372">
              <a:extLst>
                <a:ext uri="{FF2B5EF4-FFF2-40B4-BE49-F238E27FC236}">
                  <a16:creationId xmlns:a16="http://schemas.microsoft.com/office/drawing/2014/main" id="{32FE405E-E645-BAC1-3F64-7177B0078243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74" name="Group 1373">
            <a:extLst>
              <a:ext uri="{FF2B5EF4-FFF2-40B4-BE49-F238E27FC236}">
                <a16:creationId xmlns:a16="http://schemas.microsoft.com/office/drawing/2014/main" id="{13EE33EA-D2BC-606A-EDE3-48B96A112BDD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1375" name="Rectangle 1374">
              <a:extLst>
                <a:ext uri="{FF2B5EF4-FFF2-40B4-BE49-F238E27FC236}">
                  <a16:creationId xmlns:a16="http://schemas.microsoft.com/office/drawing/2014/main" id="{506A4FAF-4B24-8841-F8CA-3554E4A6E2D1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6" name="TextBox 1375">
              <a:extLst>
                <a:ext uri="{FF2B5EF4-FFF2-40B4-BE49-F238E27FC236}">
                  <a16:creationId xmlns:a16="http://schemas.microsoft.com/office/drawing/2014/main" id="{91921D07-DF43-215F-B7A3-F54C57834D68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377" name="Group 1376">
            <a:extLst>
              <a:ext uri="{FF2B5EF4-FFF2-40B4-BE49-F238E27FC236}">
                <a16:creationId xmlns:a16="http://schemas.microsoft.com/office/drawing/2014/main" id="{1EBF1FF2-8F68-F54C-A759-AC79E7B11C2C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378" name="Rectangle 1377">
              <a:extLst>
                <a:ext uri="{FF2B5EF4-FFF2-40B4-BE49-F238E27FC236}">
                  <a16:creationId xmlns:a16="http://schemas.microsoft.com/office/drawing/2014/main" id="{1F189752-6BE2-2AE9-9D8B-A1A3BCC337A5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79" name="TextBox 1378">
              <a:extLst>
                <a:ext uri="{FF2B5EF4-FFF2-40B4-BE49-F238E27FC236}">
                  <a16:creationId xmlns:a16="http://schemas.microsoft.com/office/drawing/2014/main" id="{33829BD9-7F42-416F-7DD7-341E6A1837C7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380" name="Group 1379">
            <a:extLst>
              <a:ext uri="{FF2B5EF4-FFF2-40B4-BE49-F238E27FC236}">
                <a16:creationId xmlns:a16="http://schemas.microsoft.com/office/drawing/2014/main" id="{C60935D0-EB1B-D16B-4F6A-BF1522733D2D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381" name="Rectangle 1380">
              <a:extLst>
                <a:ext uri="{FF2B5EF4-FFF2-40B4-BE49-F238E27FC236}">
                  <a16:creationId xmlns:a16="http://schemas.microsoft.com/office/drawing/2014/main" id="{1985F2A3-20C7-10AC-F1CC-FD1524861584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2" name="TextBox 1381">
              <a:extLst>
                <a:ext uri="{FF2B5EF4-FFF2-40B4-BE49-F238E27FC236}">
                  <a16:creationId xmlns:a16="http://schemas.microsoft.com/office/drawing/2014/main" id="{B1536E7B-F574-6FF8-FFAD-6F46AF51195A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383" name="Group 1382">
            <a:extLst>
              <a:ext uri="{FF2B5EF4-FFF2-40B4-BE49-F238E27FC236}">
                <a16:creationId xmlns:a16="http://schemas.microsoft.com/office/drawing/2014/main" id="{EC7F45D4-380D-646F-393F-8FD54EAFE87D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6DD0EA8B-CBB4-1B54-3DEB-C193CFB59757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8" name="TextBox 1387">
              <a:extLst>
                <a:ext uri="{FF2B5EF4-FFF2-40B4-BE49-F238E27FC236}">
                  <a16:creationId xmlns:a16="http://schemas.microsoft.com/office/drawing/2014/main" id="{BC185B3E-F252-ACED-19DF-045F14B5809F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389" name="TextBox 1388">
            <a:extLst>
              <a:ext uri="{FF2B5EF4-FFF2-40B4-BE49-F238E27FC236}">
                <a16:creationId xmlns:a16="http://schemas.microsoft.com/office/drawing/2014/main" id="{08BDF508-13C8-48F9-2943-5F2311D295AD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390" name="TextBox 1389">
            <a:extLst>
              <a:ext uri="{FF2B5EF4-FFF2-40B4-BE49-F238E27FC236}">
                <a16:creationId xmlns:a16="http://schemas.microsoft.com/office/drawing/2014/main" id="{2DCD85CC-A7B5-0DE9-F042-51D3D0C1F43B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391" name="TextBox 1390">
            <a:extLst>
              <a:ext uri="{FF2B5EF4-FFF2-40B4-BE49-F238E27FC236}">
                <a16:creationId xmlns:a16="http://schemas.microsoft.com/office/drawing/2014/main" id="{632B9F3A-4FD3-DC85-FBAB-85B7F13B1BAC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392" name="TextBox 1391">
            <a:extLst>
              <a:ext uri="{FF2B5EF4-FFF2-40B4-BE49-F238E27FC236}">
                <a16:creationId xmlns:a16="http://schemas.microsoft.com/office/drawing/2014/main" id="{C6389F6A-60A3-3666-0C10-94644D938BF8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393" name="TextBox 1392">
            <a:extLst>
              <a:ext uri="{FF2B5EF4-FFF2-40B4-BE49-F238E27FC236}">
                <a16:creationId xmlns:a16="http://schemas.microsoft.com/office/drawing/2014/main" id="{8712BB4C-F7C6-80D7-2AEF-B4C7F85236B4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394" name="TextBox 1393">
            <a:extLst>
              <a:ext uri="{FF2B5EF4-FFF2-40B4-BE49-F238E27FC236}">
                <a16:creationId xmlns:a16="http://schemas.microsoft.com/office/drawing/2014/main" id="{4DDA4506-6C73-4A3D-7CE1-1AB501BCAB56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395" name="TextBox 1394">
            <a:extLst>
              <a:ext uri="{FF2B5EF4-FFF2-40B4-BE49-F238E27FC236}">
                <a16:creationId xmlns:a16="http://schemas.microsoft.com/office/drawing/2014/main" id="{BFA7F341-8D71-E3C2-E7F9-2BCC3C2E6575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396" name="TextBox 1395">
            <a:extLst>
              <a:ext uri="{FF2B5EF4-FFF2-40B4-BE49-F238E27FC236}">
                <a16:creationId xmlns:a16="http://schemas.microsoft.com/office/drawing/2014/main" id="{55F7EB5A-AE48-8C16-E040-F08809C56F69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397" name="Group 1396">
            <a:extLst>
              <a:ext uri="{FF2B5EF4-FFF2-40B4-BE49-F238E27FC236}">
                <a16:creationId xmlns:a16="http://schemas.microsoft.com/office/drawing/2014/main" id="{7C6D8CE5-9104-67F8-7B14-C9A50577E12E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398" name="Rectangle 1397">
              <a:extLst>
                <a:ext uri="{FF2B5EF4-FFF2-40B4-BE49-F238E27FC236}">
                  <a16:creationId xmlns:a16="http://schemas.microsoft.com/office/drawing/2014/main" id="{C759B5A0-1727-DA56-7A58-B369C81D6C7E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9" name="TextBox 1398">
              <a:extLst>
                <a:ext uri="{FF2B5EF4-FFF2-40B4-BE49-F238E27FC236}">
                  <a16:creationId xmlns:a16="http://schemas.microsoft.com/office/drawing/2014/main" id="{49BFAE3F-A0DC-E1FB-8940-CE229234F3C4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400" name="Arrow: Right 1399">
            <a:extLst>
              <a:ext uri="{FF2B5EF4-FFF2-40B4-BE49-F238E27FC236}">
                <a16:creationId xmlns:a16="http://schemas.microsoft.com/office/drawing/2014/main" id="{36151EE1-B0A9-C16F-143D-C394CC57BA59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Arrow: Right 1400">
            <a:extLst>
              <a:ext uri="{FF2B5EF4-FFF2-40B4-BE49-F238E27FC236}">
                <a16:creationId xmlns:a16="http://schemas.microsoft.com/office/drawing/2014/main" id="{7DE04D48-E79F-6FFA-CA1D-D5FB4F999EF6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Arrow: Right 1401">
            <a:extLst>
              <a:ext uri="{FF2B5EF4-FFF2-40B4-BE49-F238E27FC236}">
                <a16:creationId xmlns:a16="http://schemas.microsoft.com/office/drawing/2014/main" id="{1C3356BA-3634-B14E-A7B0-B7660C374117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Arrow: Right 1402">
            <a:extLst>
              <a:ext uri="{FF2B5EF4-FFF2-40B4-BE49-F238E27FC236}">
                <a16:creationId xmlns:a16="http://schemas.microsoft.com/office/drawing/2014/main" id="{EF332B99-A936-A173-E27D-1CF3D7C9D4EC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Arrow: Right 1403">
            <a:extLst>
              <a:ext uri="{FF2B5EF4-FFF2-40B4-BE49-F238E27FC236}">
                <a16:creationId xmlns:a16="http://schemas.microsoft.com/office/drawing/2014/main" id="{6C08FABF-63E1-524C-2FCB-92AD6A230CCA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Arrow: Right 1404">
            <a:extLst>
              <a:ext uri="{FF2B5EF4-FFF2-40B4-BE49-F238E27FC236}">
                <a16:creationId xmlns:a16="http://schemas.microsoft.com/office/drawing/2014/main" id="{D23A4638-06EF-298A-5009-A424762624D5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TextBox 1405">
            <a:extLst>
              <a:ext uri="{FF2B5EF4-FFF2-40B4-BE49-F238E27FC236}">
                <a16:creationId xmlns:a16="http://schemas.microsoft.com/office/drawing/2014/main" id="{6F24B186-1C45-51A9-9DC0-46064791E99F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grpSp>
        <p:nvGrpSpPr>
          <p:cNvPr id="1407" name="Group 1406">
            <a:extLst>
              <a:ext uri="{FF2B5EF4-FFF2-40B4-BE49-F238E27FC236}">
                <a16:creationId xmlns:a16="http://schemas.microsoft.com/office/drawing/2014/main" id="{A85375FF-701F-4F83-76B0-A768D22337B8}"/>
              </a:ext>
            </a:extLst>
          </p:cNvPr>
          <p:cNvGrpSpPr/>
          <p:nvPr/>
        </p:nvGrpSpPr>
        <p:grpSpPr>
          <a:xfrm>
            <a:off x="0" y="612918"/>
            <a:ext cx="2073593" cy="6261585"/>
            <a:chOff x="0" y="612918"/>
            <a:chExt cx="2073593" cy="6261585"/>
          </a:xfrm>
        </p:grpSpPr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105B82B3-0B0D-0FC1-9CF3-F0BA7A5CD2FE}"/>
                </a:ext>
              </a:extLst>
            </p:cNvPr>
            <p:cNvSpPr/>
            <p:nvPr/>
          </p:nvSpPr>
          <p:spPr>
            <a:xfrm>
              <a:off x="6260" y="3788229"/>
              <a:ext cx="2067333" cy="3086274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381EA7-5230-745C-1314-B0B12BE2BED0}"/>
                </a:ext>
              </a:extLst>
            </p:cNvPr>
            <p:cNvSpPr/>
            <p:nvPr/>
          </p:nvSpPr>
          <p:spPr>
            <a:xfrm>
              <a:off x="0" y="612918"/>
              <a:ext cx="2067333" cy="2688422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137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F03A85-1272-FFF4-2FC4-961040A10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76" y="2251637"/>
            <a:ext cx="2850789" cy="24583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1EBBC7F-5C8D-3B36-648A-F0DD8458D6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2" r="47031" b="-1"/>
          <a:stretch/>
        </p:blipFill>
        <p:spPr>
          <a:xfrm>
            <a:off x="8274766" y="4128134"/>
            <a:ext cx="3865249" cy="252001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3E9A52-703F-C6FF-66A3-AF542E3B1F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856" b="4742"/>
          <a:stretch/>
        </p:blipFill>
        <p:spPr>
          <a:xfrm>
            <a:off x="8274766" y="3450448"/>
            <a:ext cx="3865249" cy="66244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2" name="AutoShape 4">
            <a:extLst>
              <a:ext uri="{FF2B5EF4-FFF2-40B4-BE49-F238E27FC236}">
                <a16:creationId xmlns:a16="http://schemas.microsoft.com/office/drawing/2014/main" id="{86E21D03-538D-050D-CA17-B0D2F4DBD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9D6C38A-B4D9-98DF-3BC8-123FA0F63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6227" y="688448"/>
            <a:ext cx="3188580" cy="269305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69DFD36-F78E-1443-1973-B75CBD849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514" y="1919744"/>
            <a:ext cx="3004464" cy="257695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0919C37-5395-01A4-B5F2-1B2F358F9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5266" y="787744"/>
            <a:ext cx="4972744" cy="111458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A654DA-11C9-7920-0862-507DE5276389}"/>
              </a:ext>
            </a:extLst>
          </p:cNvPr>
          <p:cNvSpPr/>
          <p:nvPr/>
        </p:nvSpPr>
        <p:spPr>
          <a:xfrm>
            <a:off x="8267701" y="4128337"/>
            <a:ext cx="3881438" cy="25191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E64EC9-6F40-8765-5BF3-262F4F48F74A}"/>
              </a:ext>
            </a:extLst>
          </p:cNvPr>
          <p:cNvSpPr txBox="1"/>
          <p:nvPr/>
        </p:nvSpPr>
        <p:spPr>
          <a:xfrm>
            <a:off x="2252278" y="5020686"/>
            <a:ext cx="6033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PCA </a:t>
            </a:r>
            <a:r>
              <a:rPr lang="en-US" b="1" dirty="0"/>
              <a:t>linearly transforms </a:t>
            </a:r>
            <a:r>
              <a:rPr lang="en-US" dirty="0"/>
              <a:t>data onto a new coordinate system such that the principal components (linear combination features) maximizes the variation in the data. </a:t>
            </a:r>
          </a:p>
          <a:p>
            <a:r>
              <a:rPr lang="en-US" dirty="0"/>
              <a:t>2. Can be used as “anchor points” for </a:t>
            </a:r>
            <a:r>
              <a:rPr lang="en-US" b="1" dirty="0"/>
              <a:t>nonlinear dimensionality reduction</a:t>
            </a:r>
            <a:r>
              <a:rPr lang="en-US" dirty="0"/>
              <a:t>, examine </a:t>
            </a:r>
            <a:r>
              <a:rPr lang="en-US" b="1" dirty="0"/>
              <a:t>sources of heterogeneity</a:t>
            </a:r>
            <a:r>
              <a:rPr lang="en-US" dirty="0"/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958BD2-1BA0-3FF2-A45F-964EFEF03072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BD65A-AD5A-42A1-279D-A9B7B37C39C3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CD241B-B5A7-1DFD-FA16-0E11A0B6E1CF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F281C3-61B4-8B67-2062-C335EEDDC52B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2052E7-AEB3-85D9-E488-4948C62E533A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2EBD55-AB5F-AD6E-3BCC-D47B4049CB96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47E955-C8C5-F73A-A683-7FFBD630ECC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32B42C-3019-FB23-69A3-79759FE55B54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0747CB-2FAB-4032-15C0-D5BB81C281D2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B5E395-EF4A-C8CC-7DAD-7698156C1E1D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EB55C2-84B0-B316-A6A8-A25030BE3263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F6B6A8-0569-1893-ECDD-79320157B7BC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2DECE0-F98A-0409-378E-60208F1C7DE9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B051B2-9F43-F870-6854-52FEB6519399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28790C-22C9-0578-791C-3B10638AEFCB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40B934-590F-011A-C7B8-9F3F413C3E10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CF4AEED-30FA-DA78-E15F-09132CB35886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CED4D227-D60F-15A4-4066-67112C3644BB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BEA0DDC-98C2-CA3A-9B92-1AA64EADB4D9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4853304E-192A-5093-071B-325E123139E1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72823423-5749-6645-E3D4-C8C34A3A2A32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3E9F9FF6-4C61-003A-8318-F2C56ABB0F41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F34B18C-B421-2B20-1392-C15259AD8B59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9986B78A-FA9B-4FBE-B390-B36EEEBC4B48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B64613A-5BBD-BD36-CD4A-0F9721541B01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B977FD0-A234-D7B2-B4BC-695A57B79C1A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81DB10A-343C-30BB-379C-5AE6C4F49FB7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DDD5CCC-7F47-7869-D54C-D75C9BA1FB24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8A2999D-FAA6-5E95-BDA4-A65D52DB4562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F436B9-0D5C-6E49-80C4-69C389567296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36D2079-4F22-5941-B145-DEE7925EF4BC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6304E48E-6246-9B1E-6DD9-9B3201978F7B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18A5581B-FFDF-CC8B-23AD-320BE892807E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46" name="Arrow: Right 1045">
            <a:extLst>
              <a:ext uri="{FF2B5EF4-FFF2-40B4-BE49-F238E27FC236}">
                <a16:creationId xmlns:a16="http://schemas.microsoft.com/office/drawing/2014/main" id="{078BBDF4-D7C0-6536-7E43-F3324747C8E6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Arrow: Right 1046">
            <a:extLst>
              <a:ext uri="{FF2B5EF4-FFF2-40B4-BE49-F238E27FC236}">
                <a16:creationId xmlns:a16="http://schemas.microsoft.com/office/drawing/2014/main" id="{9B7F0205-8361-6822-DD34-D17A263C0F28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Arrow: Right 1047">
            <a:extLst>
              <a:ext uri="{FF2B5EF4-FFF2-40B4-BE49-F238E27FC236}">
                <a16:creationId xmlns:a16="http://schemas.microsoft.com/office/drawing/2014/main" id="{F7598BD8-6DCB-B5CC-E9F3-A1FE5B52A0F5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Arrow: Right 1048">
            <a:extLst>
              <a:ext uri="{FF2B5EF4-FFF2-40B4-BE49-F238E27FC236}">
                <a16:creationId xmlns:a16="http://schemas.microsoft.com/office/drawing/2014/main" id="{6E686DA4-811E-1D53-2F5E-ADE054EDAD7D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Arrow: Right 1049">
            <a:extLst>
              <a:ext uri="{FF2B5EF4-FFF2-40B4-BE49-F238E27FC236}">
                <a16:creationId xmlns:a16="http://schemas.microsoft.com/office/drawing/2014/main" id="{581C0FF6-3D4A-DF90-1D0B-20F599C9FE10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Arrow: Right 1050">
            <a:extLst>
              <a:ext uri="{FF2B5EF4-FFF2-40B4-BE49-F238E27FC236}">
                <a16:creationId xmlns:a16="http://schemas.microsoft.com/office/drawing/2014/main" id="{AF0A1E1E-A929-1DE0-6FA2-B8F95A06EBC9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193F9CB0-58C0-0519-A3E4-0DC91C8A88F3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1A25FD33-D7A3-56E1-C347-08F6981FD367}"/>
              </a:ext>
            </a:extLst>
          </p:cNvPr>
          <p:cNvGrpSpPr/>
          <p:nvPr/>
        </p:nvGrpSpPr>
        <p:grpSpPr>
          <a:xfrm>
            <a:off x="0" y="621250"/>
            <a:ext cx="2205213" cy="6237297"/>
            <a:chOff x="0" y="621250"/>
            <a:chExt cx="2205213" cy="6237297"/>
          </a:xfrm>
        </p:grpSpPr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105B82B3-0B0D-0FC1-9CF3-F0BA7A5CD2FE}"/>
                </a:ext>
              </a:extLst>
            </p:cNvPr>
            <p:cNvSpPr/>
            <p:nvPr/>
          </p:nvSpPr>
          <p:spPr>
            <a:xfrm>
              <a:off x="10652" y="4892634"/>
              <a:ext cx="2194561" cy="1965913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381EA7-5230-745C-1314-B0B12BE2BED0}"/>
                </a:ext>
              </a:extLst>
            </p:cNvPr>
            <p:cNvSpPr/>
            <p:nvPr/>
          </p:nvSpPr>
          <p:spPr>
            <a:xfrm>
              <a:off x="0" y="621250"/>
              <a:ext cx="2114569" cy="3309481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96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Dimension Reduction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464684" y="696976"/>
            <a:ext cx="906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the range of principal component (PC) dimensions that capture the majority of variance.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7FA7-EA4D-76FE-B1E7-404BD308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067" y="1098874"/>
            <a:ext cx="6144482" cy="6573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4C8FB70-8B58-7868-C1A5-C41B52D8DCB7}"/>
              </a:ext>
            </a:extLst>
          </p:cNvPr>
          <p:cNvSpPr txBox="1"/>
          <p:nvPr/>
        </p:nvSpPr>
        <p:spPr>
          <a:xfrm>
            <a:off x="6214887" y="1656410"/>
            <a:ext cx="574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nonlinear clustering (next steps), we wish to discard as many PCs as possible while still capturing the </a:t>
            </a:r>
          </a:p>
          <a:p>
            <a:r>
              <a:rPr lang="en-US" dirty="0"/>
              <a:t>variability in the data.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EDD1FF-FEAD-3C81-C585-64A3AE4452F9}"/>
              </a:ext>
            </a:extLst>
          </p:cNvPr>
          <p:cNvGrpSpPr>
            <a:grpSpLocks noChangeAspect="1"/>
          </p:cNvGrpSpPr>
          <p:nvPr/>
        </p:nvGrpSpPr>
        <p:grpSpPr>
          <a:xfrm>
            <a:off x="2352038" y="1813142"/>
            <a:ext cx="3555191" cy="2910189"/>
            <a:chOff x="2375709" y="2041967"/>
            <a:chExt cx="4410691" cy="36104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064B1A-145C-CFEE-D1AD-523B4B25AD9A}"/>
                </a:ext>
              </a:extLst>
            </p:cNvPr>
            <p:cNvSpPr/>
            <p:nvPr/>
          </p:nvSpPr>
          <p:spPr>
            <a:xfrm>
              <a:off x="4688931" y="2059987"/>
              <a:ext cx="2006595" cy="3119690"/>
            </a:xfrm>
            <a:prstGeom prst="rect">
              <a:avLst/>
            </a:prstGeom>
            <a:solidFill>
              <a:srgbClr val="000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CB5176E-B2D8-DF4E-AD73-219DBB292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75709" y="2041967"/>
              <a:ext cx="4410691" cy="361047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6BA26B6-9069-2881-F929-F4A6F66BC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8931" y="2059987"/>
              <a:ext cx="0" cy="31196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CA8419-E3B2-3D6C-56A6-BA2D6C97B198}"/>
                </a:ext>
              </a:extLst>
            </p:cNvPr>
            <p:cNvCxnSpPr>
              <a:cxnSpLocks/>
            </p:cNvCxnSpPr>
            <p:nvPr/>
          </p:nvCxnSpPr>
          <p:spPr>
            <a:xfrm>
              <a:off x="2809331" y="4975409"/>
              <a:ext cx="3886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125F8C4-A4D1-8E1D-3846-97F79FF04E18}"/>
              </a:ext>
            </a:extLst>
          </p:cNvPr>
          <p:cNvSpPr txBox="1"/>
          <p:nvPr/>
        </p:nvSpPr>
        <p:spPr>
          <a:xfrm>
            <a:off x="2154333" y="4846465"/>
            <a:ext cx="651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Too few PCs</a:t>
            </a:r>
            <a:r>
              <a:rPr lang="en-US" dirty="0"/>
              <a:t>: key biological variability in the dataset is discarded.</a:t>
            </a:r>
          </a:p>
          <a:p>
            <a:r>
              <a:rPr lang="en-US" b="1" dirty="0"/>
              <a:t>Too many PCs</a:t>
            </a:r>
            <a:r>
              <a:rPr lang="en-US" dirty="0"/>
              <a:t>: biological variation is masked by other sources of variation (</a:t>
            </a:r>
            <a:r>
              <a:rPr lang="en-US" b="1" dirty="0"/>
              <a:t>signal to noise decreases </a:t>
            </a:r>
            <a:r>
              <a:rPr lang="en-US" dirty="0"/>
              <a:t>from other sources of variation).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03C805-D12E-BE5A-1F99-B7C2F9D49E41}"/>
              </a:ext>
            </a:extLst>
          </p:cNvPr>
          <p:cNvSpPr txBox="1"/>
          <p:nvPr/>
        </p:nvSpPr>
        <p:spPr>
          <a:xfrm>
            <a:off x="6214887" y="2807052"/>
            <a:ext cx="4657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Elbow plots </a:t>
            </a:r>
            <a:r>
              <a:rPr lang="en-US" dirty="0"/>
              <a:t>display variation captured by each PC, choose a point of </a:t>
            </a:r>
            <a:r>
              <a:rPr lang="en-US" i="1" dirty="0"/>
              <a:t>diminishing returns </a:t>
            </a:r>
            <a:r>
              <a:rPr lang="en-US" dirty="0"/>
              <a:t>for the threshold (dimensions 8-15 would be reasonable for this plot).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FB6C2D4-B045-466D-273D-ED0DCB758468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4DC4D8-22F7-09EB-58C0-68FCF438C051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ED07DA-F3DB-A8EA-04A1-F9EE7F50976C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475058-EFE2-1855-CF38-8C90560F3023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91C7DF-5F34-984C-1607-1BDF279B2AA8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70DAC51-502A-AF4F-8913-6DC97E9AAF7D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FF434F-A49A-5995-47CB-BDA4D5A46850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708C136-7192-BCEE-52D2-338F117BEA2B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56BB9E4-C441-0C99-5A4D-E806B7B7860C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DE8B0C0-F44B-D2A2-C8CD-495C2A47F442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114252F-39BF-BC90-5AE2-9493BF25221D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60C7E804-5090-5C48-76FA-60A998CF81B1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1B170243-E669-EF91-A85E-6907241C7D04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D2572B05-FBAD-2699-00D0-08F0E65CBD0A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EFFB6B90-1FF0-0CBC-E188-5BD8DD856A46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919A6FE-66E1-2C21-169A-08FE59712CC1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348F1354-343B-04DC-F15A-A58E04B04B81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4366878F-D9D3-2CD0-A293-BCB1B020F6CD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E5ABF93A-0B8C-6FE3-E158-C6BADDCDE9AA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608D755F-B8F0-51DA-30D9-4E2CED9238E9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82E1D831-97A5-C538-310C-962665BC8F9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C716296B-038C-1813-5456-8AEEAFF96C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74823DD-FB03-5175-5049-A492FA362A6B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1F8D515-063F-144A-5F51-8DB590803609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247291EA-8780-6DD2-7CB1-5299F6D91457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64DE642D-8DEA-A7FE-503D-06DA50FD5615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3FAB1995-4A47-1B65-AB07-8F9B76A889C7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A4723F7-493C-3BC1-1C42-263B99762D36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ACA49BE-C20B-CE52-38DC-9909025A3BA5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888AB99-9D72-2F4E-63FF-D1FFE049B11A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CBACFB11-D29A-A48A-98DF-5709070045AB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D9DACF06-2DBD-F171-2EF1-D82F61392842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E17E8157-2A46-DC82-70D4-B22C9477FD12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52" name="Arrow: Right 1051">
            <a:extLst>
              <a:ext uri="{FF2B5EF4-FFF2-40B4-BE49-F238E27FC236}">
                <a16:creationId xmlns:a16="http://schemas.microsoft.com/office/drawing/2014/main" id="{7486927F-2265-0F63-D897-7139F4F4F86D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Arrow: Right 1052">
            <a:extLst>
              <a:ext uri="{FF2B5EF4-FFF2-40B4-BE49-F238E27FC236}">
                <a16:creationId xmlns:a16="http://schemas.microsoft.com/office/drawing/2014/main" id="{C75EC512-B51F-F42B-B449-2BDAE84EDDF2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Arrow: Right 1053">
            <a:extLst>
              <a:ext uri="{FF2B5EF4-FFF2-40B4-BE49-F238E27FC236}">
                <a16:creationId xmlns:a16="http://schemas.microsoft.com/office/drawing/2014/main" id="{44CAF318-41B0-054A-03FF-5FBFC2E36EA0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Arrow: Right 1054">
            <a:extLst>
              <a:ext uri="{FF2B5EF4-FFF2-40B4-BE49-F238E27FC236}">
                <a16:creationId xmlns:a16="http://schemas.microsoft.com/office/drawing/2014/main" id="{0208FF51-5AD2-A390-7CF0-3562B3CB0D28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Arrow: Right 1055">
            <a:extLst>
              <a:ext uri="{FF2B5EF4-FFF2-40B4-BE49-F238E27FC236}">
                <a16:creationId xmlns:a16="http://schemas.microsoft.com/office/drawing/2014/main" id="{A495DAAF-BCAD-6264-8D40-2B6DE4AE9B6F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Arrow: Right 1056">
            <a:extLst>
              <a:ext uri="{FF2B5EF4-FFF2-40B4-BE49-F238E27FC236}">
                <a16:creationId xmlns:a16="http://schemas.microsoft.com/office/drawing/2014/main" id="{D1F1FC27-2098-FD46-9D5A-56E1E102754B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4D35B09-3F69-C190-E8B7-A26CF3B45BB3}"/>
              </a:ext>
            </a:extLst>
          </p:cNvPr>
          <p:cNvGrpSpPr/>
          <p:nvPr/>
        </p:nvGrpSpPr>
        <p:grpSpPr>
          <a:xfrm>
            <a:off x="-10152" y="648094"/>
            <a:ext cx="2164485" cy="6206115"/>
            <a:chOff x="-10152" y="648094"/>
            <a:chExt cx="2164485" cy="6206115"/>
          </a:xfrm>
        </p:grpSpPr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105B82B3-0B0D-0FC1-9CF3-F0BA7A5CD2FE}"/>
                </a:ext>
              </a:extLst>
            </p:cNvPr>
            <p:cNvSpPr/>
            <p:nvPr/>
          </p:nvSpPr>
          <p:spPr>
            <a:xfrm>
              <a:off x="0" y="4916309"/>
              <a:ext cx="2154333" cy="1937900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381EA7-5230-745C-1314-B0B12BE2BED0}"/>
                </a:ext>
              </a:extLst>
            </p:cNvPr>
            <p:cNvSpPr/>
            <p:nvPr/>
          </p:nvSpPr>
          <p:spPr>
            <a:xfrm>
              <a:off x="-10152" y="648094"/>
              <a:ext cx="2164485" cy="3278226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063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Neighboring Cells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535125" y="768110"/>
            <a:ext cx="8183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clustering the data, we need to identify the nearest neighbors and score their</a:t>
            </a:r>
          </a:p>
          <a:p>
            <a:r>
              <a:rPr lang="en-US" dirty="0"/>
              <a:t> similarity in gene expression.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132D3D-560A-3A4B-39BD-B7150A1EB1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3"/>
          <a:stretch/>
        </p:blipFill>
        <p:spPr>
          <a:xfrm>
            <a:off x="8559244" y="4556760"/>
            <a:ext cx="3553321" cy="224318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1EB4F36-BC79-93B6-2EC6-F8B29E67B217}"/>
              </a:ext>
            </a:extLst>
          </p:cNvPr>
          <p:cNvSpPr/>
          <p:nvPr/>
        </p:nvSpPr>
        <p:spPr>
          <a:xfrm>
            <a:off x="8547994" y="5875020"/>
            <a:ext cx="3583046" cy="9249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8FB193E-5A97-0B8D-080C-94A00B4AD786}"/>
              </a:ext>
            </a:extLst>
          </p:cNvPr>
          <p:cNvSpPr txBox="1"/>
          <p:nvPr/>
        </p:nvSpPr>
        <p:spPr>
          <a:xfrm>
            <a:off x="2615950" y="4760830"/>
            <a:ext cx="413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Two-tiered graph analysis:</a:t>
            </a:r>
          </a:p>
          <a:p>
            <a:r>
              <a:rPr lang="en-US" dirty="0" err="1">
                <a:solidFill>
                  <a:srgbClr val="C32F2F"/>
                </a:solidFill>
              </a:rPr>
              <a:t>kNN</a:t>
            </a:r>
            <a:r>
              <a:rPr lang="en-US" dirty="0">
                <a:solidFill>
                  <a:srgbClr val="C32F2F"/>
                </a:solidFill>
              </a:rPr>
              <a:t>: k nearest neighbor graph</a:t>
            </a:r>
          </a:p>
          <a:p>
            <a:r>
              <a:rPr lang="en-US" dirty="0" err="1">
                <a:solidFill>
                  <a:srgbClr val="4472C4"/>
                </a:solidFill>
              </a:rPr>
              <a:t>sNN</a:t>
            </a:r>
            <a:r>
              <a:rPr lang="en-US" dirty="0">
                <a:solidFill>
                  <a:srgbClr val="4472C4"/>
                </a:solidFill>
              </a:rPr>
              <a:t>: shared nearest neighbor graph (secondary graph based on </a:t>
            </a:r>
            <a:r>
              <a:rPr lang="en-US" dirty="0" err="1">
                <a:solidFill>
                  <a:srgbClr val="4472C4"/>
                </a:solidFill>
              </a:rPr>
              <a:t>kNN</a:t>
            </a:r>
            <a:r>
              <a:rPr lang="en-US" dirty="0">
                <a:solidFill>
                  <a:srgbClr val="4472C4"/>
                </a:solidFill>
              </a:rPr>
              <a:t>, performs better than </a:t>
            </a:r>
            <a:r>
              <a:rPr lang="en-US" dirty="0" err="1">
                <a:solidFill>
                  <a:srgbClr val="4472C4"/>
                </a:solidFill>
              </a:rPr>
              <a:t>kNN</a:t>
            </a:r>
            <a:r>
              <a:rPr lang="en-US" dirty="0">
                <a:solidFill>
                  <a:srgbClr val="4472C4"/>
                </a:solidFill>
              </a:rPr>
              <a:t> in high </a:t>
            </a:r>
            <a:r>
              <a:rPr lang="en-US" dirty="0" err="1">
                <a:solidFill>
                  <a:srgbClr val="4472C4"/>
                </a:solidFill>
              </a:rPr>
              <a:t>dimesionality</a:t>
            </a:r>
            <a:r>
              <a:rPr lang="en-US" dirty="0">
                <a:solidFill>
                  <a:srgbClr val="4472C4"/>
                </a:solidFill>
              </a:rPr>
              <a:t>)</a:t>
            </a:r>
          </a:p>
          <a:p>
            <a:endParaRPr lang="en-US" b="1" u="sng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C301C-4A56-FE31-8272-CE96B538DE9B}"/>
              </a:ext>
            </a:extLst>
          </p:cNvPr>
          <p:cNvGrpSpPr/>
          <p:nvPr/>
        </p:nvGrpSpPr>
        <p:grpSpPr>
          <a:xfrm>
            <a:off x="3599877" y="2735932"/>
            <a:ext cx="7077606" cy="1657350"/>
            <a:chOff x="3599877" y="2735932"/>
            <a:chExt cx="7077606" cy="1657350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CB67AF06-C816-3E3E-1980-9DC930C396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583901"/>
                </p:ext>
              </p:extLst>
            </p:nvPr>
          </p:nvGraphicFramePr>
          <p:xfrm>
            <a:off x="3600408" y="2735932"/>
            <a:ext cx="7077075" cy="165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7077144" imgH="1657389" progId="Excel.Sheet.12">
                    <p:embed/>
                  </p:oleObj>
                </mc:Choice>
                <mc:Fallback>
                  <p:oleObj name="Worksheet" r:id="rId4" imgW="7077144" imgH="1657389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00408" y="2735932"/>
                          <a:ext cx="7077075" cy="1657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80C4508-2C0C-12C4-4C1E-E6CDAAC0B185}"/>
                </a:ext>
              </a:extLst>
            </p:cNvPr>
            <p:cNvGrpSpPr/>
            <p:nvPr/>
          </p:nvGrpSpPr>
          <p:grpSpPr>
            <a:xfrm>
              <a:off x="3599877" y="2929597"/>
              <a:ext cx="1671925" cy="1444802"/>
              <a:chOff x="2541261" y="2890072"/>
              <a:chExt cx="1268439" cy="1444802"/>
            </a:xfrm>
          </p:grpSpPr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C9AB966A-0F34-FBCE-DBE5-07EAEBC28B38}"/>
                  </a:ext>
                </a:extLst>
              </p:cNvPr>
              <p:cNvSpPr/>
              <p:nvPr/>
            </p:nvSpPr>
            <p:spPr>
              <a:xfrm>
                <a:off x="2541261" y="2892411"/>
                <a:ext cx="904713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Rectangle 1028">
                <a:extLst>
                  <a:ext uri="{FF2B5EF4-FFF2-40B4-BE49-F238E27FC236}">
                    <a16:creationId xmlns:a16="http://schemas.microsoft.com/office/drawing/2014/main" id="{A964092F-BB58-CD4C-943B-2B2CD41D5916}"/>
                  </a:ext>
                </a:extLst>
              </p:cNvPr>
              <p:cNvSpPr/>
              <p:nvPr/>
            </p:nvSpPr>
            <p:spPr>
              <a:xfrm>
                <a:off x="3437544" y="2890072"/>
                <a:ext cx="372156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FED7D9-80C5-B7AA-C740-A3AE8B8013EA}"/>
                </a:ext>
              </a:extLst>
            </p:cNvPr>
            <p:cNvGrpSpPr/>
            <p:nvPr/>
          </p:nvGrpSpPr>
          <p:grpSpPr>
            <a:xfrm>
              <a:off x="5408881" y="2929597"/>
              <a:ext cx="1678274" cy="1446474"/>
              <a:chOff x="4045506" y="2982142"/>
              <a:chExt cx="1678274" cy="144647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18AE0-DC76-8E42-EA16-B0DEDEE6CEE4}"/>
                  </a:ext>
                </a:extLst>
              </p:cNvPr>
              <p:cNvSpPr/>
              <p:nvPr/>
            </p:nvSpPr>
            <p:spPr>
              <a:xfrm>
                <a:off x="4045506" y="298214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4652BE-C4EF-6E6E-AC77-6C6FE0C53868}"/>
                  </a:ext>
                </a:extLst>
              </p:cNvPr>
              <p:cNvSpPr/>
              <p:nvPr/>
            </p:nvSpPr>
            <p:spPr>
              <a:xfrm>
                <a:off x="5233243" y="298615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7A2A51A-3184-2F89-A582-24B5A6D3FB6B}"/>
                </a:ext>
              </a:extLst>
            </p:cNvPr>
            <p:cNvGrpSpPr/>
            <p:nvPr/>
          </p:nvGrpSpPr>
          <p:grpSpPr>
            <a:xfrm>
              <a:off x="7195656" y="2932714"/>
              <a:ext cx="1671924" cy="1444802"/>
              <a:chOff x="4045506" y="2986153"/>
              <a:chExt cx="1671924" cy="144480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0495339-2592-8011-B9F5-2A78C50ED07D}"/>
                  </a:ext>
                </a:extLst>
              </p:cNvPr>
              <p:cNvSpPr/>
              <p:nvPr/>
            </p:nvSpPr>
            <p:spPr>
              <a:xfrm>
                <a:off x="4045506" y="298849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E1061E-B640-7BC7-6BC7-CA5FDAD0350B}"/>
                  </a:ext>
                </a:extLst>
              </p:cNvPr>
              <p:cNvSpPr/>
              <p:nvPr/>
            </p:nvSpPr>
            <p:spPr>
              <a:xfrm>
                <a:off x="5226893" y="298615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9DF39A-7EC0-0EE1-1FFE-6FF66DC51A9F}"/>
                </a:ext>
              </a:extLst>
            </p:cNvPr>
            <p:cNvGrpSpPr/>
            <p:nvPr/>
          </p:nvGrpSpPr>
          <p:grpSpPr>
            <a:xfrm>
              <a:off x="8999209" y="2928892"/>
              <a:ext cx="1671924" cy="1446474"/>
              <a:chOff x="4045506" y="2988492"/>
              <a:chExt cx="1671924" cy="144647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7F49FA8-0A54-5520-6BA7-2E41DD0A9A32}"/>
                  </a:ext>
                </a:extLst>
              </p:cNvPr>
              <p:cNvSpPr/>
              <p:nvPr/>
            </p:nvSpPr>
            <p:spPr>
              <a:xfrm>
                <a:off x="4045506" y="298849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06006DE-EBCA-0753-8780-CDA0237ABBE5}"/>
                  </a:ext>
                </a:extLst>
              </p:cNvPr>
              <p:cNvSpPr/>
              <p:nvPr/>
            </p:nvSpPr>
            <p:spPr>
              <a:xfrm>
                <a:off x="5226893" y="299250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D85319A-A8B9-6334-E9C2-7A2B1E44B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213" y="1303797"/>
            <a:ext cx="6154009" cy="1143160"/>
          </a:xfrm>
          <a:prstGeom prst="rect">
            <a:avLst/>
          </a:prstGeom>
        </p:spPr>
      </p:pic>
      <p:sp>
        <p:nvSpPr>
          <p:cNvPr id="55" name="Arrow: Right 54">
            <a:extLst>
              <a:ext uri="{FF2B5EF4-FFF2-40B4-BE49-F238E27FC236}">
                <a16:creationId xmlns:a16="http://schemas.microsoft.com/office/drawing/2014/main" id="{8B0B6906-A5EE-F113-A1CB-8C634F05DBDD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E09EBD9-3ACD-BD75-332D-C2247DD3FB56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4DFF47C1-5DB9-C5E7-2914-BEAC4F00C147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9F13D91B-7BD4-B2A6-2CAC-C2B547207C8F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7B76566F-51C7-C48E-04E1-DE8FD4E7C733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2604CD3B-C7C2-55B4-A166-01F7E0B333DE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22668D0D-E30F-55BA-61ED-2D68E0966C1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3D55D14E-9B2B-08A2-D637-D7937D31DFA1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22D38B36-1084-26C9-6C6C-E7117E0695D0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A8A44EE8-7346-2E35-B9DF-460862C051C3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6D724323-2B1C-1AA1-6CFC-2F6F4BABE392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FFABB774-3FA3-859C-17D0-FA2E113845D7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D0195FDA-CF18-7452-53A9-F0F994277876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4763E119-702D-DC97-AF40-5D66E39BF70B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0C471322-F185-3FF2-1DAB-A018B5B86150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3AEA87A7-BF95-64EC-9B65-505C10D24937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F2912995-FEEA-C74C-D830-F21B5D357718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32A26836-DDE7-04B1-1FC8-99609677BAEB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146BDBDB-329D-3EEA-2D51-632774FDB5D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4AD9477B-3394-4BB4-6C0A-DEA6C31D440D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6964ECD7-85D6-F20D-020E-C775F0B887CE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78112D20-EC3D-CDBC-C1FB-0DB224E82846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0FBFF2C-9B17-9489-99F6-7B5200B39A2B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6C0E4152-9D6E-2FEE-73D1-A33C35B459F3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6B73DC6A-2B04-285F-C3F9-F3E5B85E886A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FD735A29-B842-C790-B79C-5436E1886AB1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44D1B495-C4E2-B50B-EB90-051A581B6E91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32A00B7D-D0C2-BC01-CC3E-047B355C93B3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B6C4FAE7-8840-7C17-BFA2-F42609E387BB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A6214741-05EC-6612-E228-53C7358D26D8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E50BFCF-FCE7-5BBC-496C-8778DFF1C8C8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1E62444A-FC05-A2BC-507D-B50608DE2CDF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0592C2D-6EBC-48C7-1093-9EF6E2F979A0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74" name="Arrow: Right 1073">
            <a:extLst>
              <a:ext uri="{FF2B5EF4-FFF2-40B4-BE49-F238E27FC236}">
                <a16:creationId xmlns:a16="http://schemas.microsoft.com/office/drawing/2014/main" id="{151FD57F-89B7-4983-6082-743AE49E5DD3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Arrow: Right 1074">
            <a:extLst>
              <a:ext uri="{FF2B5EF4-FFF2-40B4-BE49-F238E27FC236}">
                <a16:creationId xmlns:a16="http://schemas.microsoft.com/office/drawing/2014/main" id="{DD796C34-90A0-AC12-0B18-D098EC3CA93E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Arrow: Right 1075">
            <a:extLst>
              <a:ext uri="{FF2B5EF4-FFF2-40B4-BE49-F238E27FC236}">
                <a16:creationId xmlns:a16="http://schemas.microsoft.com/office/drawing/2014/main" id="{AC925390-A9F7-19FE-3A84-047D7F44B523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Arrow: Right 1076">
            <a:extLst>
              <a:ext uri="{FF2B5EF4-FFF2-40B4-BE49-F238E27FC236}">
                <a16:creationId xmlns:a16="http://schemas.microsoft.com/office/drawing/2014/main" id="{DB5543A2-250F-7773-6530-0223B06539ED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Arrow: Right 1077">
            <a:extLst>
              <a:ext uri="{FF2B5EF4-FFF2-40B4-BE49-F238E27FC236}">
                <a16:creationId xmlns:a16="http://schemas.microsoft.com/office/drawing/2014/main" id="{CA6254DB-2EB6-3136-CFB2-849B2E76806B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Arrow: Right 1078">
            <a:extLst>
              <a:ext uri="{FF2B5EF4-FFF2-40B4-BE49-F238E27FC236}">
                <a16:creationId xmlns:a16="http://schemas.microsoft.com/office/drawing/2014/main" id="{016673DC-024F-BC23-E3E1-9E7B89C40983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85DDFA8E-D310-3046-AF0B-8F7B2090EEBB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1F7DBC98-8AA1-4861-F05C-B0E40EF3A50D}"/>
              </a:ext>
            </a:extLst>
          </p:cNvPr>
          <p:cNvGrpSpPr/>
          <p:nvPr/>
        </p:nvGrpSpPr>
        <p:grpSpPr>
          <a:xfrm>
            <a:off x="-7793" y="635923"/>
            <a:ext cx="2122362" cy="6222077"/>
            <a:chOff x="-7793" y="635923"/>
            <a:chExt cx="2122362" cy="6222077"/>
          </a:xfrm>
        </p:grpSpPr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105B82B3-0B0D-0FC1-9CF3-F0BA7A5CD2FE}"/>
                </a:ext>
              </a:extLst>
            </p:cNvPr>
            <p:cNvSpPr/>
            <p:nvPr/>
          </p:nvSpPr>
          <p:spPr>
            <a:xfrm>
              <a:off x="14818" y="5581403"/>
              <a:ext cx="2099751" cy="1276597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381EA7-5230-745C-1314-B0B12BE2BED0}"/>
                </a:ext>
              </a:extLst>
            </p:cNvPr>
            <p:cNvSpPr/>
            <p:nvPr/>
          </p:nvSpPr>
          <p:spPr>
            <a:xfrm>
              <a:off x="-7793" y="635923"/>
              <a:ext cx="2063494" cy="4432518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87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Picture 1083">
            <a:extLst>
              <a:ext uri="{FF2B5EF4-FFF2-40B4-BE49-F238E27FC236}">
                <a16:creationId xmlns:a16="http://schemas.microsoft.com/office/drawing/2014/main" id="{4365D63B-362D-9641-3CE8-F6A589A02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4000"/>
                    </a14:imgEffect>
                    <a14:imgEffect>
                      <a14:colorTemperature colorTemp="5966"/>
                    </a14:imgEffect>
                    <a14:imgEffect>
                      <a14:saturation sat="0"/>
                    </a14:imgEffect>
                    <a14:imgEffect>
                      <a14:brightnessContrast bright="6000" contrast="5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0591" y="2609527"/>
            <a:ext cx="2024218" cy="1311022"/>
          </a:xfrm>
          <a:prstGeom prst="rect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644EEF25-81EE-A346-5AE2-E86163838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870" y="4310067"/>
            <a:ext cx="3724795" cy="251495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Neighbor Graphs to Identify Clusters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359475" y="679370"/>
            <a:ext cx="816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kNN</a:t>
            </a:r>
            <a:r>
              <a:rPr lang="en-US" dirty="0"/>
              <a:t> and SNN graphs to </a:t>
            </a:r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 identify clusters by optimizing a modularity function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EB4F36-BC79-93B6-2EC6-F8B29E67B217}"/>
              </a:ext>
            </a:extLst>
          </p:cNvPr>
          <p:cNvSpPr/>
          <p:nvPr/>
        </p:nvSpPr>
        <p:spPr>
          <a:xfrm>
            <a:off x="8425869" y="6570543"/>
            <a:ext cx="3732794" cy="1805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Picture 1042">
            <a:extLst>
              <a:ext uri="{FF2B5EF4-FFF2-40B4-BE49-F238E27FC236}">
                <a16:creationId xmlns:a16="http://schemas.microsoft.com/office/drawing/2014/main" id="{1D13BE91-BD76-0367-A193-5C8D0A3AE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536" y="1247067"/>
            <a:ext cx="6144482" cy="1124107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A8C91D90-46E2-2551-F1F9-F57F062D7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6018" y="2271660"/>
            <a:ext cx="2804466" cy="1816364"/>
          </a:xfrm>
          <a:prstGeom prst="rect">
            <a:avLst/>
          </a:prstGeom>
        </p:spPr>
      </p:pic>
      <p:sp>
        <p:nvSpPr>
          <p:cNvPr id="1049" name="Arrow: Right 1048">
            <a:extLst>
              <a:ext uri="{FF2B5EF4-FFF2-40B4-BE49-F238E27FC236}">
                <a16:creationId xmlns:a16="http://schemas.microsoft.com/office/drawing/2014/main" id="{8FAEEA31-D09B-D9B0-DC9C-E5369626A002}"/>
              </a:ext>
            </a:extLst>
          </p:cNvPr>
          <p:cNvSpPr/>
          <p:nvPr/>
        </p:nvSpPr>
        <p:spPr>
          <a:xfrm>
            <a:off x="7679101" y="3008434"/>
            <a:ext cx="1066917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F1F66889-D395-EC19-A001-E3DCC48B833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5145" y="4250069"/>
            <a:ext cx="2850789" cy="2458329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5E19E21E-A7C1-1AEC-7F93-302B0CDB018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6960" y="4228069"/>
            <a:ext cx="2960911" cy="2537334"/>
          </a:xfrm>
          <a:prstGeom prst="rect">
            <a:avLst/>
          </a:prstGeom>
        </p:spPr>
      </p:pic>
      <p:sp>
        <p:nvSpPr>
          <p:cNvPr id="1055" name="Arrow: Right 1054">
            <a:extLst>
              <a:ext uri="{FF2B5EF4-FFF2-40B4-BE49-F238E27FC236}">
                <a16:creationId xmlns:a16="http://schemas.microsoft.com/office/drawing/2014/main" id="{B0831DDA-BB0D-6F75-D3FA-5C9EAC5FA97C}"/>
              </a:ext>
            </a:extLst>
          </p:cNvPr>
          <p:cNvSpPr/>
          <p:nvPr/>
        </p:nvSpPr>
        <p:spPr>
          <a:xfrm>
            <a:off x="5170392" y="5211510"/>
            <a:ext cx="2374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7475C580-C5E5-1A59-0DB6-0848EF11C5C6}"/>
              </a:ext>
            </a:extLst>
          </p:cNvPr>
          <p:cNvGrpSpPr>
            <a:grpSpLocks noChangeAspect="1"/>
          </p:cNvGrpSpPr>
          <p:nvPr/>
        </p:nvGrpSpPr>
        <p:grpSpPr>
          <a:xfrm>
            <a:off x="2720772" y="2653855"/>
            <a:ext cx="2804677" cy="656766"/>
            <a:chOff x="3599877" y="2735932"/>
            <a:chExt cx="7077606" cy="1657350"/>
          </a:xfrm>
        </p:grpSpPr>
        <p:graphicFrame>
          <p:nvGraphicFramePr>
            <p:cNvPr id="1057" name="Object 1056">
              <a:extLst>
                <a:ext uri="{FF2B5EF4-FFF2-40B4-BE49-F238E27FC236}">
                  <a16:creationId xmlns:a16="http://schemas.microsoft.com/office/drawing/2014/main" id="{0D3ED914-629F-9320-BA61-1CAA516138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864411"/>
                </p:ext>
              </p:extLst>
            </p:nvPr>
          </p:nvGraphicFramePr>
          <p:xfrm>
            <a:off x="3600408" y="2735932"/>
            <a:ext cx="7077075" cy="165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10" imgW="7077144" imgH="1657389" progId="Excel.Sheet.12">
                    <p:embed/>
                  </p:oleObj>
                </mc:Choice>
                <mc:Fallback>
                  <p:oleObj name="Worksheet" r:id="rId10" imgW="7077144" imgH="1657389" progId="Excel.Sheet.12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CB67AF06-C816-3E3E-1980-9DC930C396B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600408" y="2735932"/>
                          <a:ext cx="7077075" cy="1657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8A5E92C7-4F08-2724-20A4-80B661ADE3A8}"/>
                </a:ext>
              </a:extLst>
            </p:cNvPr>
            <p:cNvGrpSpPr/>
            <p:nvPr/>
          </p:nvGrpSpPr>
          <p:grpSpPr>
            <a:xfrm>
              <a:off x="3599877" y="2929597"/>
              <a:ext cx="1671925" cy="1444802"/>
              <a:chOff x="2541261" y="2890072"/>
              <a:chExt cx="1268439" cy="1444802"/>
            </a:xfrm>
          </p:grpSpPr>
          <p:sp>
            <p:nvSpPr>
              <p:cNvPr id="1068" name="Rectangle 1067">
                <a:extLst>
                  <a:ext uri="{FF2B5EF4-FFF2-40B4-BE49-F238E27FC236}">
                    <a16:creationId xmlns:a16="http://schemas.microsoft.com/office/drawing/2014/main" id="{FEDF853E-7CBB-397A-1FE4-E187DF87FBDB}"/>
                  </a:ext>
                </a:extLst>
              </p:cNvPr>
              <p:cNvSpPr/>
              <p:nvPr/>
            </p:nvSpPr>
            <p:spPr>
              <a:xfrm>
                <a:off x="2541261" y="2892411"/>
                <a:ext cx="904713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A559F13E-60FF-E6A3-06A1-95964B54EF0A}"/>
                  </a:ext>
                </a:extLst>
              </p:cNvPr>
              <p:cNvSpPr/>
              <p:nvPr/>
            </p:nvSpPr>
            <p:spPr>
              <a:xfrm>
                <a:off x="3437544" y="2890072"/>
                <a:ext cx="372156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3BAE2362-1491-3CFC-93A7-8D5194BD366C}"/>
                </a:ext>
              </a:extLst>
            </p:cNvPr>
            <p:cNvGrpSpPr/>
            <p:nvPr/>
          </p:nvGrpSpPr>
          <p:grpSpPr>
            <a:xfrm>
              <a:off x="5408881" y="2929597"/>
              <a:ext cx="1678274" cy="1446474"/>
              <a:chOff x="4045506" y="2982142"/>
              <a:chExt cx="1678274" cy="1446474"/>
            </a:xfrm>
          </p:grpSpPr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9351023C-787B-C734-57A7-5C165C9D9203}"/>
                  </a:ext>
                </a:extLst>
              </p:cNvPr>
              <p:cNvSpPr/>
              <p:nvPr/>
            </p:nvSpPr>
            <p:spPr>
              <a:xfrm>
                <a:off x="4045506" y="298214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B8372FA1-FE59-1FCB-13CC-F94A219EF566}"/>
                  </a:ext>
                </a:extLst>
              </p:cNvPr>
              <p:cNvSpPr/>
              <p:nvPr/>
            </p:nvSpPr>
            <p:spPr>
              <a:xfrm>
                <a:off x="5233243" y="298615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9BFA4DF2-055A-4CEB-8A2E-6D10703A785D}"/>
                </a:ext>
              </a:extLst>
            </p:cNvPr>
            <p:cNvGrpSpPr/>
            <p:nvPr/>
          </p:nvGrpSpPr>
          <p:grpSpPr>
            <a:xfrm>
              <a:off x="7195656" y="2932714"/>
              <a:ext cx="1671924" cy="1444802"/>
              <a:chOff x="4045506" y="2986153"/>
              <a:chExt cx="1671924" cy="1444802"/>
            </a:xfrm>
          </p:grpSpPr>
          <p:sp>
            <p:nvSpPr>
              <p:cNvPr id="1064" name="Rectangle 1063">
                <a:extLst>
                  <a:ext uri="{FF2B5EF4-FFF2-40B4-BE49-F238E27FC236}">
                    <a16:creationId xmlns:a16="http://schemas.microsoft.com/office/drawing/2014/main" id="{C1F3E5AE-B4DD-C040-F158-D724613F6E7D}"/>
                  </a:ext>
                </a:extLst>
              </p:cNvPr>
              <p:cNvSpPr/>
              <p:nvPr/>
            </p:nvSpPr>
            <p:spPr>
              <a:xfrm>
                <a:off x="4045506" y="298849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6B650C7D-1AD8-8BCF-927E-D18391C812C0}"/>
                  </a:ext>
                </a:extLst>
              </p:cNvPr>
              <p:cNvSpPr/>
              <p:nvPr/>
            </p:nvSpPr>
            <p:spPr>
              <a:xfrm>
                <a:off x="5226893" y="298615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36465269-8E4A-F9B9-255E-B0225C34AFDA}"/>
                </a:ext>
              </a:extLst>
            </p:cNvPr>
            <p:cNvGrpSpPr/>
            <p:nvPr/>
          </p:nvGrpSpPr>
          <p:grpSpPr>
            <a:xfrm>
              <a:off x="8999209" y="2928892"/>
              <a:ext cx="1671924" cy="1446474"/>
              <a:chOff x="4045506" y="2988492"/>
              <a:chExt cx="1671924" cy="1446474"/>
            </a:xfrm>
          </p:grpSpPr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F53825F5-A583-FA5F-1C81-5F5CBB9BE559}"/>
                  </a:ext>
                </a:extLst>
              </p:cNvPr>
              <p:cNvSpPr/>
              <p:nvPr/>
            </p:nvSpPr>
            <p:spPr>
              <a:xfrm>
                <a:off x="4045506" y="298849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86C829E4-D611-8E3C-19A5-4203FF135807}"/>
                  </a:ext>
                </a:extLst>
              </p:cNvPr>
              <p:cNvSpPr/>
              <p:nvPr/>
            </p:nvSpPr>
            <p:spPr>
              <a:xfrm>
                <a:off x="5226893" y="299250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78184EBD-92FA-CAC1-E957-EBE3848F60FA}"/>
              </a:ext>
            </a:extLst>
          </p:cNvPr>
          <p:cNvGrpSpPr>
            <a:grpSpLocks noChangeAspect="1"/>
          </p:cNvGrpSpPr>
          <p:nvPr/>
        </p:nvGrpSpPr>
        <p:grpSpPr>
          <a:xfrm>
            <a:off x="2708518" y="3342591"/>
            <a:ext cx="2804677" cy="656766"/>
            <a:chOff x="3599877" y="2735932"/>
            <a:chExt cx="7077606" cy="1657350"/>
          </a:xfrm>
        </p:grpSpPr>
        <p:graphicFrame>
          <p:nvGraphicFramePr>
            <p:cNvPr id="1071" name="Object 1070">
              <a:extLst>
                <a:ext uri="{FF2B5EF4-FFF2-40B4-BE49-F238E27FC236}">
                  <a16:creationId xmlns:a16="http://schemas.microsoft.com/office/drawing/2014/main" id="{54E58A28-8988-1FF2-ECFD-E9F9DB85D1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513525"/>
                </p:ext>
              </p:extLst>
            </p:nvPr>
          </p:nvGraphicFramePr>
          <p:xfrm>
            <a:off x="3600408" y="2735932"/>
            <a:ext cx="7077075" cy="165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12" imgW="7077144" imgH="1657389" progId="Excel.Sheet.12">
                    <p:embed/>
                  </p:oleObj>
                </mc:Choice>
                <mc:Fallback>
                  <p:oleObj name="Worksheet" r:id="rId12" imgW="7077144" imgH="1657389" progId="Excel.Sheet.12">
                    <p:embed/>
                    <p:pic>
                      <p:nvPicPr>
                        <p:cNvPr id="1057" name="Object 1056">
                          <a:extLst>
                            <a:ext uri="{FF2B5EF4-FFF2-40B4-BE49-F238E27FC236}">
                              <a16:creationId xmlns:a16="http://schemas.microsoft.com/office/drawing/2014/main" id="{0D3ED914-629F-9320-BA61-1CAA516138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600408" y="2735932"/>
                          <a:ext cx="7077075" cy="1657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2" name="Group 1071">
              <a:extLst>
                <a:ext uri="{FF2B5EF4-FFF2-40B4-BE49-F238E27FC236}">
                  <a16:creationId xmlns:a16="http://schemas.microsoft.com/office/drawing/2014/main" id="{4AC651B0-0B1E-D91C-BC86-00D9D7020B1F}"/>
                </a:ext>
              </a:extLst>
            </p:cNvPr>
            <p:cNvGrpSpPr/>
            <p:nvPr/>
          </p:nvGrpSpPr>
          <p:grpSpPr>
            <a:xfrm>
              <a:off x="3599877" y="2929597"/>
              <a:ext cx="1671925" cy="1444802"/>
              <a:chOff x="2541261" y="2890072"/>
              <a:chExt cx="1268439" cy="1444802"/>
            </a:xfrm>
          </p:grpSpPr>
          <p:sp>
            <p:nvSpPr>
              <p:cNvPr id="1082" name="Rectangle 1081">
                <a:extLst>
                  <a:ext uri="{FF2B5EF4-FFF2-40B4-BE49-F238E27FC236}">
                    <a16:creationId xmlns:a16="http://schemas.microsoft.com/office/drawing/2014/main" id="{A1B1CBFB-5095-878B-2570-887296805CB1}"/>
                  </a:ext>
                </a:extLst>
              </p:cNvPr>
              <p:cNvSpPr/>
              <p:nvPr/>
            </p:nvSpPr>
            <p:spPr>
              <a:xfrm>
                <a:off x="2541261" y="2892411"/>
                <a:ext cx="904713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A02E478A-61F2-0275-525F-5FE1EB12C593}"/>
                  </a:ext>
                </a:extLst>
              </p:cNvPr>
              <p:cNvSpPr/>
              <p:nvPr/>
            </p:nvSpPr>
            <p:spPr>
              <a:xfrm>
                <a:off x="3437544" y="2890072"/>
                <a:ext cx="372156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3" name="Group 1072">
              <a:extLst>
                <a:ext uri="{FF2B5EF4-FFF2-40B4-BE49-F238E27FC236}">
                  <a16:creationId xmlns:a16="http://schemas.microsoft.com/office/drawing/2014/main" id="{151EF421-F67C-B9A6-7101-219A9B5893CC}"/>
                </a:ext>
              </a:extLst>
            </p:cNvPr>
            <p:cNvGrpSpPr/>
            <p:nvPr/>
          </p:nvGrpSpPr>
          <p:grpSpPr>
            <a:xfrm>
              <a:off x="5408881" y="2929597"/>
              <a:ext cx="1678274" cy="1446474"/>
              <a:chOff x="4045506" y="2982142"/>
              <a:chExt cx="1678274" cy="1446474"/>
            </a:xfrm>
          </p:grpSpPr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369F83F6-65AC-4FF3-7004-0AA31DE6D1DA}"/>
                  </a:ext>
                </a:extLst>
              </p:cNvPr>
              <p:cNvSpPr/>
              <p:nvPr/>
            </p:nvSpPr>
            <p:spPr>
              <a:xfrm>
                <a:off x="4045506" y="298214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86B3B7A3-0F37-427E-01B3-958ED535EC1C}"/>
                  </a:ext>
                </a:extLst>
              </p:cNvPr>
              <p:cNvSpPr/>
              <p:nvPr/>
            </p:nvSpPr>
            <p:spPr>
              <a:xfrm>
                <a:off x="5233243" y="298615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4" name="Group 1073">
              <a:extLst>
                <a:ext uri="{FF2B5EF4-FFF2-40B4-BE49-F238E27FC236}">
                  <a16:creationId xmlns:a16="http://schemas.microsoft.com/office/drawing/2014/main" id="{CCCCABB3-178B-A4F4-71B5-5AA209E024DA}"/>
                </a:ext>
              </a:extLst>
            </p:cNvPr>
            <p:cNvGrpSpPr/>
            <p:nvPr/>
          </p:nvGrpSpPr>
          <p:grpSpPr>
            <a:xfrm>
              <a:off x="7195656" y="2932714"/>
              <a:ext cx="1671924" cy="1444802"/>
              <a:chOff x="4045506" y="2986153"/>
              <a:chExt cx="1671924" cy="1444802"/>
            </a:xfrm>
          </p:grpSpPr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3A1F61E8-AB9B-6703-C1FD-9AE99B0728BD}"/>
                  </a:ext>
                </a:extLst>
              </p:cNvPr>
              <p:cNvSpPr/>
              <p:nvPr/>
            </p:nvSpPr>
            <p:spPr>
              <a:xfrm>
                <a:off x="4045506" y="298849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8BF067A9-8563-C0EA-95AB-44E30A9A71B3}"/>
                  </a:ext>
                </a:extLst>
              </p:cNvPr>
              <p:cNvSpPr/>
              <p:nvPr/>
            </p:nvSpPr>
            <p:spPr>
              <a:xfrm>
                <a:off x="5226893" y="298615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BAD1410A-F0A1-95C2-7D91-F6C1D000FC64}"/>
                </a:ext>
              </a:extLst>
            </p:cNvPr>
            <p:cNvGrpSpPr/>
            <p:nvPr/>
          </p:nvGrpSpPr>
          <p:grpSpPr>
            <a:xfrm>
              <a:off x="8999209" y="2928892"/>
              <a:ext cx="1671924" cy="1446474"/>
              <a:chOff x="4045506" y="2988492"/>
              <a:chExt cx="1671924" cy="1446474"/>
            </a:xfrm>
          </p:grpSpPr>
          <p:sp>
            <p:nvSpPr>
              <p:cNvPr id="1076" name="Rectangle 1075">
                <a:extLst>
                  <a:ext uri="{FF2B5EF4-FFF2-40B4-BE49-F238E27FC236}">
                    <a16:creationId xmlns:a16="http://schemas.microsoft.com/office/drawing/2014/main" id="{94FAE88B-0562-CF9D-1245-388AD1B3C216}"/>
                  </a:ext>
                </a:extLst>
              </p:cNvPr>
              <p:cNvSpPr/>
              <p:nvPr/>
            </p:nvSpPr>
            <p:spPr>
              <a:xfrm>
                <a:off x="4045506" y="298849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Rectangle 1076">
                <a:extLst>
                  <a:ext uri="{FF2B5EF4-FFF2-40B4-BE49-F238E27FC236}">
                    <a16:creationId xmlns:a16="http://schemas.microsoft.com/office/drawing/2014/main" id="{4D672C55-BB32-DF93-5029-4313C1F8D04D}"/>
                  </a:ext>
                </a:extLst>
              </p:cNvPr>
              <p:cNvSpPr/>
              <p:nvPr/>
            </p:nvSpPr>
            <p:spPr>
              <a:xfrm>
                <a:off x="5226893" y="299250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5" name="TextBox 1084">
            <a:extLst>
              <a:ext uri="{FF2B5EF4-FFF2-40B4-BE49-F238E27FC236}">
                <a16:creationId xmlns:a16="http://schemas.microsoft.com/office/drawing/2014/main" id="{31D4AAA2-E6AA-47B0-8EB9-915DBB19DDA2}"/>
              </a:ext>
            </a:extLst>
          </p:cNvPr>
          <p:cNvSpPr txBox="1"/>
          <p:nvPr/>
        </p:nvSpPr>
        <p:spPr>
          <a:xfrm>
            <a:off x="7610967" y="2531620"/>
            <a:ext cx="115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Modularity </a:t>
            </a:r>
          </a:p>
          <a:p>
            <a:r>
              <a:rPr lang="en-US" sz="1600" dirty="0"/>
              <a:t>Function</a:t>
            </a:r>
          </a:p>
        </p:txBody>
      </p:sp>
      <p:sp>
        <p:nvSpPr>
          <p:cNvPr id="1086" name="Arrow: Right 1085">
            <a:extLst>
              <a:ext uri="{FF2B5EF4-FFF2-40B4-BE49-F238E27FC236}">
                <a16:creationId xmlns:a16="http://schemas.microsoft.com/office/drawing/2014/main" id="{775C4F8D-0AF5-1913-41CA-06D822620540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965A8ED2-A182-60AD-BAF5-44A5E225B8E0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8BE70062-083B-EA3D-5768-77D19FBF5532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81" name="TextBox 1280">
              <a:extLst>
                <a:ext uri="{FF2B5EF4-FFF2-40B4-BE49-F238E27FC236}">
                  <a16:creationId xmlns:a16="http://schemas.microsoft.com/office/drawing/2014/main" id="{89D3ED89-A6A3-ADBC-8EC8-EC5EC2CC55A6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1282" name="Group 1281">
            <a:extLst>
              <a:ext uri="{FF2B5EF4-FFF2-40B4-BE49-F238E27FC236}">
                <a16:creationId xmlns:a16="http://schemas.microsoft.com/office/drawing/2014/main" id="{CBB18981-8D48-1329-8F95-B6C7219A4650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81C417A8-3A70-47EF-A96E-05B67DD07A33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5388C66D-39A4-9F22-9479-98E6F30394FC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285" name="Group 1284">
            <a:extLst>
              <a:ext uri="{FF2B5EF4-FFF2-40B4-BE49-F238E27FC236}">
                <a16:creationId xmlns:a16="http://schemas.microsoft.com/office/drawing/2014/main" id="{C7ADFE6F-A675-9F87-1910-2ED9CEAF5B8D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793D817B-6A2F-BDC2-1066-576F8BC45F2B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7" name="TextBox 1286">
              <a:extLst>
                <a:ext uri="{FF2B5EF4-FFF2-40B4-BE49-F238E27FC236}">
                  <a16:creationId xmlns:a16="http://schemas.microsoft.com/office/drawing/2014/main" id="{263144B8-7DD8-D705-19D1-314A74D407C6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288" name="Group 1287">
            <a:extLst>
              <a:ext uri="{FF2B5EF4-FFF2-40B4-BE49-F238E27FC236}">
                <a16:creationId xmlns:a16="http://schemas.microsoft.com/office/drawing/2014/main" id="{40A2013B-306B-2574-4C7D-9C72A14698F4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4307EC47-7F48-E24E-FE09-3F4D14020D51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AF1246AF-9ED1-2C75-B7DA-43DB6493E3A1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291" name="Group 1290">
            <a:extLst>
              <a:ext uri="{FF2B5EF4-FFF2-40B4-BE49-F238E27FC236}">
                <a16:creationId xmlns:a16="http://schemas.microsoft.com/office/drawing/2014/main" id="{C67D2E6D-BC4D-8A09-B7D2-45126908278E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292" name="Rectangle 1291">
              <a:extLst>
                <a:ext uri="{FF2B5EF4-FFF2-40B4-BE49-F238E27FC236}">
                  <a16:creationId xmlns:a16="http://schemas.microsoft.com/office/drawing/2014/main" id="{6A88AE9D-6C42-1A68-D0B1-7C0A1D308ABC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93" name="TextBox 1292">
              <a:extLst>
                <a:ext uri="{FF2B5EF4-FFF2-40B4-BE49-F238E27FC236}">
                  <a16:creationId xmlns:a16="http://schemas.microsoft.com/office/drawing/2014/main" id="{B8060CC7-AD8E-73DF-0A79-9109DEEB8735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EE068A2B-FB9D-CE63-A236-99820AA4054A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295" name="Rectangle 1294">
              <a:extLst>
                <a:ext uri="{FF2B5EF4-FFF2-40B4-BE49-F238E27FC236}">
                  <a16:creationId xmlns:a16="http://schemas.microsoft.com/office/drawing/2014/main" id="{C073EC35-352C-625A-FD98-CA13A6F6DC42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6" name="TextBox 1295">
              <a:extLst>
                <a:ext uri="{FF2B5EF4-FFF2-40B4-BE49-F238E27FC236}">
                  <a16:creationId xmlns:a16="http://schemas.microsoft.com/office/drawing/2014/main" id="{25CDE871-A055-54AD-3396-B0947BDAC7D8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1056C53A-638F-621B-D21A-D07816CD28EC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298" name="Rectangle 1297">
              <a:extLst>
                <a:ext uri="{FF2B5EF4-FFF2-40B4-BE49-F238E27FC236}">
                  <a16:creationId xmlns:a16="http://schemas.microsoft.com/office/drawing/2014/main" id="{5BA21068-D7AD-8EC1-38E5-12727ECB87D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9" name="TextBox 1298">
              <a:extLst>
                <a:ext uri="{FF2B5EF4-FFF2-40B4-BE49-F238E27FC236}">
                  <a16:creationId xmlns:a16="http://schemas.microsoft.com/office/drawing/2014/main" id="{D223269B-CDAA-58DC-F85C-DF481E2570FF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300" name="TextBox 1299">
            <a:extLst>
              <a:ext uri="{FF2B5EF4-FFF2-40B4-BE49-F238E27FC236}">
                <a16:creationId xmlns:a16="http://schemas.microsoft.com/office/drawing/2014/main" id="{F525CA8D-408B-EC96-0CCD-0F9F4D6F07E4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640835AC-29F9-9A33-CE75-BBF2D05FD6D6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302" name="TextBox 1301">
            <a:extLst>
              <a:ext uri="{FF2B5EF4-FFF2-40B4-BE49-F238E27FC236}">
                <a16:creationId xmlns:a16="http://schemas.microsoft.com/office/drawing/2014/main" id="{87AEDB48-018C-2BB4-D4C8-1F93F7D80993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303" name="TextBox 1302">
            <a:extLst>
              <a:ext uri="{FF2B5EF4-FFF2-40B4-BE49-F238E27FC236}">
                <a16:creationId xmlns:a16="http://schemas.microsoft.com/office/drawing/2014/main" id="{8188FD86-AFBB-54A2-397F-DBC910D97944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304" name="TextBox 1303">
            <a:extLst>
              <a:ext uri="{FF2B5EF4-FFF2-40B4-BE49-F238E27FC236}">
                <a16:creationId xmlns:a16="http://schemas.microsoft.com/office/drawing/2014/main" id="{3AB1DEAF-27A1-8FA8-9794-69AB0E91E70A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305" name="TextBox 1304">
            <a:extLst>
              <a:ext uri="{FF2B5EF4-FFF2-40B4-BE49-F238E27FC236}">
                <a16:creationId xmlns:a16="http://schemas.microsoft.com/office/drawing/2014/main" id="{AE622D2B-15FA-AE44-5597-C31DDE326D85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306" name="TextBox 1305">
            <a:extLst>
              <a:ext uri="{FF2B5EF4-FFF2-40B4-BE49-F238E27FC236}">
                <a16:creationId xmlns:a16="http://schemas.microsoft.com/office/drawing/2014/main" id="{DB8DB3FF-0E3D-7C83-4455-4F9B041680FD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1528A177-3CB9-56AB-A1A7-9319E5F02BC2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308" name="Group 1307">
            <a:extLst>
              <a:ext uri="{FF2B5EF4-FFF2-40B4-BE49-F238E27FC236}">
                <a16:creationId xmlns:a16="http://schemas.microsoft.com/office/drawing/2014/main" id="{07F6CCB8-2096-CBCD-F436-89699859A2D1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1D43736E-C06C-D2EE-BCA9-029C15E9317E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AFDB47AD-FC7B-673B-1E80-AF8B800C611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312" name="Arrow: Right 1311">
            <a:extLst>
              <a:ext uri="{FF2B5EF4-FFF2-40B4-BE49-F238E27FC236}">
                <a16:creationId xmlns:a16="http://schemas.microsoft.com/office/drawing/2014/main" id="{C96B6F48-3B46-1B65-09EC-FF7BBD259FDA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Arrow: Right 1312">
            <a:extLst>
              <a:ext uri="{FF2B5EF4-FFF2-40B4-BE49-F238E27FC236}">
                <a16:creationId xmlns:a16="http://schemas.microsoft.com/office/drawing/2014/main" id="{06C6F8B3-F514-CB8F-4745-2EA04C28D0FB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Arrow: Right 1313">
            <a:extLst>
              <a:ext uri="{FF2B5EF4-FFF2-40B4-BE49-F238E27FC236}">
                <a16:creationId xmlns:a16="http://schemas.microsoft.com/office/drawing/2014/main" id="{6CBB3097-2ED5-20AA-AC26-4D4EDECE8ACE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Arrow: Right 1314">
            <a:extLst>
              <a:ext uri="{FF2B5EF4-FFF2-40B4-BE49-F238E27FC236}">
                <a16:creationId xmlns:a16="http://schemas.microsoft.com/office/drawing/2014/main" id="{02F04C52-81BF-6C3F-4A4C-C7E4EE69A9F1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Arrow: Right 1315">
            <a:extLst>
              <a:ext uri="{FF2B5EF4-FFF2-40B4-BE49-F238E27FC236}">
                <a16:creationId xmlns:a16="http://schemas.microsoft.com/office/drawing/2014/main" id="{BCFA36A2-1115-DDEE-171D-85E5C3088DF4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Arrow: Right 1316">
            <a:extLst>
              <a:ext uri="{FF2B5EF4-FFF2-40B4-BE49-F238E27FC236}">
                <a16:creationId xmlns:a16="http://schemas.microsoft.com/office/drawing/2014/main" id="{48BE66D5-53AE-CA6E-3CAE-5296DD642BEB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-11319" y="5741770"/>
            <a:ext cx="1852936" cy="1083247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-11319" y="650646"/>
            <a:ext cx="2043245" cy="442011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3B02CEAA-11DE-1F26-1D7F-47E7B94E29E8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2330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Dimension Reduction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524067" y="762425"/>
            <a:ext cx="855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and visualize nonlinear dimension reduction of cluster with the</a:t>
            </a:r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Uniform Manifold Approximation and Projection (UMAP) </a:t>
            </a:r>
            <a:endParaRPr lang="en-US" dirty="0"/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6763368"/>
            <a:ext cx="2321007" cy="94631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FF3439-AF25-30FE-2FC9-24D6D31F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14" y="1478445"/>
            <a:ext cx="6077798" cy="838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106FB4-33AB-7D79-3845-B6170F0FB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586" y="2525431"/>
            <a:ext cx="3159472" cy="27236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348678-D933-C8B7-0359-8E1F1A264B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6" t="52312" r="10319"/>
          <a:stretch/>
        </p:blipFill>
        <p:spPr>
          <a:xfrm>
            <a:off x="8679179" y="4742269"/>
            <a:ext cx="3390901" cy="2057923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50E23E-4434-84BA-1D61-C3672C6A6A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0" r="19936"/>
          <a:stretch/>
        </p:blipFill>
        <p:spPr>
          <a:xfrm>
            <a:off x="8679179" y="4561269"/>
            <a:ext cx="3390901" cy="1810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FB24E9-FF27-E723-02C6-0BC395E9FA8C}"/>
              </a:ext>
            </a:extLst>
          </p:cNvPr>
          <p:cNvSpPr/>
          <p:nvPr/>
        </p:nvSpPr>
        <p:spPr>
          <a:xfrm>
            <a:off x="8679179" y="5203825"/>
            <a:ext cx="3404871" cy="16033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8BE0864-1B34-657B-C767-C5A5CE8A3407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2E20AC-2646-E569-1ECF-84DDF8D1288F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1FE0BA-1710-2897-2ECC-175BF55C399E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3D2D68-79B9-6FEA-4189-2B4034BD9F78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ECF80F-8600-40C3-743B-B4C991AAA6D9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5A5581-5159-1FF0-E3FF-FF9776F6E960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1EEBF4-EF22-933B-B290-5D32069E17DB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A45605-56E7-BBC8-96DF-21533F8C857C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AEBECE3-92FE-A143-E183-E4B1DED5C3D2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84ADF0B-75D7-0459-9444-6FB6B2B3C985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122314A-9309-3FB9-8BF0-5F259E22487B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86B18AE-72DC-6910-C8CA-54901CCDCFA0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1AEDA53-D77F-8C5F-FB8D-CD0034A90705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E448981-5463-0F4B-28D1-75EA5C51EA60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1DBE9-0C89-FB9A-8DF4-84E6D63B71E4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8BEF11-2CD1-0C96-9DC3-239989D6C3B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0D306E2-2B2E-A4F1-BEB7-4AC6FB38D81C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9450954A-AD4A-79F8-A48A-3CF42356B16A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437ED802-2946-A3A8-A4D4-634FC3926B8B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02F91B40-C49A-6AA4-2772-AAB43BAB19C6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263A9199-22BC-7035-7024-15E4692BABB4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58204E7B-0038-2808-55E9-0E01DEC7653F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7D2462B-37AC-D663-4C85-3F094D348736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655DA58-66D6-E97A-BDB1-427C6A3F3736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F3FA8851-2294-65F6-9123-6E603A8BA4C8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7B72F3B-8C41-177A-8523-1AB522AB845C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180C61E2-B140-6A9F-1238-75981F40A253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11BE4DF3-B693-701F-C867-5E12E31730D0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B690314-CACE-7DCE-B46B-528685C02A64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2542988-80BE-5817-C86C-7FEE0B9CEB73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87AAFAE8-7B85-CE3F-0435-4AE926A5ADD9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615D7F78-F615-6862-E5DA-697B7B8F65D1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9D8CFC8E-F7CA-EC7E-BD45-730E03B9E231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46" name="Arrow: Right 1045">
            <a:extLst>
              <a:ext uri="{FF2B5EF4-FFF2-40B4-BE49-F238E27FC236}">
                <a16:creationId xmlns:a16="http://schemas.microsoft.com/office/drawing/2014/main" id="{3304E7BA-C84E-AA88-C234-3EB5099E4B40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Arrow: Right 1046">
            <a:extLst>
              <a:ext uri="{FF2B5EF4-FFF2-40B4-BE49-F238E27FC236}">
                <a16:creationId xmlns:a16="http://schemas.microsoft.com/office/drawing/2014/main" id="{8D7D0E2B-C90B-6BEC-2853-A24EB9895E24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Arrow: Right 1047">
            <a:extLst>
              <a:ext uri="{FF2B5EF4-FFF2-40B4-BE49-F238E27FC236}">
                <a16:creationId xmlns:a16="http://schemas.microsoft.com/office/drawing/2014/main" id="{1DA1F6BA-5EA0-54D4-065E-D4947F8BF019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Arrow: Right 1048">
            <a:extLst>
              <a:ext uri="{FF2B5EF4-FFF2-40B4-BE49-F238E27FC236}">
                <a16:creationId xmlns:a16="http://schemas.microsoft.com/office/drawing/2014/main" id="{24556420-936F-C86C-EC46-A400AC99D437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Arrow: Right 1049">
            <a:extLst>
              <a:ext uri="{FF2B5EF4-FFF2-40B4-BE49-F238E27FC236}">
                <a16:creationId xmlns:a16="http://schemas.microsoft.com/office/drawing/2014/main" id="{2AC15142-9EBF-5985-8CD5-4A83E23A767F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Arrow: Right 1050">
            <a:extLst>
              <a:ext uri="{FF2B5EF4-FFF2-40B4-BE49-F238E27FC236}">
                <a16:creationId xmlns:a16="http://schemas.microsoft.com/office/drawing/2014/main" id="{8DAA772B-FBD2-C6E5-5855-03E0432A58FD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01F75C1-E2A9-A645-04E8-8D84EEA145E6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0" y="615983"/>
            <a:ext cx="2114570" cy="515487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0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95A-653A-B857-8889-1160F212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UMAP versus t-SNE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6A8B9-58CD-B8A1-3A35-01ED76F96AAA}"/>
              </a:ext>
            </a:extLst>
          </p:cNvPr>
          <p:cNvSpPr txBox="1"/>
          <p:nvPr/>
        </p:nvSpPr>
        <p:spPr>
          <a:xfrm>
            <a:off x="2910078" y="3041827"/>
            <a:ext cx="6185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notably increased speed and better preservation of the data's global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0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B24B-7DA1-A61A-7D9C-646BD9D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6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Seurat Adjustable Parameters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7BA9AB-43B9-B898-BF6E-23781543F8B1}"/>
              </a:ext>
            </a:extLst>
          </p:cNvPr>
          <p:cNvGrpSpPr/>
          <p:nvPr/>
        </p:nvGrpSpPr>
        <p:grpSpPr>
          <a:xfrm>
            <a:off x="727308" y="1489132"/>
            <a:ext cx="1665514" cy="731520"/>
            <a:chOff x="641580" y="1489132"/>
            <a:chExt cx="1665514" cy="731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D162D6-9495-986E-5FF8-533D1B7FB5BA}"/>
                </a:ext>
              </a:extLst>
            </p:cNvPr>
            <p:cNvSpPr/>
            <p:nvPr/>
          </p:nvSpPr>
          <p:spPr>
            <a:xfrm>
              <a:off x="641580" y="1489132"/>
              <a:ext cx="1665514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91AECE-E938-1E44-F75A-CAFACB98C3A1}"/>
                </a:ext>
              </a:extLst>
            </p:cNvPr>
            <p:cNvSpPr txBox="1"/>
            <p:nvPr/>
          </p:nvSpPr>
          <p:spPr>
            <a:xfrm>
              <a:off x="766162" y="1670226"/>
              <a:ext cx="1416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Count Matrix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D07BC1-AD78-DD28-7048-806658B38FC9}"/>
              </a:ext>
            </a:extLst>
          </p:cNvPr>
          <p:cNvGrpSpPr/>
          <p:nvPr/>
        </p:nvGrpSpPr>
        <p:grpSpPr>
          <a:xfrm>
            <a:off x="3605348" y="1489132"/>
            <a:ext cx="1665514" cy="731520"/>
            <a:chOff x="3746552" y="1489132"/>
            <a:chExt cx="1665514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B54F5F-895D-9EAD-BB72-EBEA96CD8BEE}"/>
                </a:ext>
              </a:extLst>
            </p:cNvPr>
            <p:cNvSpPr/>
            <p:nvPr/>
          </p:nvSpPr>
          <p:spPr>
            <a:xfrm>
              <a:off x="3746552" y="1489132"/>
              <a:ext cx="1665514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263753-A243-7C0D-91B2-AD2E986AAF80}"/>
                </a:ext>
              </a:extLst>
            </p:cNvPr>
            <p:cNvSpPr txBox="1"/>
            <p:nvPr/>
          </p:nvSpPr>
          <p:spPr>
            <a:xfrm>
              <a:off x="3871134" y="1670226"/>
              <a:ext cx="1484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Import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8AE4AE-16AE-2510-97F4-C81EC8B52138}"/>
              </a:ext>
            </a:extLst>
          </p:cNvPr>
          <p:cNvGrpSpPr/>
          <p:nvPr/>
        </p:nvGrpSpPr>
        <p:grpSpPr>
          <a:xfrm>
            <a:off x="6744452" y="1489132"/>
            <a:ext cx="1626856" cy="731520"/>
            <a:chOff x="6954760" y="1489132"/>
            <a:chExt cx="1626856" cy="731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5D812D-F999-6B19-37AB-1D874209410A}"/>
                </a:ext>
              </a:extLst>
            </p:cNvPr>
            <p:cNvSpPr/>
            <p:nvPr/>
          </p:nvSpPr>
          <p:spPr>
            <a:xfrm>
              <a:off x="6954760" y="1489132"/>
              <a:ext cx="162685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FBE47-F0EE-51B3-B5AC-DA384EBE124B}"/>
                </a:ext>
              </a:extLst>
            </p:cNvPr>
            <p:cNvSpPr txBox="1"/>
            <p:nvPr/>
          </p:nvSpPr>
          <p:spPr>
            <a:xfrm>
              <a:off x="6954760" y="1670226"/>
              <a:ext cx="1626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Normalize Data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B13D6B-4FEF-DB31-E619-E55C570699EF}"/>
              </a:ext>
            </a:extLst>
          </p:cNvPr>
          <p:cNvGrpSpPr/>
          <p:nvPr/>
        </p:nvGrpSpPr>
        <p:grpSpPr>
          <a:xfrm>
            <a:off x="9670141" y="1489132"/>
            <a:ext cx="1626856" cy="731520"/>
            <a:chOff x="9757229" y="1489132"/>
            <a:chExt cx="1626856" cy="731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1C5D10-2CA7-49B3-FEFD-D5738FC2E4F3}"/>
                </a:ext>
              </a:extLst>
            </p:cNvPr>
            <p:cNvSpPr/>
            <p:nvPr/>
          </p:nvSpPr>
          <p:spPr>
            <a:xfrm>
              <a:off x="9757229" y="1489132"/>
              <a:ext cx="162685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D2D91F-BE15-DEDF-8132-0C4C666C8BD3}"/>
                </a:ext>
              </a:extLst>
            </p:cNvPr>
            <p:cNvSpPr txBox="1"/>
            <p:nvPr/>
          </p:nvSpPr>
          <p:spPr>
            <a:xfrm>
              <a:off x="9858287" y="1531727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Variable</a:t>
              </a:r>
            </a:p>
            <a:p>
              <a:pPr algn="ctr"/>
              <a:r>
                <a:rPr lang="en-US" dirty="0"/>
                <a:t> Genes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6160AF-3465-C5D4-A8B9-40A13EC738AA}"/>
              </a:ext>
            </a:extLst>
          </p:cNvPr>
          <p:cNvGrpSpPr/>
          <p:nvPr/>
        </p:nvGrpSpPr>
        <p:grpSpPr>
          <a:xfrm>
            <a:off x="869238" y="4251634"/>
            <a:ext cx="1413290" cy="563564"/>
            <a:chOff x="665986" y="4235718"/>
            <a:chExt cx="1413290" cy="5635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1302B5-02CD-3169-3F46-1C0B64E638F7}"/>
                </a:ext>
              </a:extLst>
            </p:cNvPr>
            <p:cNvSpPr/>
            <p:nvPr/>
          </p:nvSpPr>
          <p:spPr>
            <a:xfrm>
              <a:off x="665986" y="4235718"/>
              <a:ext cx="1413290" cy="56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84BF31-33F9-BF6A-8A05-152570013EA7}"/>
                </a:ext>
              </a:extLst>
            </p:cNvPr>
            <p:cNvSpPr txBox="1"/>
            <p:nvPr/>
          </p:nvSpPr>
          <p:spPr>
            <a:xfrm>
              <a:off x="767044" y="4341821"/>
              <a:ext cx="115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Scale 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37A970-4A9A-2AA5-9486-F34F4308D94A}"/>
              </a:ext>
            </a:extLst>
          </p:cNvPr>
          <p:cNvGrpSpPr/>
          <p:nvPr/>
        </p:nvGrpSpPr>
        <p:grpSpPr>
          <a:xfrm>
            <a:off x="3526337" y="4255440"/>
            <a:ext cx="1823536" cy="555952"/>
            <a:chOff x="3713262" y="4308003"/>
            <a:chExt cx="1823536" cy="5559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2147B9-2547-4D11-44E8-E5F2F75E92A3}"/>
                </a:ext>
              </a:extLst>
            </p:cNvPr>
            <p:cNvSpPr/>
            <p:nvPr/>
          </p:nvSpPr>
          <p:spPr>
            <a:xfrm>
              <a:off x="3713262" y="4308003"/>
              <a:ext cx="1823536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BC2B31-D396-F823-BA38-F14C437FEA7F}"/>
                </a:ext>
              </a:extLst>
            </p:cNvPr>
            <p:cNvSpPr txBox="1"/>
            <p:nvPr/>
          </p:nvSpPr>
          <p:spPr>
            <a:xfrm>
              <a:off x="3826158" y="4401313"/>
              <a:ext cx="1597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 Neighbors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C20364-2581-CCDE-D299-06283C52A1D1}"/>
              </a:ext>
            </a:extLst>
          </p:cNvPr>
          <p:cNvGrpSpPr/>
          <p:nvPr/>
        </p:nvGrpSpPr>
        <p:grpSpPr>
          <a:xfrm>
            <a:off x="6676386" y="4255440"/>
            <a:ext cx="1698803" cy="555952"/>
            <a:chOff x="7003190" y="4308003"/>
            <a:chExt cx="1698803" cy="5559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1EBD4E-8464-57A8-8BF3-F07E8A43FD01}"/>
                </a:ext>
              </a:extLst>
            </p:cNvPr>
            <p:cNvSpPr/>
            <p:nvPr/>
          </p:nvSpPr>
          <p:spPr>
            <a:xfrm>
              <a:off x="7003190" y="4308003"/>
              <a:ext cx="1698803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17152B-FDA1-2A84-309C-BCDD05C71689}"/>
                </a:ext>
              </a:extLst>
            </p:cNvPr>
            <p:cNvSpPr txBox="1"/>
            <p:nvPr/>
          </p:nvSpPr>
          <p:spPr>
            <a:xfrm>
              <a:off x="7104249" y="4401313"/>
              <a:ext cx="13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 Clusters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EC380-5C5D-D08C-E38E-FD9CB46974CF}"/>
              </a:ext>
            </a:extLst>
          </p:cNvPr>
          <p:cNvGrpSpPr/>
          <p:nvPr/>
        </p:nvGrpSpPr>
        <p:grpSpPr>
          <a:xfrm>
            <a:off x="9623271" y="4255440"/>
            <a:ext cx="1698803" cy="555952"/>
            <a:chOff x="9757229" y="4308003"/>
            <a:chExt cx="1698803" cy="5559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91B06-D897-9A41-D1F7-47C07540FF43}"/>
                </a:ext>
              </a:extLst>
            </p:cNvPr>
            <p:cNvSpPr/>
            <p:nvPr/>
          </p:nvSpPr>
          <p:spPr>
            <a:xfrm>
              <a:off x="9757229" y="4308003"/>
              <a:ext cx="1698803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320A0B-3D94-404E-1428-618405344CF1}"/>
                </a:ext>
              </a:extLst>
            </p:cNvPr>
            <p:cNvSpPr txBox="1"/>
            <p:nvPr/>
          </p:nvSpPr>
          <p:spPr>
            <a:xfrm>
              <a:off x="10178467" y="440131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19372C8-FC02-5451-9F2B-449BD4E5B0B3}"/>
              </a:ext>
            </a:extLst>
          </p:cNvPr>
          <p:cNvSpPr txBox="1"/>
          <p:nvPr/>
        </p:nvSpPr>
        <p:spPr>
          <a:xfrm>
            <a:off x="6747926" y="2220797"/>
            <a:ext cx="231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method</a:t>
            </a:r>
          </a:p>
          <a:p>
            <a:r>
              <a:rPr lang="en-US" dirty="0"/>
              <a:t>Scale factor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CE848-7104-EA7A-0E1D-06730FB9E889}"/>
              </a:ext>
            </a:extLst>
          </p:cNvPr>
          <p:cNvSpPr txBox="1"/>
          <p:nvPr/>
        </p:nvSpPr>
        <p:spPr>
          <a:xfrm>
            <a:off x="3713262" y="2217093"/>
            <a:ext cx="1959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features</a:t>
            </a:r>
          </a:p>
          <a:p>
            <a:r>
              <a:rPr lang="en-US" dirty="0"/>
              <a:t>Min cells</a:t>
            </a:r>
          </a:p>
          <a:p>
            <a:r>
              <a:rPr lang="en-US" dirty="0"/>
              <a:t>Max % </a:t>
            </a:r>
            <a:r>
              <a:rPr lang="en-US" dirty="0" err="1"/>
              <a:t>mito</a:t>
            </a:r>
            <a:r>
              <a:rPr lang="en-US" dirty="0"/>
              <a:t>. genes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7FA02-80CD-FF2B-84E1-9D629C272269}"/>
              </a:ext>
            </a:extLst>
          </p:cNvPr>
          <p:cNvSpPr txBox="1"/>
          <p:nvPr/>
        </p:nvSpPr>
        <p:spPr>
          <a:xfrm>
            <a:off x="9670656" y="2232601"/>
            <a:ext cx="2062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method</a:t>
            </a:r>
          </a:p>
          <a:p>
            <a:r>
              <a:rPr lang="en-US" dirty="0"/>
              <a:t>Loess span width</a:t>
            </a:r>
          </a:p>
          <a:p>
            <a:r>
              <a:rPr lang="en-US" dirty="0"/>
              <a:t>Number of bins</a:t>
            </a:r>
          </a:p>
          <a:p>
            <a:r>
              <a:rPr lang="en-US" dirty="0"/>
              <a:t>Binning method</a:t>
            </a:r>
          </a:p>
          <a:p>
            <a:r>
              <a:rPr lang="en-US" dirty="0"/>
              <a:t>Number of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B3572-3754-6F89-7B9C-1891CDB07438}"/>
              </a:ext>
            </a:extLst>
          </p:cNvPr>
          <p:cNvSpPr txBox="1"/>
          <p:nvPr/>
        </p:nvSpPr>
        <p:spPr>
          <a:xfrm>
            <a:off x="768166" y="4833823"/>
            <a:ext cx="2013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to regress</a:t>
            </a:r>
          </a:p>
          <a:p>
            <a:r>
              <a:rPr lang="en-US" dirty="0"/>
              <a:t>Scale max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DC9D7-C351-E30F-9948-FD8A9B0D6A11}"/>
              </a:ext>
            </a:extLst>
          </p:cNvPr>
          <p:cNvSpPr txBox="1"/>
          <p:nvPr/>
        </p:nvSpPr>
        <p:spPr>
          <a:xfrm>
            <a:off x="3507227" y="4860269"/>
            <a:ext cx="214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reduction</a:t>
            </a:r>
          </a:p>
          <a:p>
            <a:r>
              <a:rPr lang="en-US" dirty="0"/>
              <a:t>K-neighbors</a:t>
            </a:r>
          </a:p>
          <a:p>
            <a:r>
              <a:rPr lang="en-US" dirty="0" err="1"/>
              <a:t>Prunning</a:t>
            </a:r>
            <a:r>
              <a:rPr lang="en-US" dirty="0"/>
              <a:t> for SNN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D0804-9804-221C-EF2E-3F728D707D2B}"/>
              </a:ext>
            </a:extLst>
          </p:cNvPr>
          <p:cNvSpPr txBox="1"/>
          <p:nvPr/>
        </p:nvSpPr>
        <p:spPr>
          <a:xfrm>
            <a:off x="6709430" y="4850169"/>
            <a:ext cx="1971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Resolution (UMAP)</a:t>
            </a:r>
          </a:p>
          <a:p>
            <a:r>
              <a:rPr lang="en-US" dirty="0"/>
              <a:t>______. (t-SNE)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053EB-C2F2-C4DA-5F21-CBA502F6E133}"/>
              </a:ext>
            </a:extLst>
          </p:cNvPr>
          <p:cNvSpPr txBox="1"/>
          <p:nvPr/>
        </p:nvSpPr>
        <p:spPr>
          <a:xfrm>
            <a:off x="36371" y="6368056"/>
            <a:ext cx="2669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dirty="0">
                <a:effectLst/>
                <a:latin typeface="OpenSans"/>
              </a:rPr>
              <a:t>Appropriated from:</a:t>
            </a:r>
          </a:p>
          <a:p>
            <a:r>
              <a:rPr lang="en-US" sz="1000" b="0" i="1" dirty="0">
                <a:effectLst/>
                <a:latin typeface="OpenSans"/>
              </a:rPr>
              <a:t>Schneider, J </a:t>
            </a:r>
            <a:r>
              <a:rPr lang="en-US" sz="1000" b="0" i="1" dirty="0" err="1">
                <a:effectLst/>
                <a:latin typeface="OpenSans"/>
              </a:rPr>
              <a:t>Transl</a:t>
            </a:r>
            <a:r>
              <a:rPr lang="en-US" sz="1000" b="0" i="1" dirty="0">
                <a:effectLst/>
                <a:latin typeface="OpenSans"/>
              </a:rPr>
              <a:t> Genet </a:t>
            </a:r>
            <a:r>
              <a:rPr lang="en-US" sz="1000" b="0" i="1" dirty="0" err="1">
                <a:effectLst/>
                <a:latin typeface="OpenSans"/>
              </a:rPr>
              <a:t>Genom</a:t>
            </a:r>
            <a:r>
              <a:rPr lang="en-US" sz="1000" b="0" i="0" dirty="0">
                <a:effectLst/>
                <a:latin typeface="OpenSans"/>
              </a:rPr>
              <a:t> 2021;5:37-49.</a:t>
            </a:r>
          </a:p>
        </p:txBody>
      </p:sp>
      <p:sp>
        <p:nvSpPr>
          <p:cNvPr id="35" name="Arrow: Right 1029">
            <a:extLst>
              <a:ext uri="{FF2B5EF4-FFF2-40B4-BE49-F238E27FC236}">
                <a16:creationId xmlns:a16="http://schemas.microsoft.com/office/drawing/2014/main" id="{85EFE3B8-F04B-6437-2D12-45AA4F147A73}"/>
              </a:ext>
            </a:extLst>
          </p:cNvPr>
          <p:cNvSpPr/>
          <p:nvPr/>
        </p:nvSpPr>
        <p:spPr>
          <a:xfrm rot="2746638">
            <a:off x="11298348" y="2102488"/>
            <a:ext cx="1225588" cy="365760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802247 w 1014277"/>
              <a:gd name="connsiteY1" fmla="*/ 637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970949"/>
              <a:gd name="connsiteY0" fmla="*/ 0 h 185321"/>
              <a:gd name="connsiteX1" fmla="*/ 802247 w 970949"/>
              <a:gd name="connsiteY1" fmla="*/ 637 h 185321"/>
              <a:gd name="connsiteX2" fmla="*/ 970949 w 970949"/>
              <a:gd name="connsiteY2" fmla="*/ 185321 h 185321"/>
              <a:gd name="connsiteX3" fmla="*/ 0 w 970949"/>
              <a:gd name="connsiteY3" fmla="*/ 184666 h 185321"/>
              <a:gd name="connsiteX4" fmla="*/ 0 w 970949"/>
              <a:gd name="connsiteY4" fmla="*/ 0 h 1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49" h="185321">
                <a:moveTo>
                  <a:pt x="0" y="0"/>
                </a:moveTo>
                <a:lnTo>
                  <a:pt x="802247" y="637"/>
                </a:lnTo>
                <a:lnTo>
                  <a:pt x="970949" y="185321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Right 45">
            <a:extLst>
              <a:ext uri="{FF2B5EF4-FFF2-40B4-BE49-F238E27FC236}">
                <a16:creationId xmlns:a16="http://schemas.microsoft.com/office/drawing/2014/main" id="{4A56442E-58DE-8B45-93D2-8DDE22FFB751}"/>
              </a:ext>
            </a:extLst>
          </p:cNvPr>
          <p:cNvSpPr/>
          <p:nvPr/>
        </p:nvSpPr>
        <p:spPr>
          <a:xfrm>
            <a:off x="2551781" y="1580572"/>
            <a:ext cx="942174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45">
            <a:extLst>
              <a:ext uri="{FF2B5EF4-FFF2-40B4-BE49-F238E27FC236}">
                <a16:creationId xmlns:a16="http://schemas.microsoft.com/office/drawing/2014/main" id="{93A186C0-5046-6408-935A-AC29A208A368}"/>
              </a:ext>
            </a:extLst>
          </p:cNvPr>
          <p:cNvSpPr/>
          <p:nvPr/>
        </p:nvSpPr>
        <p:spPr>
          <a:xfrm>
            <a:off x="5671448" y="1580572"/>
            <a:ext cx="804907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09AAA98B-24D9-723B-585F-A52DB0D37FF9}"/>
              </a:ext>
            </a:extLst>
          </p:cNvPr>
          <p:cNvSpPr/>
          <p:nvPr/>
        </p:nvSpPr>
        <p:spPr>
          <a:xfrm>
            <a:off x="8607895" y="1580572"/>
            <a:ext cx="930244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029">
            <a:extLst>
              <a:ext uri="{FF2B5EF4-FFF2-40B4-BE49-F238E27FC236}">
                <a16:creationId xmlns:a16="http://schemas.microsoft.com/office/drawing/2014/main" id="{70D379E4-B91F-1878-74CE-958E72CD4C0A}"/>
              </a:ext>
            </a:extLst>
          </p:cNvPr>
          <p:cNvSpPr/>
          <p:nvPr/>
        </p:nvSpPr>
        <p:spPr>
          <a:xfrm rot="13517759">
            <a:off x="-252651" y="3988997"/>
            <a:ext cx="1033227" cy="365760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802247 w 1014277"/>
              <a:gd name="connsiteY1" fmla="*/ 637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970949"/>
              <a:gd name="connsiteY0" fmla="*/ 0 h 185321"/>
              <a:gd name="connsiteX1" fmla="*/ 802247 w 970949"/>
              <a:gd name="connsiteY1" fmla="*/ 637 h 185321"/>
              <a:gd name="connsiteX2" fmla="*/ 970949 w 970949"/>
              <a:gd name="connsiteY2" fmla="*/ 185321 h 185321"/>
              <a:gd name="connsiteX3" fmla="*/ 0 w 970949"/>
              <a:gd name="connsiteY3" fmla="*/ 184666 h 185321"/>
              <a:gd name="connsiteX4" fmla="*/ 0 w 970949"/>
              <a:gd name="connsiteY4" fmla="*/ 0 h 1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49" h="185321">
                <a:moveTo>
                  <a:pt x="0" y="0"/>
                </a:moveTo>
                <a:lnTo>
                  <a:pt x="802247" y="637"/>
                </a:lnTo>
                <a:lnTo>
                  <a:pt x="970949" y="185321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45">
            <a:extLst>
              <a:ext uri="{FF2B5EF4-FFF2-40B4-BE49-F238E27FC236}">
                <a16:creationId xmlns:a16="http://schemas.microsoft.com/office/drawing/2014/main" id="{8BDD054D-7621-6DAC-0ED4-A618DFA62182}"/>
              </a:ext>
            </a:extLst>
          </p:cNvPr>
          <p:cNvSpPr/>
          <p:nvPr/>
        </p:nvSpPr>
        <p:spPr>
          <a:xfrm>
            <a:off x="2539003" y="4259096"/>
            <a:ext cx="782180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5">
            <a:extLst>
              <a:ext uri="{FF2B5EF4-FFF2-40B4-BE49-F238E27FC236}">
                <a16:creationId xmlns:a16="http://schemas.microsoft.com/office/drawing/2014/main" id="{7FE2ABD3-7DD7-FAD8-AA6C-D55C6DE16CC1}"/>
              </a:ext>
            </a:extLst>
          </p:cNvPr>
          <p:cNvSpPr/>
          <p:nvPr/>
        </p:nvSpPr>
        <p:spPr>
          <a:xfrm>
            <a:off x="5671448" y="4259096"/>
            <a:ext cx="739807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5">
            <a:extLst>
              <a:ext uri="{FF2B5EF4-FFF2-40B4-BE49-F238E27FC236}">
                <a16:creationId xmlns:a16="http://schemas.microsoft.com/office/drawing/2014/main" id="{38EF0B2F-960B-DD5C-0F6F-133B7C3DC66A}"/>
              </a:ext>
            </a:extLst>
          </p:cNvPr>
          <p:cNvSpPr/>
          <p:nvPr/>
        </p:nvSpPr>
        <p:spPr>
          <a:xfrm>
            <a:off x="8680611" y="4259096"/>
            <a:ext cx="785222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B24B-7DA1-A61A-7D9C-646BD9D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6B93D8AB-DFB3-D29C-F751-91B0305A84D4}"/>
              </a:ext>
            </a:extLst>
          </p:cNvPr>
          <p:cNvSpPr/>
          <p:nvPr/>
        </p:nvSpPr>
        <p:spPr>
          <a:xfrm rot="2746638">
            <a:off x="11667899" y="1711723"/>
            <a:ext cx="700703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32921" y="1684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92D52-73A9-3C81-2774-1A201095FFE0}"/>
              </a:ext>
            </a:extLst>
          </p:cNvPr>
          <p:cNvSpPr/>
          <p:nvPr/>
        </p:nvSpPr>
        <p:spPr>
          <a:xfrm>
            <a:off x="9900696" y="1231344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530EA3-0C13-F9CE-9D03-1DF527E30A44}"/>
              </a:ext>
            </a:extLst>
          </p:cNvPr>
          <p:cNvSpPr/>
          <p:nvPr/>
        </p:nvSpPr>
        <p:spPr>
          <a:xfrm>
            <a:off x="0" y="3146485"/>
            <a:ext cx="12192000" cy="3711515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1DA09ABC-E5BF-8A3C-CC75-B948864317FA}"/>
              </a:ext>
            </a:extLst>
          </p:cNvPr>
          <p:cNvSpPr/>
          <p:nvPr/>
        </p:nvSpPr>
        <p:spPr>
          <a:xfrm rot="2746638">
            <a:off x="11601072" y="4456884"/>
            <a:ext cx="786464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58838" y="6406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F4171-E842-31D9-0B2E-D14EF4239DA5}"/>
              </a:ext>
            </a:extLst>
          </p:cNvPr>
          <p:cNvSpPr/>
          <p:nvPr/>
        </p:nvSpPr>
        <p:spPr>
          <a:xfrm>
            <a:off x="428722" y="3891160"/>
            <a:ext cx="1843629" cy="730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AF43F-A44A-EDCB-6D3C-D7E883981C83}"/>
              </a:ext>
            </a:extLst>
          </p:cNvPr>
          <p:cNvSpPr/>
          <p:nvPr/>
        </p:nvSpPr>
        <p:spPr>
          <a:xfrm>
            <a:off x="268580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C3233-89B3-3FFF-1031-FCB53DEFFF56}"/>
              </a:ext>
            </a:extLst>
          </p:cNvPr>
          <p:cNvSpPr/>
          <p:nvPr/>
        </p:nvSpPr>
        <p:spPr>
          <a:xfrm>
            <a:off x="507823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E852C-8BC8-3E02-D71C-D62CFF53E46D}"/>
              </a:ext>
            </a:extLst>
          </p:cNvPr>
          <p:cNvSpPr/>
          <p:nvPr/>
        </p:nvSpPr>
        <p:spPr>
          <a:xfrm>
            <a:off x="743428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8059C-867D-B36A-3A66-703AC90460BD}"/>
              </a:ext>
            </a:extLst>
          </p:cNvPr>
          <p:cNvSpPr/>
          <p:nvPr/>
        </p:nvSpPr>
        <p:spPr>
          <a:xfrm>
            <a:off x="9835786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47A4B-A8FF-29E9-F17C-B8A78F260BD7}"/>
              </a:ext>
            </a:extLst>
          </p:cNvPr>
          <p:cNvSpPr/>
          <p:nvPr/>
        </p:nvSpPr>
        <p:spPr>
          <a:xfrm>
            <a:off x="325525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50FFA-6C8D-7D46-1ABC-BD75AE4AD1D4}"/>
              </a:ext>
            </a:extLst>
          </p:cNvPr>
          <p:cNvSpPr/>
          <p:nvPr/>
        </p:nvSpPr>
        <p:spPr>
          <a:xfrm>
            <a:off x="266281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EE6AB6-7D9D-77FE-A870-BE6907D239C3}"/>
              </a:ext>
            </a:extLst>
          </p:cNvPr>
          <p:cNvSpPr/>
          <p:nvPr/>
        </p:nvSpPr>
        <p:spPr>
          <a:xfrm>
            <a:off x="522110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78D34-F1D7-9C01-41F5-7583024E68B0}"/>
              </a:ext>
            </a:extLst>
          </p:cNvPr>
          <p:cNvSpPr/>
          <p:nvPr/>
        </p:nvSpPr>
        <p:spPr>
          <a:xfrm>
            <a:off x="7670327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72D768-A4B7-414A-C486-2FADF49B80AD}"/>
              </a:ext>
            </a:extLst>
          </p:cNvPr>
          <p:cNvSpPr/>
          <p:nvPr/>
        </p:nvSpPr>
        <p:spPr>
          <a:xfrm>
            <a:off x="9981441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95BD623-9705-6D5E-AF8F-67FE4283769D}"/>
              </a:ext>
            </a:extLst>
          </p:cNvPr>
          <p:cNvSpPr/>
          <p:nvPr/>
        </p:nvSpPr>
        <p:spPr>
          <a:xfrm>
            <a:off x="2195613" y="2407356"/>
            <a:ext cx="3140103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>
            <a:off x="2292696" y="4071830"/>
            <a:ext cx="393108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00216F0-5248-AC41-6045-19E1FEB1D8C2}"/>
              </a:ext>
            </a:extLst>
          </p:cNvPr>
          <p:cNvSpPr/>
          <p:nvPr/>
        </p:nvSpPr>
        <p:spPr>
          <a:xfrm rot="5400000">
            <a:off x="3517652" y="1851732"/>
            <a:ext cx="51749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1A1FE-B9C3-A9E9-EA29-CB35B5502439}"/>
              </a:ext>
            </a:extLst>
          </p:cNvPr>
          <p:cNvSpPr txBox="1"/>
          <p:nvPr/>
        </p:nvSpPr>
        <p:spPr>
          <a:xfrm>
            <a:off x="486818" y="4071830"/>
            <a:ext cx="13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1B7BE-5EF4-E7D6-63D2-190068A79E96}"/>
              </a:ext>
            </a:extLst>
          </p:cNvPr>
          <p:cNvSpPr txBox="1"/>
          <p:nvPr/>
        </p:nvSpPr>
        <p:spPr>
          <a:xfrm>
            <a:off x="7637636" y="3933331"/>
            <a:ext cx="1558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</a:t>
            </a:r>
          </a:p>
          <a:p>
            <a:r>
              <a:rPr lang="en-US" dirty="0"/>
              <a:t>and 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EE7E1-5B5A-EDF3-518C-5B01395958BA}"/>
              </a:ext>
            </a:extLst>
          </p:cNvPr>
          <p:cNvSpPr txBox="1"/>
          <p:nvPr/>
        </p:nvSpPr>
        <p:spPr>
          <a:xfrm>
            <a:off x="9909328" y="3933331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Dimensionality </a:t>
            </a:r>
          </a:p>
          <a:p>
            <a:r>
              <a:rPr lang="en-US" dirty="0"/>
              <a:t>Reduction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CC4E1-353A-DD7A-C75C-E7820011CDF8}"/>
              </a:ext>
            </a:extLst>
          </p:cNvPr>
          <p:cNvSpPr txBox="1"/>
          <p:nvPr/>
        </p:nvSpPr>
        <p:spPr>
          <a:xfrm>
            <a:off x="7753545" y="5511882"/>
            <a:ext cx="183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Gene </a:t>
            </a:r>
          </a:p>
          <a:p>
            <a:r>
              <a:rPr lang="en-US" dirty="0"/>
              <a:t>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E32CF-908F-8E7F-AE7D-64640A2B6AF5}"/>
              </a:ext>
            </a:extLst>
          </p:cNvPr>
          <p:cNvSpPr txBox="1"/>
          <p:nvPr/>
        </p:nvSpPr>
        <p:spPr>
          <a:xfrm>
            <a:off x="591042" y="5650381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A6324-24B0-3F24-0CD2-CAF0651DF59E}"/>
              </a:ext>
            </a:extLst>
          </p:cNvPr>
          <p:cNvSpPr txBox="1"/>
          <p:nvPr/>
        </p:nvSpPr>
        <p:spPr>
          <a:xfrm>
            <a:off x="3124940" y="5650381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09A47-C256-DCF2-2F44-269D60CD90BB}"/>
              </a:ext>
            </a:extLst>
          </p:cNvPr>
          <p:cNvSpPr txBox="1"/>
          <p:nvPr/>
        </p:nvSpPr>
        <p:spPr>
          <a:xfrm>
            <a:off x="5392288" y="5511882"/>
            <a:ext cx="174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 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84F6D-40A2-F103-00E3-14AE9649BC07}"/>
              </a:ext>
            </a:extLst>
          </p:cNvPr>
          <p:cNvSpPr txBox="1"/>
          <p:nvPr/>
        </p:nvSpPr>
        <p:spPr>
          <a:xfrm>
            <a:off x="10255271" y="5511882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Biological </a:t>
            </a:r>
          </a:p>
          <a:p>
            <a:r>
              <a:rPr lang="en-US" dirty="0"/>
              <a:t>Interpretation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DE81A-60BB-66C7-3570-9124817E49DD}"/>
              </a:ext>
            </a:extLst>
          </p:cNvPr>
          <p:cNvSpPr txBox="1"/>
          <p:nvPr/>
        </p:nvSpPr>
        <p:spPr>
          <a:xfrm>
            <a:off x="5554589" y="4071830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AFAE-0CD4-3DE2-7994-8F2F9302FD14}"/>
              </a:ext>
            </a:extLst>
          </p:cNvPr>
          <p:cNvSpPr txBox="1"/>
          <p:nvPr/>
        </p:nvSpPr>
        <p:spPr>
          <a:xfrm>
            <a:off x="2719100" y="4071830"/>
            <a:ext cx="19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Curation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B56FB-0D8B-69FB-A853-F0244862C55C}"/>
              </a:ext>
            </a:extLst>
          </p:cNvPr>
          <p:cNvSpPr txBox="1"/>
          <p:nvPr/>
        </p:nvSpPr>
        <p:spPr>
          <a:xfrm>
            <a:off x="3439899" y="1477414"/>
            <a:ext cx="645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FastQ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E2E30-E355-4607-A0AE-3F2EBDADD9F9}"/>
              </a:ext>
            </a:extLst>
          </p:cNvPr>
          <p:cNvSpPr txBox="1"/>
          <p:nvPr/>
        </p:nvSpPr>
        <p:spPr>
          <a:xfrm>
            <a:off x="10058806" y="1295104"/>
            <a:ext cx="180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feature-</a:t>
            </a:r>
          </a:p>
          <a:p>
            <a:r>
              <a:rPr lang="en-US" dirty="0"/>
              <a:t>barcode matrices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51D5E-D5D4-6E00-258C-B5D4115B2CB0}"/>
              </a:ext>
            </a:extLst>
          </p:cNvPr>
          <p:cNvSpPr txBox="1"/>
          <p:nvPr/>
        </p:nvSpPr>
        <p:spPr>
          <a:xfrm>
            <a:off x="5943194" y="1291289"/>
            <a:ext cx="129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Aligned Reads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80F76-C0C8-F2C7-A95F-0462DC870677}"/>
              </a:ext>
            </a:extLst>
          </p:cNvPr>
          <p:cNvSpPr/>
          <p:nvPr/>
        </p:nvSpPr>
        <p:spPr>
          <a:xfrm>
            <a:off x="2909860" y="855045"/>
            <a:ext cx="1699535" cy="92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E801D-4A63-EDFC-F21D-A81A642E0B50}"/>
              </a:ext>
            </a:extLst>
          </p:cNvPr>
          <p:cNvSpPr/>
          <p:nvPr/>
        </p:nvSpPr>
        <p:spPr>
          <a:xfrm>
            <a:off x="5864610" y="1231344"/>
            <a:ext cx="1440781" cy="117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DB4161-B725-B153-6A13-38A92E59CE9D}"/>
              </a:ext>
            </a:extLst>
          </p:cNvPr>
          <p:cNvGrpSpPr/>
          <p:nvPr/>
        </p:nvGrpSpPr>
        <p:grpSpPr>
          <a:xfrm>
            <a:off x="317440" y="879111"/>
            <a:ext cx="1773936" cy="914400"/>
            <a:chOff x="758952" y="923544"/>
            <a:chExt cx="1773936" cy="9144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1F8B8F-B179-E267-E168-9F6DD634CC8F}"/>
                </a:ext>
              </a:extLst>
            </p:cNvPr>
            <p:cNvSpPr txBox="1"/>
            <p:nvPr/>
          </p:nvSpPr>
          <p:spPr>
            <a:xfrm>
              <a:off x="788404" y="942730"/>
              <a:ext cx="1285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Binary </a:t>
              </a:r>
            </a:p>
            <a:p>
              <a:r>
                <a:rPr lang="en-US" dirty="0"/>
                <a:t>Sequence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B0084D-C20C-F91C-CD2B-E9F8ACCFCC3E}"/>
                </a:ext>
              </a:extLst>
            </p:cNvPr>
            <p:cNvSpPr/>
            <p:nvPr/>
          </p:nvSpPr>
          <p:spPr>
            <a:xfrm>
              <a:off x="758952" y="923544"/>
              <a:ext cx="177393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6419B3E-AE0D-DF41-0E89-C296E5C42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18" t="12514" r="43769" b="28376"/>
            <a:stretch/>
          </p:blipFill>
          <p:spPr>
            <a:xfrm>
              <a:off x="2104590" y="1038492"/>
              <a:ext cx="341505" cy="74434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61D165-94CA-404E-050E-5AF93861DE7C}"/>
                </a:ext>
              </a:extLst>
            </p:cNvPr>
            <p:cNvSpPr txBox="1"/>
            <p:nvPr/>
          </p:nvSpPr>
          <p:spPr>
            <a:xfrm>
              <a:off x="832136" y="153016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BCL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92874ED-55A5-D8DE-8CFF-DDBDDD15843A}"/>
              </a:ext>
            </a:extLst>
          </p:cNvPr>
          <p:cNvSpPr txBox="1"/>
          <p:nvPr/>
        </p:nvSpPr>
        <p:spPr>
          <a:xfrm>
            <a:off x="2951704" y="874580"/>
            <a:ext cx="165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Demultiplexed Reads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78D8F8-2D8A-D6EB-EAA0-AC0DD9A460E0}"/>
              </a:ext>
            </a:extLst>
          </p:cNvPr>
          <p:cNvGrpSpPr/>
          <p:nvPr/>
        </p:nvGrpSpPr>
        <p:grpSpPr>
          <a:xfrm>
            <a:off x="278011" y="2075900"/>
            <a:ext cx="1909763" cy="836692"/>
            <a:chOff x="2286000" y="2103008"/>
            <a:chExt cx="1909763" cy="836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B5E50-E2E8-90D3-2A0C-574AEE9B3B2E}"/>
                </a:ext>
              </a:extLst>
            </p:cNvPr>
            <p:cNvSpPr txBox="1"/>
            <p:nvPr/>
          </p:nvSpPr>
          <p:spPr>
            <a:xfrm>
              <a:off x="2333010" y="2195956"/>
              <a:ext cx="1179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 </a:t>
              </a:r>
            </a:p>
            <a:p>
              <a:r>
                <a:rPr lang="en-US" dirty="0"/>
                <a:t>Genome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7DA56-634A-B770-9446-7FDAF6BFBD70}"/>
                </a:ext>
              </a:extLst>
            </p:cNvPr>
            <p:cNvSpPr/>
            <p:nvPr/>
          </p:nvSpPr>
          <p:spPr>
            <a:xfrm>
              <a:off x="2286000" y="2107407"/>
              <a:ext cx="1909763" cy="812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D424F6-BB3D-38B4-938A-7CA5257175E9}"/>
                </a:ext>
              </a:extLst>
            </p:cNvPr>
            <p:cNvSpPr txBox="1"/>
            <p:nvPr/>
          </p:nvSpPr>
          <p:spPr>
            <a:xfrm>
              <a:off x="3711449" y="2103008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VCF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252B74-BB59-A78E-4DC4-A379EF7A83E7}"/>
                </a:ext>
              </a:extLst>
            </p:cNvPr>
            <p:cNvSpPr txBox="1"/>
            <p:nvPr/>
          </p:nvSpPr>
          <p:spPr>
            <a:xfrm>
              <a:off x="3710510" y="2362308"/>
              <a:ext cx="467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GTF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75CA82-0211-35E0-6957-A3A2F7BE06C1}"/>
                </a:ext>
              </a:extLst>
            </p:cNvPr>
            <p:cNvSpPr txBox="1"/>
            <p:nvPr/>
          </p:nvSpPr>
          <p:spPr>
            <a:xfrm>
              <a:off x="3704908" y="2631923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GFF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4CDA568-F844-B445-989E-A53531EE0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4775" y="2247243"/>
              <a:ext cx="291265" cy="570916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AA8B53F-3026-B47E-663D-9EAEC6EB0833}"/>
              </a:ext>
            </a:extLst>
          </p:cNvPr>
          <p:cNvSpPr txBox="1"/>
          <p:nvPr/>
        </p:nvSpPr>
        <p:spPr>
          <a:xfrm>
            <a:off x="3544603" y="2311745"/>
            <a:ext cx="4635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503EBFF-AC12-EAF4-3B79-98CAB5FA0073}"/>
              </a:ext>
            </a:extLst>
          </p:cNvPr>
          <p:cNvSpPr/>
          <p:nvPr/>
        </p:nvSpPr>
        <p:spPr>
          <a:xfrm>
            <a:off x="2103114" y="1140323"/>
            <a:ext cx="813107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CEA96A1-ECF1-BB56-27B6-4D9D50F1A37A}"/>
              </a:ext>
            </a:extLst>
          </p:cNvPr>
          <p:cNvSpPr/>
          <p:nvPr/>
        </p:nvSpPr>
        <p:spPr>
          <a:xfrm>
            <a:off x="5367294" y="1408319"/>
            <a:ext cx="49599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48">
            <a:extLst>
              <a:ext uri="{FF2B5EF4-FFF2-40B4-BE49-F238E27FC236}">
                <a16:creationId xmlns:a16="http://schemas.microsoft.com/office/drawing/2014/main" id="{CE9C269F-DD3B-52B5-5E26-96EAE2AE7730}"/>
              </a:ext>
            </a:extLst>
          </p:cNvPr>
          <p:cNvSpPr/>
          <p:nvPr/>
        </p:nvSpPr>
        <p:spPr>
          <a:xfrm rot="5400000">
            <a:off x="4767422" y="1953672"/>
            <a:ext cx="1092040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FB1FF72-0FA9-DCC9-D247-35D463BC07C9}"/>
              </a:ext>
            </a:extLst>
          </p:cNvPr>
          <p:cNvSpPr/>
          <p:nvPr/>
        </p:nvSpPr>
        <p:spPr>
          <a:xfrm>
            <a:off x="7317550" y="1350762"/>
            <a:ext cx="193490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377BE80-BF78-6FB1-81D7-5933BC9D58F8}"/>
              </a:ext>
            </a:extLst>
          </p:cNvPr>
          <p:cNvSpPr/>
          <p:nvPr/>
        </p:nvSpPr>
        <p:spPr>
          <a:xfrm>
            <a:off x="4664581" y="4071830"/>
            <a:ext cx="41365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A63A633-4841-043B-60D1-FC2C87370AEC}"/>
              </a:ext>
            </a:extLst>
          </p:cNvPr>
          <p:cNvSpPr/>
          <p:nvPr/>
        </p:nvSpPr>
        <p:spPr>
          <a:xfrm>
            <a:off x="7064171" y="4071830"/>
            <a:ext cx="36606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B871755-1A2C-8CC2-0D5B-239F7FC13E12}"/>
              </a:ext>
            </a:extLst>
          </p:cNvPr>
          <p:cNvSpPr/>
          <p:nvPr/>
        </p:nvSpPr>
        <p:spPr>
          <a:xfrm>
            <a:off x="9413061" y="4071830"/>
            <a:ext cx="42272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BD3790B-1767-72AA-DEDE-C539DF3897E6}"/>
              </a:ext>
            </a:extLst>
          </p:cNvPr>
          <p:cNvSpPr/>
          <p:nvPr/>
        </p:nvSpPr>
        <p:spPr>
          <a:xfrm>
            <a:off x="2329272" y="5650381"/>
            <a:ext cx="3491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CE185CD-734A-7CAB-B024-931A6A78AC1F}"/>
              </a:ext>
            </a:extLst>
          </p:cNvPr>
          <p:cNvSpPr/>
          <p:nvPr/>
        </p:nvSpPr>
        <p:spPr>
          <a:xfrm>
            <a:off x="4752310" y="5650381"/>
            <a:ext cx="468799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387FD6E-90B8-DF11-924E-1DD01C4BC3D7}"/>
              </a:ext>
            </a:extLst>
          </p:cNvPr>
          <p:cNvSpPr/>
          <p:nvPr/>
        </p:nvSpPr>
        <p:spPr>
          <a:xfrm>
            <a:off x="7203483" y="5650381"/>
            <a:ext cx="45103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056C80D0-B623-9880-158E-CD46CC0D37E1}"/>
              </a:ext>
            </a:extLst>
          </p:cNvPr>
          <p:cNvSpPr/>
          <p:nvPr/>
        </p:nvSpPr>
        <p:spPr>
          <a:xfrm>
            <a:off x="9683511" y="5650381"/>
            <a:ext cx="3184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E7CB7-D189-24BF-C58C-D314B26EA0BF}"/>
              </a:ext>
            </a:extLst>
          </p:cNvPr>
          <p:cNvSpPr txBox="1"/>
          <p:nvPr/>
        </p:nvSpPr>
        <p:spPr>
          <a:xfrm>
            <a:off x="5701726" y="3144548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Seurat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F372B-4F34-BFE8-F361-DD313C21B419}"/>
              </a:ext>
            </a:extLst>
          </p:cNvPr>
          <p:cNvSpPr txBox="1"/>
          <p:nvPr/>
        </p:nvSpPr>
        <p:spPr>
          <a:xfrm>
            <a:off x="5863287" y="1842834"/>
            <a:ext cx="59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BAM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111CE8-F26A-31A1-46FB-552275AAA3C1}"/>
              </a:ext>
            </a:extLst>
          </p:cNvPr>
          <p:cNvSpPr txBox="1"/>
          <p:nvPr/>
        </p:nvSpPr>
        <p:spPr>
          <a:xfrm>
            <a:off x="5859720" y="208917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HDF5 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16F1E58-EAB6-BDA2-50FD-7F45D9A21B67}"/>
              </a:ext>
            </a:extLst>
          </p:cNvPr>
          <p:cNvSpPr txBox="1"/>
          <p:nvPr/>
        </p:nvSpPr>
        <p:spPr>
          <a:xfrm>
            <a:off x="6561209" y="183210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SFF</a:t>
            </a:r>
          </a:p>
        </p:txBody>
      </p:sp>
      <p:sp>
        <p:nvSpPr>
          <p:cNvPr id="1031" name="Arrow: Right 1030">
            <a:extLst>
              <a:ext uri="{FF2B5EF4-FFF2-40B4-BE49-F238E27FC236}">
                <a16:creationId xmlns:a16="http://schemas.microsoft.com/office/drawing/2014/main" id="{7BB141E0-974A-9290-DFF4-84D12893A9A1}"/>
              </a:ext>
            </a:extLst>
          </p:cNvPr>
          <p:cNvSpPr/>
          <p:nvPr/>
        </p:nvSpPr>
        <p:spPr>
          <a:xfrm rot="2746638">
            <a:off x="-179905" y="3891786"/>
            <a:ext cx="566842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Arrow: Right 1031">
            <a:extLst>
              <a:ext uri="{FF2B5EF4-FFF2-40B4-BE49-F238E27FC236}">
                <a16:creationId xmlns:a16="http://schemas.microsoft.com/office/drawing/2014/main" id="{94AD4C68-EC37-C7D0-A175-11811B9D2F63}"/>
              </a:ext>
            </a:extLst>
          </p:cNvPr>
          <p:cNvSpPr/>
          <p:nvPr/>
        </p:nvSpPr>
        <p:spPr>
          <a:xfrm rot="2746638">
            <a:off x="-115230" y="5437531"/>
            <a:ext cx="47454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B24B-7DA1-A61A-7D9C-646BD9D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9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39CEB-A398-4B67-75C7-33AE34AEFC3C}"/>
              </a:ext>
            </a:extLst>
          </p:cNvPr>
          <p:cNvSpPr txBox="1"/>
          <p:nvPr/>
        </p:nvSpPr>
        <p:spPr>
          <a:xfrm>
            <a:off x="5207904" y="2830870"/>
            <a:ext cx="17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Seurat 4 versus 5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6B7C9D-8250-E652-8F31-3ECCB88DD259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52EC62-3EE6-31C3-E974-3A994552009B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4D59F3-A58F-43A1-6844-502B5B9F3A03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86446B-9320-FE2A-7388-7697C29FA0E3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4FA832-292F-EF3F-D50D-9B58DCDCFE4C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2484C9-A567-F836-24FC-44778559A189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74B156-3155-C302-05C2-B5B0A65BF7E4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D45311-95F4-0A50-1D5E-CF71A733CBA7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672AA8E-C812-9674-35C8-26D2084E1191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FE2BE7-3DA5-20AB-ECC6-4111F6F8DB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AB1722-65A6-2BE0-C2C9-82CA05D7339C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4162AC-8EB7-0CB7-1C59-6265B5086B30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D41DEE-F048-D80E-0203-E72474AECDDF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0DC482-30D4-693D-DE52-02606E8C223D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72DEFAB-FDE4-CB27-B258-30E5664D6FDD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8EA9F9-5946-7E81-AE01-439CF94FDBC3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8CC32A8-556E-6706-6CA7-7A794F5767F9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E67C2A-805A-9F3F-9525-62A3BB87609B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B9C17D-C175-E206-E35C-0FDA5829051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59DFE12-3BEF-7E5B-F853-04A1C6C8B134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EEA5DF-F8FC-A37D-BD67-B514082C366A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D44781-30C5-419B-F670-FCF2CF4C7C0E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84D91B0-E11D-0AB8-0CAD-3619DAC873D8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A3D3E8-E00D-1E51-A524-942989A10E66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5B847D-6593-95A3-A9B0-AF1E2516A770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A401B65F-CBA4-DFC5-72AD-F9822CDAB9AE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33F1621-B371-8471-1BB5-AB75E5623CBA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F21D145-3C68-3697-4217-5147FB277480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A20F4C9F-093D-B8AC-13C6-1FE01DDAC64E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6B2FA08-F827-1A83-C84D-56120BC1AE2B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9FE7B27-1B3D-D133-BACC-AD75714D1246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C6531626-0FE9-55A0-CCDA-31C13F0E9A6C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903C74E-0ACF-E414-271D-32C82921F3BA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C1486769-D5EA-E897-72EE-6D2034D1DE4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38" name="Arrow: Right 1037">
            <a:extLst>
              <a:ext uri="{FF2B5EF4-FFF2-40B4-BE49-F238E27FC236}">
                <a16:creationId xmlns:a16="http://schemas.microsoft.com/office/drawing/2014/main" id="{3E4AB706-63BA-A98F-0DDB-1DDD3A0D410A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Arrow: Right 1038">
            <a:extLst>
              <a:ext uri="{FF2B5EF4-FFF2-40B4-BE49-F238E27FC236}">
                <a16:creationId xmlns:a16="http://schemas.microsoft.com/office/drawing/2014/main" id="{C280D0FA-A620-C016-BD6F-EE728ED30587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Arrow: Right 1039">
            <a:extLst>
              <a:ext uri="{FF2B5EF4-FFF2-40B4-BE49-F238E27FC236}">
                <a16:creationId xmlns:a16="http://schemas.microsoft.com/office/drawing/2014/main" id="{C7840257-53DE-2AAF-C9CE-27E99EBCA6ED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Arrow: Right 1040">
            <a:extLst>
              <a:ext uri="{FF2B5EF4-FFF2-40B4-BE49-F238E27FC236}">
                <a16:creationId xmlns:a16="http://schemas.microsoft.com/office/drawing/2014/main" id="{648F8DEE-C813-54AA-DB6F-2D02BEF52B31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Arrow: Right 1041">
            <a:extLst>
              <a:ext uri="{FF2B5EF4-FFF2-40B4-BE49-F238E27FC236}">
                <a16:creationId xmlns:a16="http://schemas.microsoft.com/office/drawing/2014/main" id="{50753E85-8B9A-8422-17DA-55A946AE80E1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Arrow: Right 1042">
            <a:extLst>
              <a:ext uri="{FF2B5EF4-FFF2-40B4-BE49-F238E27FC236}">
                <a16:creationId xmlns:a16="http://schemas.microsoft.com/office/drawing/2014/main" id="{515E2C39-12FF-A5CB-E556-9DFAAFF99B4D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1159761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S4 Class Object Stores Pipeline Intermediate Outputs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8D682-0FF3-927D-D8FC-B32AED14036B}"/>
              </a:ext>
            </a:extLst>
          </p:cNvPr>
          <p:cNvGrpSpPr/>
          <p:nvPr/>
        </p:nvGrpSpPr>
        <p:grpSpPr>
          <a:xfrm>
            <a:off x="465060" y="615983"/>
            <a:ext cx="1514816" cy="338554"/>
            <a:chOff x="-69645" y="698949"/>
            <a:chExt cx="2178751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CF4171-E842-31D9-0B2E-D14EF4239DA5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51A1FE-B9C3-A9E9-EA29-CB35B5502439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5B0A-7581-977C-7DBF-ADC958D7CAA3}"/>
              </a:ext>
            </a:extLst>
          </p:cNvPr>
          <p:cNvGrpSpPr/>
          <p:nvPr/>
        </p:nvGrpSpPr>
        <p:grpSpPr>
          <a:xfrm>
            <a:off x="334770" y="2495739"/>
            <a:ext cx="1775396" cy="338554"/>
            <a:chOff x="-11289" y="2786494"/>
            <a:chExt cx="2170520" cy="338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E852C-8BC8-3E02-D71C-D62CFF53E46D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41B7BE-5EF4-E7D6-63D2-190068A79E96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D3FD91-EBC8-1279-7040-BF1877A67A1A}"/>
              </a:ext>
            </a:extLst>
          </p:cNvPr>
          <p:cNvGrpSpPr/>
          <p:nvPr/>
        </p:nvGrpSpPr>
        <p:grpSpPr>
          <a:xfrm>
            <a:off x="331345" y="3893924"/>
            <a:ext cx="1782247" cy="830997"/>
            <a:chOff x="27906" y="5317845"/>
            <a:chExt cx="2185416" cy="8309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8059C-867D-B36A-3A66-703AC90460BD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9EE7E1-5B5A-EDF3-518C-5B01395958BA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D89C7C-830C-3DF7-C0EE-AC79F013E72E}"/>
              </a:ext>
            </a:extLst>
          </p:cNvPr>
          <p:cNvGrpSpPr/>
          <p:nvPr/>
        </p:nvGrpSpPr>
        <p:grpSpPr>
          <a:xfrm>
            <a:off x="502492" y="5068440"/>
            <a:ext cx="1439952" cy="338554"/>
            <a:chOff x="154851" y="5720670"/>
            <a:chExt cx="2215538" cy="3385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750FFA-6C8D-7D46-1ABC-BD75AE4AD1D4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A6324-24B0-3F24-0CD2-CAF0651DF59E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229D0E-64BB-A4FA-2706-1A0F9FFE17BF}"/>
              </a:ext>
            </a:extLst>
          </p:cNvPr>
          <p:cNvGrpSpPr/>
          <p:nvPr/>
        </p:nvGrpSpPr>
        <p:grpSpPr>
          <a:xfrm>
            <a:off x="703039" y="1868568"/>
            <a:ext cx="1038858" cy="338554"/>
            <a:chOff x="59136" y="2068190"/>
            <a:chExt cx="2233557" cy="33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7C3233-89B3-3FFF-1031-FCB53DEFFF56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DE81A-60BB-66C7-3570-9124817E49DD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C461F-987D-598B-7037-FB901D321D90}"/>
              </a:ext>
            </a:extLst>
          </p:cNvPr>
          <p:cNvGrpSpPr/>
          <p:nvPr/>
        </p:nvGrpSpPr>
        <p:grpSpPr>
          <a:xfrm>
            <a:off x="215831" y="1251183"/>
            <a:ext cx="2013275" cy="338554"/>
            <a:chOff x="97343" y="1300458"/>
            <a:chExt cx="2194560" cy="33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AF43F-A44A-EDCB-6D3C-D7E883981C83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70AFAE-0CD4-3DE2-7994-8F2F9302FD14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C413A5-EACC-1E30-3F4C-9E645233C129}"/>
              </a:ext>
            </a:extLst>
          </p:cNvPr>
          <p:cNvGrpSpPr/>
          <p:nvPr/>
        </p:nvGrpSpPr>
        <p:grpSpPr>
          <a:xfrm>
            <a:off x="647598" y="3286428"/>
            <a:ext cx="1149740" cy="338554"/>
            <a:chOff x="-63988" y="3721744"/>
            <a:chExt cx="2170519" cy="3385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A57BB-73A9-9C93-D95E-85B2E4765B37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8891D-9287-7008-C652-1CAC12AA0769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05A7F1-60BC-85E0-5D32-B4B248BB892F}"/>
              </a:ext>
            </a:extLst>
          </p:cNvPr>
          <p:cNvSpPr txBox="1"/>
          <p:nvPr/>
        </p:nvSpPr>
        <p:spPr>
          <a:xfrm>
            <a:off x="321383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43701-663E-2B4C-E6C6-599D47814924}"/>
              </a:ext>
            </a:extLst>
          </p:cNvPr>
          <p:cNvSpPr txBox="1"/>
          <p:nvPr/>
        </p:nvSpPr>
        <p:spPr>
          <a:xfrm>
            <a:off x="301030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511DB-E760-EDAF-D29F-A8EE9DA68482}"/>
              </a:ext>
            </a:extLst>
          </p:cNvPr>
          <p:cNvSpPr txBox="1"/>
          <p:nvPr/>
        </p:nvSpPr>
        <p:spPr>
          <a:xfrm>
            <a:off x="804398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EDC01-0F18-F262-9600-D56F10351C3A}"/>
              </a:ext>
            </a:extLst>
          </p:cNvPr>
          <p:cNvSpPr txBox="1"/>
          <p:nvPr/>
        </p:nvSpPr>
        <p:spPr>
          <a:xfrm>
            <a:off x="483433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0670-5704-610C-ADE1-A58A285E2F02}"/>
              </a:ext>
            </a:extLst>
          </p:cNvPr>
          <p:cNvSpPr txBox="1"/>
          <p:nvPr/>
        </p:nvSpPr>
        <p:spPr>
          <a:xfrm>
            <a:off x="435467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6985F-B7F1-3FB1-C6B1-3F62F4F896F6}"/>
              </a:ext>
            </a:extLst>
          </p:cNvPr>
          <p:cNvSpPr txBox="1"/>
          <p:nvPr/>
        </p:nvSpPr>
        <p:spPr>
          <a:xfrm>
            <a:off x="753205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E266-E131-A150-F5C9-F79481E14247}"/>
              </a:ext>
            </a:extLst>
          </p:cNvPr>
          <p:cNvSpPr txBox="1"/>
          <p:nvPr/>
        </p:nvSpPr>
        <p:spPr>
          <a:xfrm>
            <a:off x="337419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875F7-036D-7A8D-3A70-944CB1D9287A}"/>
              </a:ext>
            </a:extLst>
          </p:cNvPr>
          <p:cNvSpPr txBox="1"/>
          <p:nvPr/>
        </p:nvSpPr>
        <p:spPr>
          <a:xfrm>
            <a:off x="125188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4545-4426-AA47-697C-296B48BA3A59}"/>
              </a:ext>
            </a:extLst>
          </p:cNvPr>
          <p:cNvSpPr txBox="1"/>
          <p:nvPr/>
        </p:nvSpPr>
        <p:spPr>
          <a:xfrm>
            <a:off x="326576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408B5-1095-E009-6CE5-8C168A7F836A}"/>
              </a:ext>
            </a:extLst>
          </p:cNvPr>
          <p:cNvGrpSpPr/>
          <p:nvPr/>
        </p:nvGrpSpPr>
        <p:grpSpPr>
          <a:xfrm>
            <a:off x="516510" y="5752796"/>
            <a:ext cx="1411916" cy="830997"/>
            <a:chOff x="136544" y="5759803"/>
            <a:chExt cx="2172401" cy="83099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CDD92-4903-0BCF-156B-55B6059BCAFE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70B80E-2C97-CCDB-6E17-3C4AF58F98D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692B0BF-382F-9027-AFB5-8B8F347DFF20}"/>
              </a:ext>
            </a:extLst>
          </p:cNvPr>
          <p:cNvSpPr/>
          <p:nvPr/>
        </p:nvSpPr>
        <p:spPr>
          <a:xfrm rot="5400000">
            <a:off x="1154206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4D7D270-58D0-4FB9-29A2-D92452217082}"/>
              </a:ext>
            </a:extLst>
          </p:cNvPr>
          <p:cNvSpPr/>
          <p:nvPr/>
        </p:nvSpPr>
        <p:spPr>
          <a:xfrm rot="5400000">
            <a:off x="1165034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rrow: Right 1025">
            <a:extLst>
              <a:ext uri="{FF2B5EF4-FFF2-40B4-BE49-F238E27FC236}">
                <a16:creationId xmlns:a16="http://schemas.microsoft.com/office/drawing/2014/main" id="{3E7564AE-F394-3FD9-7A44-CFAADE5CA003}"/>
              </a:ext>
            </a:extLst>
          </p:cNvPr>
          <p:cNvSpPr/>
          <p:nvPr/>
        </p:nvSpPr>
        <p:spPr>
          <a:xfrm rot="5400000">
            <a:off x="1169566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CE70DA22-560A-46E0-A597-F358DCAF58CF}"/>
              </a:ext>
            </a:extLst>
          </p:cNvPr>
          <p:cNvSpPr/>
          <p:nvPr/>
        </p:nvSpPr>
        <p:spPr>
          <a:xfrm rot="5400000">
            <a:off x="1162718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22019D5-1296-DBCF-391F-8E544B11B2B0}"/>
              </a:ext>
            </a:extLst>
          </p:cNvPr>
          <p:cNvSpPr/>
          <p:nvPr/>
        </p:nvSpPr>
        <p:spPr>
          <a:xfrm rot="5400000">
            <a:off x="1145983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0DCC4912-7913-3B4B-B347-53459276164E}"/>
              </a:ext>
            </a:extLst>
          </p:cNvPr>
          <p:cNvSpPr/>
          <p:nvPr/>
        </p:nvSpPr>
        <p:spPr>
          <a:xfrm rot="5400000">
            <a:off x="1145983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AB381C-622C-580A-9138-F55C980A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" b="8043"/>
          <a:stretch/>
        </p:blipFill>
        <p:spPr>
          <a:xfrm>
            <a:off x="2534664" y="1110014"/>
            <a:ext cx="4432420" cy="4809341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9A3ED80-E088-6816-2A05-AA67440DD4B6}"/>
              </a:ext>
            </a:extLst>
          </p:cNvPr>
          <p:cNvGrpSpPr/>
          <p:nvPr/>
        </p:nvGrpSpPr>
        <p:grpSpPr>
          <a:xfrm>
            <a:off x="-33447" y="641961"/>
            <a:ext cx="301686" cy="369332"/>
            <a:chOff x="-23321" y="641961"/>
            <a:chExt cx="301686" cy="3693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F0F717-AB9A-7E3F-8531-2F1130BB571A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A2EAAA-E86A-2523-E6B1-BE44A7499036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47499D0-DED3-A21B-889B-57FDD2B7B5FE}"/>
              </a:ext>
            </a:extLst>
          </p:cNvPr>
          <p:cNvGrpSpPr/>
          <p:nvPr/>
        </p:nvGrpSpPr>
        <p:grpSpPr>
          <a:xfrm>
            <a:off x="-33447" y="1223620"/>
            <a:ext cx="301686" cy="369332"/>
            <a:chOff x="-23321" y="641961"/>
            <a:chExt cx="301686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8AFE10-1075-C486-94E7-B993C2BA319B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851841-6A54-C0AF-CAA2-B42F3B9064D4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8BB066-4C5A-62E9-01A8-CF0CEF093C9F}"/>
              </a:ext>
            </a:extLst>
          </p:cNvPr>
          <p:cNvGrpSpPr/>
          <p:nvPr/>
        </p:nvGrpSpPr>
        <p:grpSpPr>
          <a:xfrm>
            <a:off x="-33447" y="1853428"/>
            <a:ext cx="301686" cy="369332"/>
            <a:chOff x="-23321" y="641961"/>
            <a:chExt cx="301686" cy="36933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DBF509E-A850-7184-5D57-C48A6F7CF7D6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1752E320-D877-9B05-11FA-4F63D8409AD0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86BE787-1FF9-635D-2F5C-DA7C1CAE73DD}"/>
              </a:ext>
            </a:extLst>
          </p:cNvPr>
          <p:cNvGrpSpPr/>
          <p:nvPr/>
        </p:nvGrpSpPr>
        <p:grpSpPr>
          <a:xfrm>
            <a:off x="-33447" y="2462650"/>
            <a:ext cx="301686" cy="369332"/>
            <a:chOff x="-23321" y="641961"/>
            <a:chExt cx="301686" cy="369332"/>
          </a:xfrm>
        </p:grpSpPr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483C38CF-F888-8F81-F130-BF8213ACC554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837ABD48-B2A3-B652-F341-C41325BCE746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73C3275-8A59-D7D8-31E9-21653E5D9540}"/>
              </a:ext>
            </a:extLst>
          </p:cNvPr>
          <p:cNvGrpSpPr/>
          <p:nvPr/>
        </p:nvGrpSpPr>
        <p:grpSpPr>
          <a:xfrm>
            <a:off x="-33447" y="3284702"/>
            <a:ext cx="301686" cy="369332"/>
            <a:chOff x="-23321" y="641961"/>
            <a:chExt cx="301686" cy="369332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DECFCD3A-7B2E-05D7-71EB-7E0D3017DD28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9E7CDA73-6376-87B2-2626-20B4C2AB2A4C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B90F57B8-AC62-2EE7-2B9C-1E506AED7F9A}"/>
              </a:ext>
            </a:extLst>
          </p:cNvPr>
          <p:cNvGrpSpPr/>
          <p:nvPr/>
        </p:nvGrpSpPr>
        <p:grpSpPr>
          <a:xfrm>
            <a:off x="-33447" y="4094798"/>
            <a:ext cx="301686" cy="369332"/>
            <a:chOff x="-23321" y="641961"/>
            <a:chExt cx="301686" cy="369332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BD076CCD-296E-9679-EC93-6C10560B1901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DFB750CD-ED9E-3614-27D8-37949791D1AD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DE32753D-0160-1D9B-32B8-C3074DABA0B4}"/>
              </a:ext>
            </a:extLst>
          </p:cNvPr>
          <p:cNvGrpSpPr/>
          <p:nvPr/>
        </p:nvGrpSpPr>
        <p:grpSpPr>
          <a:xfrm>
            <a:off x="-33447" y="5053051"/>
            <a:ext cx="301686" cy="369332"/>
            <a:chOff x="-23321" y="641961"/>
            <a:chExt cx="301686" cy="369332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917BEE1-19DE-9B4C-C32A-278F73A20E00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F3CEF8D5-C74D-63D7-5CD5-10669F6841F7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7C1A157D-190C-B5D7-C33A-B3556C28792F}"/>
              </a:ext>
            </a:extLst>
          </p:cNvPr>
          <p:cNvGrpSpPr/>
          <p:nvPr/>
        </p:nvGrpSpPr>
        <p:grpSpPr>
          <a:xfrm>
            <a:off x="-33447" y="5954769"/>
            <a:ext cx="301686" cy="369332"/>
            <a:chOff x="-23321" y="641961"/>
            <a:chExt cx="301686" cy="369332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4FDBF175-9451-83CF-34C4-F2055F7374FF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40FD931F-5739-6FEF-127B-7C0B41870003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BEC7CFB7-17EE-F57C-3E90-728A074141BA}"/>
              </a:ext>
            </a:extLst>
          </p:cNvPr>
          <p:cNvGrpSpPr/>
          <p:nvPr/>
        </p:nvGrpSpPr>
        <p:grpSpPr>
          <a:xfrm>
            <a:off x="2247122" y="2133237"/>
            <a:ext cx="301686" cy="369332"/>
            <a:chOff x="-23321" y="641961"/>
            <a:chExt cx="301686" cy="369332"/>
          </a:xfrm>
        </p:grpSpPr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D2004741-F258-D04F-EF3C-073373E0330B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0D30EFA6-FE8C-E3F2-9F58-4AF1619C841F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AE428441-BD4D-A3E8-370D-033F32B6215F}"/>
              </a:ext>
            </a:extLst>
          </p:cNvPr>
          <p:cNvGrpSpPr/>
          <p:nvPr/>
        </p:nvGrpSpPr>
        <p:grpSpPr>
          <a:xfrm>
            <a:off x="7366020" y="1842374"/>
            <a:ext cx="301686" cy="369332"/>
            <a:chOff x="-23321" y="641961"/>
            <a:chExt cx="301686" cy="369332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CB54144E-36D6-5A11-0EBC-D5596BA371DA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CF5DF444-D9FE-DD8E-188C-B2FE63D98A24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BEEE3BA9-D5F9-49F6-06F3-ECA0067AA709}"/>
              </a:ext>
            </a:extLst>
          </p:cNvPr>
          <p:cNvGrpSpPr/>
          <p:nvPr/>
        </p:nvGrpSpPr>
        <p:grpSpPr>
          <a:xfrm>
            <a:off x="2247122" y="2370346"/>
            <a:ext cx="301686" cy="369332"/>
            <a:chOff x="-23321" y="641961"/>
            <a:chExt cx="301686" cy="369332"/>
          </a:xfrm>
        </p:grpSpPr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41155700-2A59-B306-3347-55C272340CC1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222BA7B3-138A-B8BA-D82B-A04F837BBFDD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2333AA1A-88D8-2790-FB94-A77622A69734}"/>
              </a:ext>
            </a:extLst>
          </p:cNvPr>
          <p:cNvCxnSpPr>
            <a:cxnSpLocks/>
          </p:cNvCxnSpPr>
          <p:nvPr/>
        </p:nvCxnSpPr>
        <p:spPr>
          <a:xfrm>
            <a:off x="2645335" y="2551837"/>
            <a:ext cx="346384" cy="195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33474D5F-DF37-EC23-4FF8-5DD34E85847F}"/>
              </a:ext>
            </a:extLst>
          </p:cNvPr>
          <p:cNvGrpSpPr/>
          <p:nvPr/>
        </p:nvGrpSpPr>
        <p:grpSpPr>
          <a:xfrm>
            <a:off x="7366020" y="4898441"/>
            <a:ext cx="301686" cy="369332"/>
            <a:chOff x="-23321" y="641961"/>
            <a:chExt cx="301686" cy="369332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C58F5C81-32D7-F8E6-0901-FD0E86E676B9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F72FB1B0-0689-8A9D-9662-448146AB652C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50A18E51-9609-D24B-DDF1-928122F1F5C9}"/>
              </a:ext>
            </a:extLst>
          </p:cNvPr>
          <p:cNvGrpSpPr/>
          <p:nvPr/>
        </p:nvGrpSpPr>
        <p:grpSpPr>
          <a:xfrm>
            <a:off x="2235581" y="5355419"/>
            <a:ext cx="301686" cy="369332"/>
            <a:chOff x="-23321" y="641961"/>
            <a:chExt cx="301686" cy="369332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DE237BA3-4D05-97D7-CDE3-D215217E12B6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AADA9BFB-4B63-75A9-F7C7-E2D2AF96CF8C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</p:grp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43C467B1-3792-52F8-61BF-70B19F6075E6}"/>
              </a:ext>
            </a:extLst>
          </p:cNvPr>
          <p:cNvCxnSpPr>
            <a:cxnSpLocks/>
          </p:cNvCxnSpPr>
          <p:nvPr/>
        </p:nvCxnSpPr>
        <p:spPr>
          <a:xfrm>
            <a:off x="2659744" y="5538106"/>
            <a:ext cx="466058" cy="19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4D3160C2-FEF6-65FC-C0CA-EBF592C85E82}"/>
              </a:ext>
            </a:extLst>
          </p:cNvPr>
          <p:cNvGrpSpPr/>
          <p:nvPr/>
        </p:nvGrpSpPr>
        <p:grpSpPr>
          <a:xfrm>
            <a:off x="7366020" y="5154339"/>
            <a:ext cx="301686" cy="369332"/>
            <a:chOff x="-23321" y="641961"/>
            <a:chExt cx="301686" cy="369332"/>
          </a:xfrm>
        </p:grpSpPr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D6F30B8D-4379-4328-0379-E19B6DB84CC5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00D719A-E4A4-2EC9-2EFA-D15172FE3653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ACF3A69D-8672-84C5-72C3-8C104C576CBA}"/>
              </a:ext>
            </a:extLst>
          </p:cNvPr>
          <p:cNvGrpSpPr/>
          <p:nvPr/>
        </p:nvGrpSpPr>
        <p:grpSpPr>
          <a:xfrm>
            <a:off x="7366020" y="3918347"/>
            <a:ext cx="301686" cy="369332"/>
            <a:chOff x="-23321" y="641961"/>
            <a:chExt cx="301686" cy="369332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C341F85D-9472-8B8A-16E1-EC6EF0280F02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59137630-7274-6BA7-F94B-172D633C87E6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E514F38A-B789-7C62-6D1B-CB8A52E6D6B2}"/>
              </a:ext>
            </a:extLst>
          </p:cNvPr>
          <p:cNvGrpSpPr/>
          <p:nvPr/>
        </p:nvGrpSpPr>
        <p:grpSpPr>
          <a:xfrm>
            <a:off x="7366020" y="5379952"/>
            <a:ext cx="301686" cy="369332"/>
            <a:chOff x="-23321" y="641961"/>
            <a:chExt cx="301686" cy="369332"/>
          </a:xfrm>
        </p:grpSpPr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BC687770-E4AE-466B-7538-5F9C04B02A51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83AA4622-CECC-142E-AE46-7C86AFBBE44B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EB1A5A66-222C-6173-6ECA-1075935DD982}"/>
              </a:ext>
            </a:extLst>
          </p:cNvPr>
          <p:cNvGrpSpPr/>
          <p:nvPr/>
        </p:nvGrpSpPr>
        <p:grpSpPr>
          <a:xfrm>
            <a:off x="7366020" y="5599012"/>
            <a:ext cx="301686" cy="369332"/>
            <a:chOff x="-23321" y="641961"/>
            <a:chExt cx="301686" cy="36933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E434C696-6C2D-CA12-786C-DEC7F480D234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2E9FAB2F-EA57-5DE5-CD3C-ACDF3723BEDE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4EC94F95-D65E-04A8-712D-994D79C8E5F2}"/>
              </a:ext>
            </a:extLst>
          </p:cNvPr>
          <p:cNvGrpSpPr/>
          <p:nvPr/>
        </p:nvGrpSpPr>
        <p:grpSpPr>
          <a:xfrm>
            <a:off x="7366020" y="5834459"/>
            <a:ext cx="301686" cy="369332"/>
            <a:chOff x="-23321" y="641961"/>
            <a:chExt cx="301686" cy="369332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5ADB222D-6581-9B98-580D-22F210229458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E2049A8A-4336-0299-8A6A-9DD480949B5B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19748EA1-28D1-6C68-C551-02DB2E5A1D27}"/>
              </a:ext>
            </a:extLst>
          </p:cNvPr>
          <p:cNvGrpSpPr/>
          <p:nvPr/>
        </p:nvGrpSpPr>
        <p:grpSpPr>
          <a:xfrm>
            <a:off x="7366020" y="6063616"/>
            <a:ext cx="301686" cy="369332"/>
            <a:chOff x="-23321" y="641961"/>
            <a:chExt cx="301686" cy="369332"/>
          </a:xfrm>
        </p:grpSpPr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0F965DD5-7165-609E-A754-9EC63A7D77CF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128DA86E-ED45-0958-8793-A8180C34EDCC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82B52E2C-B060-18A0-EE32-AF0A63E28B60}"/>
              </a:ext>
            </a:extLst>
          </p:cNvPr>
          <p:cNvGrpSpPr/>
          <p:nvPr/>
        </p:nvGrpSpPr>
        <p:grpSpPr>
          <a:xfrm>
            <a:off x="7366020" y="6299064"/>
            <a:ext cx="301686" cy="369332"/>
            <a:chOff x="-23321" y="641961"/>
            <a:chExt cx="301686" cy="369332"/>
          </a:xfrm>
        </p:grpSpPr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05C7224C-8648-A4CE-6C6D-138D33BE4774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616DBC7B-F92D-FC7F-80C5-77B168D65AFD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</a:t>
              </a:r>
            </a:p>
          </p:txBody>
        </p:sp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87F7D1A0-609B-DCBF-A948-C8AD8BACBBD5}"/>
              </a:ext>
            </a:extLst>
          </p:cNvPr>
          <p:cNvGrpSpPr/>
          <p:nvPr/>
        </p:nvGrpSpPr>
        <p:grpSpPr>
          <a:xfrm>
            <a:off x="7366020" y="3203907"/>
            <a:ext cx="301686" cy="369332"/>
            <a:chOff x="-23321" y="641961"/>
            <a:chExt cx="301686" cy="369332"/>
          </a:xfrm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E172B868-6751-BE07-CC8C-4E2530F905A3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A2FB544C-57D3-39E3-D300-714C298CC185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AA9D26BB-392D-E88C-4210-39EFC47EF20C}"/>
              </a:ext>
            </a:extLst>
          </p:cNvPr>
          <p:cNvGrpSpPr/>
          <p:nvPr/>
        </p:nvGrpSpPr>
        <p:grpSpPr>
          <a:xfrm>
            <a:off x="7366020" y="3442715"/>
            <a:ext cx="301686" cy="369332"/>
            <a:chOff x="-23321" y="641961"/>
            <a:chExt cx="301686" cy="369332"/>
          </a:xfrm>
        </p:grpSpPr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EE5184E5-5BA7-25AC-8D03-F901BBBC020B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TextBox 1122">
              <a:extLst>
                <a:ext uri="{FF2B5EF4-FFF2-40B4-BE49-F238E27FC236}">
                  <a16:creationId xmlns:a16="http://schemas.microsoft.com/office/drawing/2014/main" id="{4BC2A713-CD63-AAFD-F00F-78AF3ACC8C46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B9890E9E-189A-EA79-F3F2-ED0BF0CA3B39}"/>
              </a:ext>
            </a:extLst>
          </p:cNvPr>
          <p:cNvCxnSpPr>
            <a:cxnSpLocks/>
          </p:cNvCxnSpPr>
          <p:nvPr/>
        </p:nvCxnSpPr>
        <p:spPr>
          <a:xfrm>
            <a:off x="2645335" y="2326412"/>
            <a:ext cx="34638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8BA64227-655A-7427-E7B2-86AB240631CD}"/>
              </a:ext>
            </a:extLst>
          </p:cNvPr>
          <p:cNvCxnSpPr>
            <a:cxnSpLocks/>
          </p:cNvCxnSpPr>
          <p:nvPr/>
        </p:nvCxnSpPr>
        <p:spPr>
          <a:xfrm>
            <a:off x="2685506" y="4182447"/>
            <a:ext cx="46655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1DF0DBA0-9AE6-8720-5967-68BB65880D06}"/>
              </a:ext>
            </a:extLst>
          </p:cNvPr>
          <p:cNvGrpSpPr/>
          <p:nvPr/>
        </p:nvGrpSpPr>
        <p:grpSpPr>
          <a:xfrm>
            <a:off x="2262747" y="3997781"/>
            <a:ext cx="301686" cy="369332"/>
            <a:chOff x="-23321" y="641961"/>
            <a:chExt cx="301686" cy="369332"/>
          </a:xfrm>
        </p:grpSpPr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83D8675C-7943-DA98-AC2E-B614DDD67D8A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TextBox 1132">
              <a:extLst>
                <a:ext uri="{FF2B5EF4-FFF2-40B4-BE49-F238E27FC236}">
                  <a16:creationId xmlns:a16="http://schemas.microsoft.com/office/drawing/2014/main" id="{0AA18D6D-5B3C-BCEA-715A-FB7041F80E96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C6C97D4A-4BA1-CBB3-62A9-8ADFA8A47427}"/>
              </a:ext>
            </a:extLst>
          </p:cNvPr>
          <p:cNvCxnSpPr>
            <a:cxnSpLocks/>
          </p:cNvCxnSpPr>
          <p:nvPr/>
        </p:nvCxnSpPr>
        <p:spPr>
          <a:xfrm>
            <a:off x="3135326" y="4163399"/>
            <a:ext cx="62" cy="12119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B552189D-76E4-9DD2-5A6C-F4A7A78020DA}"/>
              </a:ext>
            </a:extLst>
          </p:cNvPr>
          <p:cNvGrpSpPr/>
          <p:nvPr/>
        </p:nvGrpSpPr>
        <p:grpSpPr>
          <a:xfrm>
            <a:off x="7366020" y="2082097"/>
            <a:ext cx="301686" cy="369332"/>
            <a:chOff x="-23321" y="641961"/>
            <a:chExt cx="301686" cy="369332"/>
          </a:xfrm>
        </p:grpSpPr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58416460-0508-07DD-68A7-2F34EF881ECA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8A3DE12B-ADF4-6D32-65D5-9D93E9AA9837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946FCC0E-80BA-6176-5C2D-76C083FA8508}"/>
              </a:ext>
            </a:extLst>
          </p:cNvPr>
          <p:cNvGrpSpPr/>
          <p:nvPr/>
        </p:nvGrpSpPr>
        <p:grpSpPr>
          <a:xfrm>
            <a:off x="7366020" y="2315164"/>
            <a:ext cx="301686" cy="369332"/>
            <a:chOff x="-23321" y="641961"/>
            <a:chExt cx="301686" cy="36933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CEF6ADA-09D0-5F37-650C-BB4F207A5F7C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D39205C8-0C68-1174-62EF-1D176B997DCA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</a:t>
              </a: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75523B58-949D-7CA8-E4E4-EDC2DBD14981}"/>
              </a:ext>
            </a:extLst>
          </p:cNvPr>
          <p:cNvGrpSpPr/>
          <p:nvPr/>
        </p:nvGrpSpPr>
        <p:grpSpPr>
          <a:xfrm>
            <a:off x="7366020" y="4165546"/>
            <a:ext cx="301686" cy="369332"/>
            <a:chOff x="-23321" y="641961"/>
            <a:chExt cx="301686" cy="369332"/>
          </a:xfrm>
        </p:grpSpPr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3311C545-F289-D48B-2485-E779C865D4B1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TextBox 1152">
              <a:extLst>
                <a:ext uri="{FF2B5EF4-FFF2-40B4-BE49-F238E27FC236}">
                  <a16:creationId xmlns:a16="http://schemas.microsoft.com/office/drawing/2014/main" id="{3FE68104-847C-3DC3-91B6-98B50A8199B0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</a:t>
              </a:r>
            </a:p>
          </p:txBody>
        </p:sp>
      </p:grp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341FBC39-0537-0FEE-7AD1-D282C761E40E}"/>
              </a:ext>
            </a:extLst>
          </p:cNvPr>
          <p:cNvGrpSpPr/>
          <p:nvPr/>
        </p:nvGrpSpPr>
        <p:grpSpPr>
          <a:xfrm>
            <a:off x="7366020" y="1148691"/>
            <a:ext cx="301686" cy="369332"/>
            <a:chOff x="-23321" y="641961"/>
            <a:chExt cx="301686" cy="369332"/>
          </a:xfrm>
        </p:grpSpPr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C83F1DA1-9AF4-3A3A-DC38-FF494457B2AE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4E553953-C78C-18C6-6EDB-BAEC7097723E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175" name="Group 1174">
            <a:extLst>
              <a:ext uri="{FF2B5EF4-FFF2-40B4-BE49-F238E27FC236}">
                <a16:creationId xmlns:a16="http://schemas.microsoft.com/office/drawing/2014/main" id="{BCBE4F90-14BD-C477-7AA8-DF5F303965B0}"/>
              </a:ext>
            </a:extLst>
          </p:cNvPr>
          <p:cNvGrpSpPr/>
          <p:nvPr/>
        </p:nvGrpSpPr>
        <p:grpSpPr>
          <a:xfrm>
            <a:off x="7650009" y="801188"/>
            <a:ext cx="4439270" cy="5785684"/>
            <a:chOff x="7708065" y="743132"/>
            <a:chExt cx="4439270" cy="578568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C5A901C-6886-9E5B-E5C7-9CE77A7AF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1" b="6661"/>
            <a:stretch/>
          </p:blipFill>
          <p:spPr>
            <a:xfrm>
              <a:off x="7715685" y="947091"/>
              <a:ext cx="4393207" cy="2756443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4293BE0-3537-273C-D62F-33187EAB8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7027" b="7170"/>
            <a:stretch/>
          </p:blipFill>
          <p:spPr>
            <a:xfrm>
              <a:off x="7715685" y="4460871"/>
              <a:ext cx="4410691" cy="206794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034BE4D-2F53-983E-F9A5-B957EA956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6274"/>
            <a:stretch/>
          </p:blipFill>
          <p:spPr>
            <a:xfrm>
              <a:off x="7708065" y="743132"/>
              <a:ext cx="4439270" cy="19486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7AF5391-F866-EA92-2E6F-49A6FB10D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536"/>
            <a:stretch/>
          </p:blipFill>
          <p:spPr>
            <a:xfrm>
              <a:off x="7715685" y="3714910"/>
              <a:ext cx="4403744" cy="743054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7A6251D2-76AE-19BF-FE48-BE706348EDC6}"/>
                </a:ext>
              </a:extLst>
            </p:cNvPr>
            <p:cNvCxnSpPr>
              <a:cxnSpLocks/>
            </p:cNvCxnSpPr>
            <p:nvPr/>
          </p:nvCxnSpPr>
          <p:spPr>
            <a:xfrm>
              <a:off x="7811511" y="1968984"/>
              <a:ext cx="34903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D19CEA1E-FCB3-DA5D-19A6-4157A4A09580}"/>
                </a:ext>
              </a:extLst>
            </p:cNvPr>
            <p:cNvCxnSpPr>
              <a:cxnSpLocks/>
            </p:cNvCxnSpPr>
            <p:nvPr/>
          </p:nvCxnSpPr>
          <p:spPr>
            <a:xfrm>
              <a:off x="7860991" y="5036956"/>
              <a:ext cx="13540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A79DBE92-782C-0ADD-B516-B128D0A7D43C}"/>
                </a:ext>
              </a:extLst>
            </p:cNvPr>
            <p:cNvCxnSpPr>
              <a:cxnSpLocks/>
            </p:cNvCxnSpPr>
            <p:nvPr/>
          </p:nvCxnSpPr>
          <p:spPr>
            <a:xfrm>
              <a:off x="7861023" y="5271425"/>
              <a:ext cx="1377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A2555271-0288-5A18-AAC9-895C1C41C6D9}"/>
                </a:ext>
              </a:extLst>
            </p:cNvPr>
            <p:cNvCxnSpPr>
              <a:cxnSpLocks/>
            </p:cNvCxnSpPr>
            <p:nvPr/>
          </p:nvCxnSpPr>
          <p:spPr>
            <a:xfrm>
              <a:off x="7796486" y="4044957"/>
              <a:ext cx="19991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D28A2139-45DB-D987-89DB-EB7233AC873D}"/>
                </a:ext>
              </a:extLst>
            </p:cNvPr>
            <p:cNvCxnSpPr>
              <a:cxnSpLocks/>
            </p:cNvCxnSpPr>
            <p:nvPr/>
          </p:nvCxnSpPr>
          <p:spPr>
            <a:xfrm>
              <a:off x="7856570" y="5497038"/>
              <a:ext cx="1377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527FA08D-85B0-03A5-9D74-2627EB8A1D4F}"/>
                </a:ext>
              </a:extLst>
            </p:cNvPr>
            <p:cNvCxnSpPr>
              <a:cxnSpLocks/>
            </p:cNvCxnSpPr>
            <p:nvPr/>
          </p:nvCxnSpPr>
          <p:spPr>
            <a:xfrm>
              <a:off x="7860233" y="5490485"/>
              <a:ext cx="1377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2C5CD57C-3ABB-DFD2-69D3-106CAFF476E0}"/>
                </a:ext>
              </a:extLst>
            </p:cNvPr>
            <p:cNvCxnSpPr>
              <a:cxnSpLocks/>
            </p:cNvCxnSpPr>
            <p:nvPr/>
          </p:nvCxnSpPr>
          <p:spPr>
            <a:xfrm>
              <a:off x="7855780" y="5716098"/>
              <a:ext cx="1377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71A5F8BB-4D1B-3A72-9BC7-E29DF470D712}"/>
                </a:ext>
              </a:extLst>
            </p:cNvPr>
            <p:cNvCxnSpPr>
              <a:cxnSpLocks/>
            </p:cNvCxnSpPr>
            <p:nvPr/>
          </p:nvCxnSpPr>
          <p:spPr>
            <a:xfrm>
              <a:off x="7855780" y="5951545"/>
              <a:ext cx="1377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E4CBF0BB-EE70-B16F-6100-8DE45D41AFE0}"/>
                </a:ext>
              </a:extLst>
            </p:cNvPr>
            <p:cNvCxnSpPr>
              <a:cxnSpLocks/>
            </p:cNvCxnSpPr>
            <p:nvPr/>
          </p:nvCxnSpPr>
          <p:spPr>
            <a:xfrm>
              <a:off x="7859310" y="6180702"/>
              <a:ext cx="1377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71441EC5-9223-6AC2-299B-13D1239906CF}"/>
                </a:ext>
              </a:extLst>
            </p:cNvPr>
            <p:cNvCxnSpPr>
              <a:cxnSpLocks/>
            </p:cNvCxnSpPr>
            <p:nvPr/>
          </p:nvCxnSpPr>
          <p:spPr>
            <a:xfrm>
              <a:off x="7860302" y="6416150"/>
              <a:ext cx="1377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A7DFB8B7-5F94-843D-DCD1-F0FEC1316A0A}"/>
                </a:ext>
              </a:extLst>
            </p:cNvPr>
            <p:cNvCxnSpPr>
              <a:cxnSpLocks/>
            </p:cNvCxnSpPr>
            <p:nvPr/>
          </p:nvCxnSpPr>
          <p:spPr>
            <a:xfrm>
              <a:off x="7787457" y="3330517"/>
              <a:ext cx="19991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365E71A9-8CFD-B407-D44B-586D23B33C8A}"/>
                </a:ext>
              </a:extLst>
            </p:cNvPr>
            <p:cNvCxnSpPr>
              <a:cxnSpLocks/>
            </p:cNvCxnSpPr>
            <p:nvPr/>
          </p:nvCxnSpPr>
          <p:spPr>
            <a:xfrm>
              <a:off x="7787915" y="3569325"/>
              <a:ext cx="19991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0604A004-EF7C-D4AD-B0A5-2716DF921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3671" y="2207122"/>
              <a:ext cx="337348" cy="158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F174DB63-D322-CDA7-E886-EC01E613531B}"/>
                </a:ext>
              </a:extLst>
            </p:cNvPr>
            <p:cNvCxnSpPr>
              <a:cxnSpLocks/>
            </p:cNvCxnSpPr>
            <p:nvPr/>
          </p:nvCxnSpPr>
          <p:spPr>
            <a:xfrm>
              <a:off x="7812921" y="2441774"/>
              <a:ext cx="33571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>
              <a:extLst>
                <a:ext uri="{FF2B5EF4-FFF2-40B4-BE49-F238E27FC236}">
                  <a16:creationId xmlns:a16="http://schemas.microsoft.com/office/drawing/2014/main" id="{DEBDF8D3-8360-02F2-0902-09600B7CA2EB}"/>
                </a:ext>
              </a:extLst>
            </p:cNvPr>
            <p:cNvCxnSpPr>
              <a:cxnSpLocks/>
            </p:cNvCxnSpPr>
            <p:nvPr/>
          </p:nvCxnSpPr>
          <p:spPr>
            <a:xfrm>
              <a:off x="7793863" y="4281488"/>
              <a:ext cx="197643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2472C066-AD5C-B817-3491-91840348F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5271" y="1283111"/>
              <a:ext cx="303367" cy="69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3D7719D9-91E4-3F47-9A90-8085D1A73F7A}"/>
                </a:ext>
              </a:extLst>
            </p:cNvPr>
            <p:cNvCxnSpPr>
              <a:cxnSpLocks/>
            </p:cNvCxnSpPr>
            <p:nvPr/>
          </p:nvCxnSpPr>
          <p:spPr>
            <a:xfrm>
              <a:off x="8136730" y="1269354"/>
              <a:ext cx="0" cy="51258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86461788-DC6A-7855-BCE0-429F3A8557D9}"/>
              </a:ext>
            </a:extLst>
          </p:cNvPr>
          <p:cNvGrpSpPr/>
          <p:nvPr/>
        </p:nvGrpSpPr>
        <p:grpSpPr>
          <a:xfrm>
            <a:off x="2248961" y="2623054"/>
            <a:ext cx="301686" cy="369332"/>
            <a:chOff x="-23321" y="641961"/>
            <a:chExt cx="301686" cy="369332"/>
          </a:xfrm>
        </p:grpSpPr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5AB0BC15-A01C-4651-1847-0A8F2FA624CA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49E7C49F-08BC-7AE7-11F8-17036EE6E677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</p:grpSp>
      <p:cxnSp>
        <p:nvCxnSpPr>
          <p:cNvPr id="1167" name="Straight Connector 1166">
            <a:extLst>
              <a:ext uri="{FF2B5EF4-FFF2-40B4-BE49-F238E27FC236}">
                <a16:creationId xmlns:a16="http://schemas.microsoft.com/office/drawing/2014/main" id="{FBC6127B-C778-8900-C8F8-0DFE439A139B}"/>
              </a:ext>
            </a:extLst>
          </p:cNvPr>
          <p:cNvCxnSpPr>
            <a:cxnSpLocks/>
          </p:cNvCxnSpPr>
          <p:nvPr/>
        </p:nvCxnSpPr>
        <p:spPr>
          <a:xfrm flipV="1">
            <a:off x="2647968" y="2799645"/>
            <a:ext cx="537426" cy="93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85C99FC6-DB25-2CFE-462A-E06893AAED74}"/>
              </a:ext>
            </a:extLst>
          </p:cNvPr>
          <p:cNvGrpSpPr/>
          <p:nvPr/>
        </p:nvGrpSpPr>
        <p:grpSpPr>
          <a:xfrm>
            <a:off x="2247122" y="2846973"/>
            <a:ext cx="301686" cy="369332"/>
            <a:chOff x="-23321" y="641961"/>
            <a:chExt cx="301686" cy="369332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F624FFC9-1948-FAA4-8B6E-5ED6A8C1EAE0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7792ADD0-D20F-F03E-66D3-C961904FF46B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3690A012-8055-B40D-E50A-1156E5AA18BA}"/>
              </a:ext>
            </a:extLst>
          </p:cNvPr>
          <p:cNvCxnSpPr>
            <a:cxnSpLocks/>
          </p:cNvCxnSpPr>
          <p:nvPr/>
        </p:nvCxnSpPr>
        <p:spPr>
          <a:xfrm>
            <a:off x="2649613" y="3032236"/>
            <a:ext cx="43100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0D6A89C1-849B-8DC4-40A4-28D25E92EB36}"/>
              </a:ext>
            </a:extLst>
          </p:cNvPr>
          <p:cNvCxnSpPr>
            <a:cxnSpLocks/>
          </p:cNvCxnSpPr>
          <p:nvPr/>
        </p:nvCxnSpPr>
        <p:spPr>
          <a:xfrm>
            <a:off x="3109194" y="5523671"/>
            <a:ext cx="1400" cy="268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C783C8AE-BE92-C666-98AE-705F171AEFA1}"/>
              </a:ext>
            </a:extLst>
          </p:cNvPr>
          <p:cNvCxnSpPr>
            <a:cxnSpLocks/>
          </p:cNvCxnSpPr>
          <p:nvPr/>
        </p:nvCxnSpPr>
        <p:spPr>
          <a:xfrm>
            <a:off x="2685506" y="1546116"/>
            <a:ext cx="0" cy="4369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Straight Connector 1177">
            <a:extLst>
              <a:ext uri="{FF2B5EF4-FFF2-40B4-BE49-F238E27FC236}">
                <a16:creationId xmlns:a16="http://schemas.microsoft.com/office/drawing/2014/main" id="{E1F57F9F-2565-EFED-09E2-33FA80F75C9F}"/>
              </a:ext>
            </a:extLst>
          </p:cNvPr>
          <p:cNvCxnSpPr>
            <a:cxnSpLocks/>
          </p:cNvCxnSpPr>
          <p:nvPr/>
        </p:nvCxnSpPr>
        <p:spPr>
          <a:xfrm>
            <a:off x="2778529" y="1746017"/>
            <a:ext cx="0" cy="41698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BB5E8CB3-2FEA-ED68-F754-043D5E60C690}"/>
              </a:ext>
            </a:extLst>
          </p:cNvPr>
          <p:cNvCxnSpPr>
            <a:cxnSpLocks/>
          </p:cNvCxnSpPr>
          <p:nvPr/>
        </p:nvCxnSpPr>
        <p:spPr>
          <a:xfrm>
            <a:off x="2883428" y="1945918"/>
            <a:ext cx="0" cy="3969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>
            <a:extLst>
              <a:ext uri="{FF2B5EF4-FFF2-40B4-BE49-F238E27FC236}">
                <a16:creationId xmlns:a16="http://schemas.microsoft.com/office/drawing/2014/main" id="{620BAB3B-D151-5735-1089-0B8A8D56938B}"/>
              </a:ext>
            </a:extLst>
          </p:cNvPr>
          <p:cNvCxnSpPr>
            <a:cxnSpLocks/>
          </p:cNvCxnSpPr>
          <p:nvPr/>
        </p:nvCxnSpPr>
        <p:spPr>
          <a:xfrm>
            <a:off x="7799097" y="981474"/>
            <a:ext cx="0" cy="560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9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80516B8C-1D1A-F6C3-377B-DAADD35C6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0" y="1176737"/>
            <a:ext cx="6077798" cy="790685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963705" y="719949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initial minimal filtering can be used on importation</a:t>
            </a:r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A5CC28F6-9732-5CEA-E33B-0075FF4F27DE}"/>
              </a:ext>
            </a:extLst>
          </p:cNvPr>
          <p:cNvGrpSpPr/>
          <p:nvPr/>
        </p:nvGrpSpPr>
        <p:grpSpPr>
          <a:xfrm>
            <a:off x="4364585" y="2097628"/>
            <a:ext cx="1234433" cy="1798320"/>
            <a:chOff x="5708950" y="2685082"/>
            <a:chExt cx="591362" cy="110753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A405AC25-D826-9AA5-0F7F-AE86FC5929CB}"/>
                </a:ext>
              </a:extLst>
            </p:cNvPr>
            <p:cNvSpPr/>
            <p:nvPr/>
          </p:nvSpPr>
          <p:spPr>
            <a:xfrm>
              <a:off x="5716145" y="2702382"/>
              <a:ext cx="584167" cy="1272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F0F37DB-A9FF-4F3C-6FFA-9213C3FCAD44}"/>
                </a:ext>
              </a:extLst>
            </p:cNvPr>
            <p:cNvSpPr/>
            <p:nvPr/>
          </p:nvSpPr>
          <p:spPr>
            <a:xfrm>
              <a:off x="5716145" y="2829650"/>
              <a:ext cx="584166" cy="9363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7081DC9D-A903-1C19-85EC-1868FBBBAD03}"/>
                </a:ext>
              </a:extLst>
            </p:cNvPr>
            <p:cNvSpPr txBox="1"/>
            <p:nvPr/>
          </p:nvSpPr>
          <p:spPr>
            <a:xfrm rot="16200000">
              <a:off x="5615074" y="3231435"/>
              <a:ext cx="335503" cy="147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EA4256CF-7775-668B-5D1E-87EFFF838672}"/>
                </a:ext>
              </a:extLst>
            </p:cNvPr>
            <p:cNvSpPr txBox="1"/>
            <p:nvPr/>
          </p:nvSpPr>
          <p:spPr>
            <a:xfrm>
              <a:off x="5838985" y="2794907"/>
              <a:ext cx="340854" cy="173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C51D0419-0905-9775-69F9-C1115C972394}"/>
                </a:ext>
              </a:extLst>
            </p:cNvPr>
            <p:cNvSpPr txBox="1"/>
            <p:nvPr/>
          </p:nvSpPr>
          <p:spPr>
            <a:xfrm>
              <a:off x="5838986" y="2685082"/>
              <a:ext cx="341880" cy="20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2</a:t>
              </a:r>
            </a:p>
          </p:txBody>
        </p: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E84A8A6C-5F4B-9CC8-22AF-71669C3ACAE2}"/>
                </a:ext>
              </a:extLst>
            </p:cNvPr>
            <p:cNvGrpSpPr/>
            <p:nvPr/>
          </p:nvGrpSpPr>
          <p:grpSpPr>
            <a:xfrm>
              <a:off x="5748934" y="2959282"/>
              <a:ext cx="519560" cy="833332"/>
              <a:chOff x="563929" y="1066827"/>
              <a:chExt cx="519560" cy="833332"/>
            </a:xfrm>
          </p:grpSpPr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56D5EBC3-0156-A71A-D1D3-C1078B6889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36576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BADB3419-126E-F4A7-7048-DED7614B4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32004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614FE0BC-2EEB-A3F9-11CA-AC11C4679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45720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62504C4B-AF14-7A4E-2BBC-437DD2DCD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69C5CCD4-BA30-24EA-001F-260EE0A7E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>
                <a:extLst>
                  <a:ext uri="{FF2B5EF4-FFF2-40B4-BE49-F238E27FC236}">
                    <a16:creationId xmlns:a16="http://schemas.microsoft.com/office/drawing/2014/main" id="{C1BCF86D-278F-692E-DDB8-9E2EB8B71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83641906-5C90-4B0F-DFBE-E7C6FB33A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1CFA5A37-21A6-597D-580B-5D61DFDF5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347472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ACCD1061-4CDE-6C15-9F04-6EDAC9ABD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22860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8333DBF2-8158-13CA-7DD1-8B37911A1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301752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0C2D6C0A-72BB-C699-76E8-944A374B0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14187"/>
                <a:ext cx="9144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DDEB2D64-FDF2-19F8-E255-27504B10B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423A2F74-3351-70E4-77C3-7E941EE4E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164592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03F16CCB-3F13-C97C-02B0-AE7B3453F8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7F397939-0978-E23D-242F-3BF13B98A632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C00000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D2CC9453-170A-8E25-53AD-803997D766BB}"/>
              </a:ext>
            </a:extLst>
          </p:cNvPr>
          <p:cNvGrpSpPr/>
          <p:nvPr/>
        </p:nvGrpSpPr>
        <p:grpSpPr>
          <a:xfrm>
            <a:off x="2931997" y="2107494"/>
            <a:ext cx="1234445" cy="1798316"/>
            <a:chOff x="528906" y="793399"/>
            <a:chExt cx="567979" cy="1108609"/>
          </a:xfrm>
        </p:grpSpPr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CBF1E306-DF8D-7049-553A-C5E10EF0AB13}"/>
                </a:ext>
              </a:extLst>
            </p:cNvPr>
            <p:cNvSpPr/>
            <p:nvPr/>
          </p:nvSpPr>
          <p:spPr>
            <a:xfrm>
              <a:off x="531141" y="809928"/>
              <a:ext cx="565744" cy="131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E38C1489-28E4-7A06-131B-2FCD1A8EDD2F}"/>
                </a:ext>
              </a:extLst>
            </p:cNvPr>
            <p:cNvSpPr/>
            <p:nvPr/>
          </p:nvSpPr>
          <p:spPr>
            <a:xfrm>
              <a:off x="531141" y="941260"/>
              <a:ext cx="565744" cy="9533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2AD3560-D43E-3D80-2D80-1100B3DD448A}"/>
                </a:ext>
              </a:extLst>
            </p:cNvPr>
            <p:cNvSpPr txBox="1"/>
            <p:nvPr/>
          </p:nvSpPr>
          <p:spPr>
            <a:xfrm rot="16200000">
              <a:off x="429168" y="1339932"/>
              <a:ext cx="345320" cy="145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DF74B23A-89A2-35B2-E025-06E20E76951B}"/>
                </a:ext>
              </a:extLst>
            </p:cNvPr>
            <p:cNvSpPr txBox="1"/>
            <p:nvPr/>
          </p:nvSpPr>
          <p:spPr>
            <a:xfrm>
              <a:off x="653855" y="913647"/>
              <a:ext cx="336453" cy="178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98117A33-F463-0130-848F-C593CD781983}"/>
                </a:ext>
              </a:extLst>
            </p:cNvPr>
            <p:cNvSpPr txBox="1"/>
            <p:nvPr/>
          </p:nvSpPr>
          <p:spPr>
            <a:xfrm>
              <a:off x="655275" y="793399"/>
              <a:ext cx="337466" cy="211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1</a:t>
              </a:r>
            </a:p>
          </p:txBody>
        </p: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A312DE87-3594-04F3-CE25-423B0E547E24}"/>
                </a:ext>
              </a:extLst>
            </p:cNvPr>
            <p:cNvGrpSpPr/>
            <p:nvPr/>
          </p:nvGrpSpPr>
          <p:grpSpPr>
            <a:xfrm>
              <a:off x="563759" y="1066827"/>
              <a:ext cx="519730" cy="835181"/>
              <a:chOff x="563759" y="1066827"/>
              <a:chExt cx="519730" cy="835181"/>
            </a:xfrm>
          </p:grpSpPr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850CEC51-8D7A-2A59-F763-E62EECE68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52900042-C0E3-9A7C-FCDB-ED076222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4114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67B484F0-008B-07F8-36EC-F204BB7BE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B1D05F54-752D-5650-6C08-B07680591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838B9AF9-6450-8A3C-1BDF-D75DB114E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22CE30CB-586D-C1C0-0DF1-CE0020DF2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5C9F12AD-AB84-D3A0-2832-29BE2B038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E2A083A5-9213-B710-22BB-50F090089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2286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D23E971F-6677-BF63-EE00-86C70E323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252A6048-C7DB-FCA2-2789-3E87750B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4114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DF32F77C-A660-C453-3D10-8DB025382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14187"/>
                <a:ext cx="9144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CAC5FFAE-963E-5119-8EF3-78E2913C3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B58462F4-3CF1-A01A-657B-354348141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70EFDF40-4802-49BF-C9A9-4DCF92AA7B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30175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4E5C38A2-9BC4-D7D3-4A9C-DF871CD1C4C8}"/>
                  </a:ext>
                </a:extLst>
              </p:cNvPr>
              <p:cNvSpPr txBox="1"/>
              <p:nvPr/>
            </p:nvSpPr>
            <p:spPr>
              <a:xfrm>
                <a:off x="563759" y="1725858"/>
                <a:ext cx="168328" cy="176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4472C4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038C7797-09C8-D455-4358-57197E19DF82}"/>
              </a:ext>
            </a:extLst>
          </p:cNvPr>
          <p:cNvGrpSpPr/>
          <p:nvPr/>
        </p:nvGrpSpPr>
        <p:grpSpPr>
          <a:xfrm>
            <a:off x="5823016" y="2112868"/>
            <a:ext cx="1234440" cy="1783080"/>
            <a:chOff x="5511489" y="2617369"/>
            <a:chExt cx="923891" cy="1459676"/>
          </a:xfrm>
        </p:grpSpPr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8E47F308-8D39-CB55-8E5C-8D1C1296A098}"/>
                </a:ext>
              </a:extLst>
            </p:cNvPr>
            <p:cNvSpPr/>
            <p:nvPr/>
          </p:nvSpPr>
          <p:spPr>
            <a:xfrm>
              <a:off x="5522733" y="2627889"/>
              <a:ext cx="912647" cy="1691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9B613CBB-142D-94FD-5FAF-1D5067F97537}"/>
                </a:ext>
              </a:extLst>
            </p:cNvPr>
            <p:cNvSpPr/>
            <p:nvPr/>
          </p:nvSpPr>
          <p:spPr>
            <a:xfrm>
              <a:off x="5522733" y="2797056"/>
              <a:ext cx="912645" cy="1244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6FBC1D9D-8797-2DAE-D849-28B91D2D6FF3}"/>
                </a:ext>
              </a:extLst>
            </p:cNvPr>
            <p:cNvSpPr txBox="1"/>
            <p:nvPr/>
          </p:nvSpPr>
          <p:spPr>
            <a:xfrm rot="16200000">
              <a:off x="5403926" y="3313896"/>
              <a:ext cx="445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25" name="TextBox 1124">
              <a:extLst>
                <a:ext uri="{FF2B5EF4-FFF2-40B4-BE49-F238E27FC236}">
                  <a16:creationId xmlns:a16="http://schemas.microsoft.com/office/drawing/2014/main" id="{26F86E8A-107D-C388-DC9E-ED1D6DB4FFB4}"/>
                </a:ext>
              </a:extLst>
            </p:cNvPr>
            <p:cNvSpPr txBox="1"/>
            <p:nvPr/>
          </p:nvSpPr>
          <p:spPr>
            <a:xfrm>
              <a:off x="5714647" y="2750874"/>
              <a:ext cx="5325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5A6ADD7A-E952-C5BE-ACA2-A55824CF243C}"/>
                </a:ext>
              </a:extLst>
            </p:cNvPr>
            <p:cNvSpPr txBox="1"/>
            <p:nvPr/>
          </p:nvSpPr>
          <p:spPr>
            <a:xfrm>
              <a:off x="5714648" y="2617369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3</a:t>
              </a:r>
            </a:p>
          </p:txBody>
        </p:sp>
        <p:grpSp>
          <p:nvGrpSpPr>
            <p:cNvPr id="1127" name="Group 1126">
              <a:extLst>
                <a:ext uri="{FF2B5EF4-FFF2-40B4-BE49-F238E27FC236}">
                  <a16:creationId xmlns:a16="http://schemas.microsoft.com/office/drawing/2014/main" id="{CE969336-100A-C41B-66FB-848F845897D0}"/>
                </a:ext>
              </a:extLst>
            </p:cNvPr>
            <p:cNvGrpSpPr/>
            <p:nvPr/>
          </p:nvGrpSpPr>
          <p:grpSpPr>
            <a:xfrm>
              <a:off x="5573960" y="2969365"/>
              <a:ext cx="417465" cy="1107680"/>
              <a:chOff x="563929" y="1066827"/>
              <a:chExt cx="267211" cy="833332"/>
            </a:xfrm>
          </p:grpSpPr>
          <p:cxnSp>
            <p:nvCxnSpPr>
              <p:cNvPr id="1128" name="Straight Connector 1127">
                <a:extLst>
                  <a:ext uri="{FF2B5EF4-FFF2-40B4-BE49-F238E27FC236}">
                    <a16:creationId xmlns:a16="http://schemas.microsoft.com/office/drawing/2014/main" id="{F0276546-1462-114D-D03C-651793D43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20485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8C985140-27BE-5E7D-3BFC-370CF244D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117058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8F8154D7-CDA0-2289-B801-78B8E7296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5853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CB46741D-5646-61A4-8CD2-B48372664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A918F5D7-AE11-C4C6-4439-3647285DC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E03F5AC4-A88C-38BA-76A9-32E7C7271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E51AFAD2-A0B7-B80D-544C-E1284F391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>
                <a:extLst>
                  <a:ext uri="{FF2B5EF4-FFF2-40B4-BE49-F238E27FC236}">
                    <a16:creationId xmlns:a16="http://schemas.microsoft.com/office/drawing/2014/main" id="{C49F9E0C-31AB-210B-EA0B-8F5260B04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87793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CEFC5F42-0880-6015-A6E2-625756A48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16388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4A31B74B-4556-6056-2978-5B4E36812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5852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9065B81D-6800-DAF4-1C8C-4E990013B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614187"/>
                <a:ext cx="146322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CE492BE1-F8FF-B7AE-6842-5F41F519E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DCFB604C-E96C-9ABF-F251-44472FE56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5852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65EECA06-DD02-5114-AA72-4285F621C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2" name="TextBox 1141">
                <a:extLst>
                  <a:ext uri="{FF2B5EF4-FFF2-40B4-BE49-F238E27FC236}">
                    <a16:creationId xmlns:a16="http://schemas.microsoft.com/office/drawing/2014/main" id="{0BAA2E8A-0F44-C308-B819-788A620B0C1A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186" name="Group 1185">
            <a:extLst>
              <a:ext uri="{FF2B5EF4-FFF2-40B4-BE49-F238E27FC236}">
                <a16:creationId xmlns:a16="http://schemas.microsoft.com/office/drawing/2014/main" id="{A847489C-653A-3EFE-B12C-8942FBB9142B}"/>
              </a:ext>
            </a:extLst>
          </p:cNvPr>
          <p:cNvGrpSpPr/>
          <p:nvPr/>
        </p:nvGrpSpPr>
        <p:grpSpPr>
          <a:xfrm>
            <a:off x="7272302" y="2105248"/>
            <a:ext cx="1243584" cy="1790700"/>
            <a:chOff x="6737067" y="2624279"/>
            <a:chExt cx="930735" cy="1465914"/>
          </a:xfrm>
        </p:grpSpPr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F9759115-C17D-E734-AD93-942C3B7EFCF6}"/>
                </a:ext>
              </a:extLst>
            </p:cNvPr>
            <p:cNvSpPr/>
            <p:nvPr/>
          </p:nvSpPr>
          <p:spPr>
            <a:xfrm>
              <a:off x="6755155" y="2641037"/>
              <a:ext cx="912647" cy="1691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7A8B13BA-700F-6C41-272A-9917DFDD2DFF}"/>
                </a:ext>
              </a:extLst>
            </p:cNvPr>
            <p:cNvSpPr/>
            <p:nvPr/>
          </p:nvSpPr>
          <p:spPr>
            <a:xfrm>
              <a:off x="6755155" y="2810204"/>
              <a:ext cx="912645" cy="1244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BF2658D6-5007-60A8-21FC-F75FCED81B0D}"/>
                </a:ext>
              </a:extLst>
            </p:cNvPr>
            <p:cNvSpPr txBox="1"/>
            <p:nvPr/>
          </p:nvSpPr>
          <p:spPr>
            <a:xfrm rot="16200000">
              <a:off x="6629504" y="3327044"/>
              <a:ext cx="445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847AB33A-88EA-2C4D-0A7A-B050B58ACCC3}"/>
                </a:ext>
              </a:extLst>
            </p:cNvPr>
            <p:cNvSpPr txBox="1"/>
            <p:nvPr/>
          </p:nvSpPr>
          <p:spPr>
            <a:xfrm>
              <a:off x="6947069" y="2764022"/>
              <a:ext cx="5325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47" name="TextBox 1146">
              <a:extLst>
                <a:ext uri="{FF2B5EF4-FFF2-40B4-BE49-F238E27FC236}">
                  <a16:creationId xmlns:a16="http://schemas.microsoft.com/office/drawing/2014/main" id="{07056B24-5379-BC02-4BAD-673BE66F0D0B}"/>
                </a:ext>
              </a:extLst>
            </p:cNvPr>
            <p:cNvSpPr txBox="1"/>
            <p:nvPr/>
          </p:nvSpPr>
          <p:spPr>
            <a:xfrm>
              <a:off x="6947070" y="2624279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4</a:t>
              </a:r>
            </a:p>
          </p:txBody>
        </p:sp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523D55A7-847B-24D7-4B05-F51A3483F05A}"/>
                </a:ext>
              </a:extLst>
            </p:cNvPr>
            <p:cNvGrpSpPr/>
            <p:nvPr/>
          </p:nvGrpSpPr>
          <p:grpSpPr>
            <a:xfrm>
              <a:off x="6806382" y="2982513"/>
              <a:ext cx="554623" cy="1107680"/>
              <a:chOff x="563929" y="1066827"/>
              <a:chExt cx="355003" cy="833332"/>
            </a:xfrm>
          </p:grpSpPr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D38A1AA0-A8B9-DA86-1F47-913A0F087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204851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C930357B-096F-46F4-288A-82F81C025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1170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42BF3F95-14C4-0C53-BBEE-F75AC18CD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176299"/>
                <a:ext cx="2926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>
                <a:extLst>
                  <a:ext uri="{FF2B5EF4-FFF2-40B4-BE49-F238E27FC236}">
                    <a16:creationId xmlns:a16="http://schemas.microsoft.com/office/drawing/2014/main" id="{8D7DAD18-3726-8100-DE1B-0D3F26AA1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03784EC1-08D5-B2FC-6D52-C6BBD8E2B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B78D7E49-20A7-9C80-5792-1021BFD60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5928E60-1125-782F-B217-F325434F5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E2FD4A95-55D3-1686-8F0F-AEEE493C1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8779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>
                <a:extLst>
                  <a:ext uri="{FF2B5EF4-FFF2-40B4-BE49-F238E27FC236}">
                    <a16:creationId xmlns:a16="http://schemas.microsoft.com/office/drawing/2014/main" id="{FF329979-C35D-F006-E28A-F3A975BE7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163881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5BC00EEB-4977-701F-64C6-C1DD7526B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58529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>
                <a:extLst>
                  <a:ext uri="{FF2B5EF4-FFF2-40B4-BE49-F238E27FC236}">
                    <a16:creationId xmlns:a16="http://schemas.microsoft.com/office/drawing/2014/main" id="{C1FCB2B5-9830-9355-A010-6E3A33438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614187"/>
                <a:ext cx="146322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D56BB2A0-0811-9E7C-E027-3A068683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>
                <a:extLst>
                  <a:ext uri="{FF2B5EF4-FFF2-40B4-BE49-F238E27FC236}">
                    <a16:creationId xmlns:a16="http://schemas.microsoft.com/office/drawing/2014/main" id="{5D6377E2-7067-863F-9747-A124CAF5F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58529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>
                <a:extLst>
                  <a:ext uri="{FF2B5EF4-FFF2-40B4-BE49-F238E27FC236}">
                    <a16:creationId xmlns:a16="http://schemas.microsoft.com/office/drawing/2014/main" id="{1CFA7779-07F5-FE6B-F401-9F68A85A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3" name="TextBox 1162">
                <a:extLst>
                  <a:ext uri="{FF2B5EF4-FFF2-40B4-BE49-F238E27FC236}">
                    <a16:creationId xmlns:a16="http://schemas.microsoft.com/office/drawing/2014/main" id="{F6FF4EF3-A64D-72A7-9E81-1765125C9C01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2">
                        <a:lumMod val="75000"/>
                      </a:schemeClr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B3025F56-D654-8D74-E1D0-F3764826F0A5}"/>
              </a:ext>
            </a:extLst>
          </p:cNvPr>
          <p:cNvGrpSpPr/>
          <p:nvPr/>
        </p:nvGrpSpPr>
        <p:grpSpPr>
          <a:xfrm>
            <a:off x="8739882" y="2097628"/>
            <a:ext cx="1234440" cy="1798320"/>
            <a:chOff x="8027560" y="2614890"/>
            <a:chExt cx="923891" cy="1472152"/>
          </a:xfrm>
        </p:grpSpPr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89C0C58A-7ACC-A896-E0A7-59B02002575B}"/>
                </a:ext>
              </a:extLst>
            </p:cNvPr>
            <p:cNvSpPr/>
            <p:nvPr/>
          </p:nvSpPr>
          <p:spPr>
            <a:xfrm>
              <a:off x="8038804" y="2637886"/>
              <a:ext cx="912647" cy="1691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3EEFDB44-5D7E-7C5B-AD85-939358FE0A3B}"/>
                </a:ext>
              </a:extLst>
            </p:cNvPr>
            <p:cNvSpPr/>
            <p:nvPr/>
          </p:nvSpPr>
          <p:spPr>
            <a:xfrm>
              <a:off x="8038804" y="2807053"/>
              <a:ext cx="912645" cy="1244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1485F216-BB0D-C5AB-44D7-6056446BB168}"/>
                </a:ext>
              </a:extLst>
            </p:cNvPr>
            <p:cNvSpPr txBox="1"/>
            <p:nvPr/>
          </p:nvSpPr>
          <p:spPr>
            <a:xfrm rot="16200000">
              <a:off x="7919997" y="3323893"/>
              <a:ext cx="445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D879CB94-4403-63DD-59D6-F867AB76EBE8}"/>
                </a:ext>
              </a:extLst>
            </p:cNvPr>
            <p:cNvSpPr txBox="1"/>
            <p:nvPr/>
          </p:nvSpPr>
          <p:spPr>
            <a:xfrm>
              <a:off x="8230718" y="2760871"/>
              <a:ext cx="5325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B26CE73-495F-9C0A-A593-34EF7AE580E2}"/>
                </a:ext>
              </a:extLst>
            </p:cNvPr>
            <p:cNvSpPr txBox="1"/>
            <p:nvPr/>
          </p:nvSpPr>
          <p:spPr>
            <a:xfrm>
              <a:off x="8230719" y="2614890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5</a:t>
              </a:r>
            </a:p>
          </p:txBody>
        </p:sp>
        <p:grpSp>
          <p:nvGrpSpPr>
            <p:cNvPr id="1169" name="Group 1168">
              <a:extLst>
                <a:ext uri="{FF2B5EF4-FFF2-40B4-BE49-F238E27FC236}">
                  <a16:creationId xmlns:a16="http://schemas.microsoft.com/office/drawing/2014/main" id="{BCDE5F44-4CDD-F0CC-D113-5660D6E45DEF}"/>
                </a:ext>
              </a:extLst>
            </p:cNvPr>
            <p:cNvGrpSpPr/>
            <p:nvPr/>
          </p:nvGrpSpPr>
          <p:grpSpPr>
            <a:xfrm>
              <a:off x="8090031" y="2979362"/>
              <a:ext cx="417465" cy="1107680"/>
              <a:chOff x="563929" y="1066827"/>
              <a:chExt cx="267211" cy="833332"/>
            </a:xfrm>
          </p:grpSpPr>
          <p:cxnSp>
            <p:nvCxnSpPr>
              <p:cNvPr id="1170" name="Straight Connector 1169">
                <a:extLst>
                  <a:ext uri="{FF2B5EF4-FFF2-40B4-BE49-F238E27FC236}">
                    <a16:creationId xmlns:a16="http://schemas.microsoft.com/office/drawing/2014/main" id="{DB0544DD-1CDC-7920-AD32-4BA4C91E2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204851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1" name="Straight Connector 1170">
                <a:extLst>
                  <a:ext uri="{FF2B5EF4-FFF2-40B4-BE49-F238E27FC236}">
                    <a16:creationId xmlns:a16="http://schemas.microsoft.com/office/drawing/2014/main" id="{27DC9906-B77F-2AA8-D1FF-05ABAB28F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9312C136-1F67-CDA4-71F6-A5B6700B7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>
                <a:extLst>
                  <a:ext uri="{FF2B5EF4-FFF2-40B4-BE49-F238E27FC236}">
                    <a16:creationId xmlns:a16="http://schemas.microsoft.com/office/drawing/2014/main" id="{5DFCD0DA-DEEF-04D2-DC65-C751E854B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8C331912-458D-642E-4EEA-34F3394B9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3BD4F7B2-057A-FF7A-A2C3-A176F25B1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71A8A157-09EC-01E5-D701-732659E52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BD1A4851-84FF-DF87-F167-7805A6A66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8779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7007F5AE-B47E-6705-8936-1CF0AE250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163881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>
                <a:extLst>
                  <a:ext uri="{FF2B5EF4-FFF2-40B4-BE49-F238E27FC236}">
                    <a16:creationId xmlns:a16="http://schemas.microsoft.com/office/drawing/2014/main" id="{5315F1C7-831D-2996-2129-16F5B7292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57356792-1A9E-FCD5-249C-E5C1CC90D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614187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1A486FE2-877B-CB99-C5CD-7761931E4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2" name="Straight Connector 1181">
                <a:extLst>
                  <a:ext uri="{FF2B5EF4-FFF2-40B4-BE49-F238E27FC236}">
                    <a16:creationId xmlns:a16="http://schemas.microsoft.com/office/drawing/2014/main" id="{CA8C14D9-F2DC-E5F9-EF3B-DC0404DB9D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>
                <a:extLst>
                  <a:ext uri="{FF2B5EF4-FFF2-40B4-BE49-F238E27FC236}">
                    <a16:creationId xmlns:a16="http://schemas.microsoft.com/office/drawing/2014/main" id="{07773E12-8BA1-57BC-1D1B-2FB2D3E75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4" name="TextBox 1183">
                <a:extLst>
                  <a:ext uri="{FF2B5EF4-FFF2-40B4-BE49-F238E27FC236}">
                    <a16:creationId xmlns:a16="http://schemas.microsoft.com/office/drawing/2014/main" id="{C3A605A1-E240-4280-FF1C-1EFA264AA050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6">
                        <a:lumMod val="75000"/>
                      </a:schemeClr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188" name="Group 1187">
            <a:extLst>
              <a:ext uri="{FF2B5EF4-FFF2-40B4-BE49-F238E27FC236}">
                <a16:creationId xmlns:a16="http://schemas.microsoft.com/office/drawing/2014/main" id="{8DD038C4-19D2-C81C-A729-2DB02FDD411D}"/>
              </a:ext>
            </a:extLst>
          </p:cNvPr>
          <p:cNvGrpSpPr/>
          <p:nvPr/>
        </p:nvGrpSpPr>
        <p:grpSpPr>
          <a:xfrm>
            <a:off x="10189159" y="2097628"/>
            <a:ext cx="1243584" cy="1798320"/>
            <a:chOff x="6737067" y="2618041"/>
            <a:chExt cx="930735" cy="1472152"/>
          </a:xfrm>
        </p:grpSpPr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314DAFC7-C624-C141-3B71-B4477F055709}"/>
                </a:ext>
              </a:extLst>
            </p:cNvPr>
            <p:cNvSpPr/>
            <p:nvPr/>
          </p:nvSpPr>
          <p:spPr>
            <a:xfrm>
              <a:off x="6755155" y="2641037"/>
              <a:ext cx="912647" cy="1691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25B27005-BF77-F3CA-4DC1-EAA30AC2D442}"/>
                </a:ext>
              </a:extLst>
            </p:cNvPr>
            <p:cNvSpPr/>
            <p:nvPr/>
          </p:nvSpPr>
          <p:spPr>
            <a:xfrm>
              <a:off x="6755155" y="2810204"/>
              <a:ext cx="912645" cy="1244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00F48C48-8B6B-8CCB-5306-F74C51B32BE0}"/>
                </a:ext>
              </a:extLst>
            </p:cNvPr>
            <p:cNvSpPr txBox="1"/>
            <p:nvPr/>
          </p:nvSpPr>
          <p:spPr>
            <a:xfrm rot="16200000">
              <a:off x="6629504" y="3327044"/>
              <a:ext cx="445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D0815D2E-4B69-8E0B-E288-83D2564A89B0}"/>
                </a:ext>
              </a:extLst>
            </p:cNvPr>
            <p:cNvSpPr txBox="1"/>
            <p:nvPr/>
          </p:nvSpPr>
          <p:spPr>
            <a:xfrm>
              <a:off x="6947069" y="2764022"/>
              <a:ext cx="5325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92775E97-D191-8E87-81FD-0861419B0976}"/>
                </a:ext>
              </a:extLst>
            </p:cNvPr>
            <p:cNvSpPr txBox="1"/>
            <p:nvPr/>
          </p:nvSpPr>
          <p:spPr>
            <a:xfrm>
              <a:off x="6947070" y="2618041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6</a:t>
              </a:r>
            </a:p>
          </p:txBody>
        </p:sp>
        <p:grpSp>
          <p:nvGrpSpPr>
            <p:cNvPr id="1194" name="Group 1193">
              <a:extLst>
                <a:ext uri="{FF2B5EF4-FFF2-40B4-BE49-F238E27FC236}">
                  <a16:creationId xmlns:a16="http://schemas.microsoft.com/office/drawing/2014/main" id="{F8530028-E0A6-D613-8372-343F671DFC67}"/>
                </a:ext>
              </a:extLst>
            </p:cNvPr>
            <p:cNvGrpSpPr/>
            <p:nvPr/>
          </p:nvGrpSpPr>
          <p:grpSpPr>
            <a:xfrm>
              <a:off x="6806380" y="2982513"/>
              <a:ext cx="280305" cy="1107680"/>
              <a:chOff x="563929" y="1066827"/>
              <a:chExt cx="179418" cy="833332"/>
            </a:xfrm>
          </p:grpSpPr>
          <p:cxnSp>
            <p:nvCxnSpPr>
              <p:cNvPr id="1195" name="Straight Connector 1194">
                <a:extLst>
                  <a:ext uri="{FF2B5EF4-FFF2-40B4-BE49-F238E27FC236}">
                    <a16:creationId xmlns:a16="http://schemas.microsoft.com/office/drawing/2014/main" id="{C5191A66-DF52-DE74-966E-F40481CD5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>
                <a:extLst>
                  <a:ext uri="{FF2B5EF4-FFF2-40B4-BE49-F238E27FC236}">
                    <a16:creationId xmlns:a16="http://schemas.microsoft.com/office/drawing/2014/main" id="{02A90884-7127-6DBE-34A0-CEB5D64A7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1170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>
                <a:extLst>
                  <a:ext uri="{FF2B5EF4-FFF2-40B4-BE49-F238E27FC236}">
                    <a16:creationId xmlns:a16="http://schemas.microsoft.com/office/drawing/2014/main" id="{51A6E968-0647-04E9-BF7F-CB110FBC1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>
                <a:extLst>
                  <a:ext uri="{FF2B5EF4-FFF2-40B4-BE49-F238E27FC236}">
                    <a16:creationId xmlns:a16="http://schemas.microsoft.com/office/drawing/2014/main" id="{FCB190EA-25F3-C569-7FFD-238FA583A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B0C2B174-7D2C-379A-9D2F-69DCFF739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274FE1D2-225B-1BE7-B4B0-5BC4181A6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>
                <a:extLst>
                  <a:ext uri="{FF2B5EF4-FFF2-40B4-BE49-F238E27FC236}">
                    <a16:creationId xmlns:a16="http://schemas.microsoft.com/office/drawing/2014/main" id="{A9179ACE-7C6E-6BAF-889E-8D417E82C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66594BCC-AFDA-0C41-EC07-3EC958F9D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CD761EB7-CB1A-C8E8-A678-FC207497B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02965CFC-3281-097E-D982-46EEDA2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DB02C663-2B92-94AE-34D8-486A06EF8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614187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BE73A1C8-0A62-3E07-847F-820F0201A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A78489EB-15A5-2E45-F730-46C326520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58529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F0A30577-EB06-68E6-6BA9-11532804C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9" name="TextBox 1208">
                <a:extLst>
                  <a:ext uri="{FF2B5EF4-FFF2-40B4-BE49-F238E27FC236}">
                    <a16:creationId xmlns:a16="http://schemas.microsoft.com/office/drawing/2014/main" id="{C1EAA242-9636-2598-6671-7DE09785BCD7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2">
                        <a:lumMod val="75000"/>
                      </a:schemeClr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C7C9FA4-5834-B278-FB92-30CB42A48C31}"/>
              </a:ext>
            </a:extLst>
          </p:cNvPr>
          <p:cNvGrpSpPr/>
          <p:nvPr/>
        </p:nvGrpSpPr>
        <p:grpSpPr>
          <a:xfrm>
            <a:off x="2936852" y="2853147"/>
            <a:ext cx="8495888" cy="883677"/>
            <a:chOff x="2913693" y="3203383"/>
            <a:chExt cx="8199601" cy="883677"/>
          </a:xfrm>
        </p:grpSpPr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EF33C900-B0C5-06E6-2F4E-904D072DDD57}"/>
                </a:ext>
              </a:extLst>
            </p:cNvPr>
            <p:cNvSpPr/>
            <p:nvPr/>
          </p:nvSpPr>
          <p:spPr>
            <a:xfrm>
              <a:off x="2913693" y="3203383"/>
              <a:ext cx="8197220" cy="184150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890FFB97-47F1-4EA7-2874-5C4FBB024ED1}"/>
                </a:ext>
              </a:extLst>
            </p:cNvPr>
            <p:cNvSpPr/>
            <p:nvPr/>
          </p:nvSpPr>
          <p:spPr>
            <a:xfrm>
              <a:off x="2913693" y="3476754"/>
              <a:ext cx="8194838" cy="79246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7852E648-522C-F0D2-E9E9-2FC873AD3DB3}"/>
                </a:ext>
              </a:extLst>
            </p:cNvPr>
            <p:cNvSpPr/>
            <p:nvPr/>
          </p:nvSpPr>
          <p:spPr>
            <a:xfrm>
              <a:off x="2913693" y="3836455"/>
              <a:ext cx="8199601" cy="79246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3F6C0FFC-52F4-D42C-1E3D-7E7EDE0EB3EF}"/>
                </a:ext>
              </a:extLst>
            </p:cNvPr>
            <p:cNvSpPr/>
            <p:nvPr/>
          </p:nvSpPr>
          <p:spPr>
            <a:xfrm>
              <a:off x="2913693" y="4007814"/>
              <a:ext cx="8197220" cy="79246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BE843F42-4AD4-1C6C-9B45-DD04977E6CF7}"/>
              </a:ext>
            </a:extLst>
          </p:cNvPr>
          <p:cNvGrpSpPr/>
          <p:nvPr/>
        </p:nvGrpSpPr>
        <p:grpSpPr>
          <a:xfrm>
            <a:off x="8666350" y="2036006"/>
            <a:ext cx="2853943" cy="1935316"/>
            <a:chOff x="8619418" y="2542813"/>
            <a:chExt cx="2609714" cy="1659957"/>
          </a:xfrm>
        </p:grpSpPr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B9E5A7EB-9357-D279-D3DD-82E882D427C8}"/>
                </a:ext>
              </a:extLst>
            </p:cNvPr>
            <p:cNvSpPr/>
            <p:nvPr/>
          </p:nvSpPr>
          <p:spPr>
            <a:xfrm>
              <a:off x="8619418" y="2542813"/>
              <a:ext cx="1271465" cy="1659251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CD4A7E87-4EEC-E9EE-1507-E75D6E5D691E}"/>
                </a:ext>
              </a:extLst>
            </p:cNvPr>
            <p:cNvSpPr/>
            <p:nvPr/>
          </p:nvSpPr>
          <p:spPr>
            <a:xfrm>
              <a:off x="9956994" y="2542813"/>
              <a:ext cx="1272138" cy="1659957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0" name="Group 1309">
            <a:extLst>
              <a:ext uri="{FF2B5EF4-FFF2-40B4-BE49-F238E27FC236}">
                <a16:creationId xmlns:a16="http://schemas.microsoft.com/office/drawing/2014/main" id="{AD61D925-85B5-650E-9E5C-9A3AB3A316F9}"/>
              </a:ext>
            </a:extLst>
          </p:cNvPr>
          <p:cNvGrpSpPr/>
          <p:nvPr/>
        </p:nvGrpSpPr>
        <p:grpSpPr>
          <a:xfrm>
            <a:off x="2931995" y="4012244"/>
            <a:ext cx="5583889" cy="2548349"/>
            <a:chOff x="2931995" y="4012244"/>
            <a:chExt cx="5583889" cy="2548349"/>
          </a:xfrm>
        </p:grpSpPr>
        <p:grpSp>
          <p:nvGrpSpPr>
            <p:cNvPr id="1218" name="Group 1217">
              <a:extLst>
                <a:ext uri="{FF2B5EF4-FFF2-40B4-BE49-F238E27FC236}">
                  <a16:creationId xmlns:a16="http://schemas.microsoft.com/office/drawing/2014/main" id="{38851F6A-3244-CD0E-BF1A-2E967A83AC2C}"/>
                </a:ext>
              </a:extLst>
            </p:cNvPr>
            <p:cNvGrpSpPr/>
            <p:nvPr/>
          </p:nvGrpSpPr>
          <p:grpSpPr>
            <a:xfrm>
              <a:off x="4364583" y="4757693"/>
              <a:ext cx="1234433" cy="1793035"/>
              <a:chOff x="5708950" y="2688336"/>
              <a:chExt cx="591362" cy="1104278"/>
            </a:xfrm>
          </p:grpSpPr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64855F8D-0C38-ED30-461E-B2579A588A8A}"/>
                  </a:ext>
                </a:extLst>
              </p:cNvPr>
              <p:cNvSpPr/>
              <p:nvPr/>
            </p:nvSpPr>
            <p:spPr>
              <a:xfrm>
                <a:off x="5716145" y="2702382"/>
                <a:ext cx="584167" cy="12726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EC5AE0B5-536B-9F67-C6F2-B2B123EAD66E}"/>
                  </a:ext>
                </a:extLst>
              </p:cNvPr>
              <p:cNvSpPr/>
              <p:nvPr/>
            </p:nvSpPr>
            <p:spPr>
              <a:xfrm>
                <a:off x="5716145" y="2829650"/>
                <a:ext cx="584166" cy="93634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1" name="TextBox 1220">
                <a:extLst>
                  <a:ext uri="{FF2B5EF4-FFF2-40B4-BE49-F238E27FC236}">
                    <a16:creationId xmlns:a16="http://schemas.microsoft.com/office/drawing/2014/main" id="{6871BBAC-6026-2F01-5C87-F28A50D9F573}"/>
                  </a:ext>
                </a:extLst>
              </p:cNvPr>
              <p:cNvSpPr txBox="1"/>
              <p:nvPr/>
            </p:nvSpPr>
            <p:spPr>
              <a:xfrm rot="16200000">
                <a:off x="5615074" y="3231435"/>
                <a:ext cx="335503" cy="147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GENE</a:t>
                </a:r>
              </a:p>
            </p:txBody>
          </p:sp>
          <p:sp>
            <p:nvSpPr>
              <p:cNvPr id="1222" name="TextBox 1221">
                <a:extLst>
                  <a:ext uri="{FF2B5EF4-FFF2-40B4-BE49-F238E27FC236}">
                    <a16:creationId xmlns:a16="http://schemas.microsoft.com/office/drawing/2014/main" id="{2F98B46A-6830-B14E-5C49-A349FEB2079D}"/>
                  </a:ext>
                </a:extLst>
              </p:cNvPr>
              <p:cNvSpPr txBox="1"/>
              <p:nvPr/>
            </p:nvSpPr>
            <p:spPr>
              <a:xfrm>
                <a:off x="5838985" y="2811418"/>
                <a:ext cx="340854" cy="173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COUNT</a:t>
                </a:r>
              </a:p>
            </p:txBody>
          </p:sp>
          <p:sp>
            <p:nvSpPr>
              <p:cNvPr id="1223" name="TextBox 1222">
                <a:extLst>
                  <a:ext uri="{FF2B5EF4-FFF2-40B4-BE49-F238E27FC236}">
                    <a16:creationId xmlns:a16="http://schemas.microsoft.com/office/drawing/2014/main" id="{C0AF2B04-07C7-B9E1-01D5-7E7AF2BCE64B}"/>
                  </a:ext>
                </a:extLst>
              </p:cNvPr>
              <p:cNvSpPr txBox="1"/>
              <p:nvPr/>
            </p:nvSpPr>
            <p:spPr>
              <a:xfrm>
                <a:off x="5838986" y="2688336"/>
                <a:ext cx="341880" cy="20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Cell 2</a:t>
                </a:r>
              </a:p>
            </p:txBody>
          </p:sp>
          <p:grpSp>
            <p:nvGrpSpPr>
              <p:cNvPr id="1224" name="Group 1223">
                <a:extLst>
                  <a:ext uri="{FF2B5EF4-FFF2-40B4-BE49-F238E27FC236}">
                    <a16:creationId xmlns:a16="http://schemas.microsoft.com/office/drawing/2014/main" id="{760CC964-2FC7-EBD1-97F0-8C8BC7C4AA8E}"/>
                  </a:ext>
                </a:extLst>
              </p:cNvPr>
              <p:cNvGrpSpPr/>
              <p:nvPr/>
            </p:nvGrpSpPr>
            <p:grpSpPr>
              <a:xfrm>
                <a:off x="5748934" y="2959282"/>
                <a:ext cx="519560" cy="833332"/>
                <a:chOff x="563929" y="1066827"/>
                <a:chExt cx="519560" cy="833332"/>
              </a:xfrm>
            </p:grpSpPr>
            <p:sp>
              <p:nvSpPr>
                <p:cNvPr id="1239" name="TextBox 1238">
                  <a:extLst>
                    <a:ext uri="{FF2B5EF4-FFF2-40B4-BE49-F238E27FC236}">
                      <a16:creationId xmlns:a16="http://schemas.microsoft.com/office/drawing/2014/main" id="{47B62D76-D253-3CB2-7433-B17B1BF94494}"/>
                    </a:ext>
                  </a:extLst>
                </p:cNvPr>
                <p:cNvSpPr txBox="1"/>
                <p:nvPr/>
              </p:nvSpPr>
              <p:spPr>
                <a:xfrm>
                  <a:off x="563929" y="1726499"/>
                  <a:ext cx="170530" cy="173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C00000"/>
                      </a:solidFill>
                    </a:rPr>
                    <a:t>…</a:t>
                  </a:r>
                </a:p>
              </p:txBody>
            </p:sp>
            <p:cxnSp>
              <p:nvCxnSpPr>
                <p:cNvPr id="1225" name="Straight Connector 1224">
                  <a:extLst>
                    <a:ext uri="{FF2B5EF4-FFF2-40B4-BE49-F238E27FC236}">
                      <a16:creationId xmlns:a16="http://schemas.microsoft.com/office/drawing/2014/main" id="{30F297AB-AE4D-9295-906C-BFAB462E7A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066827"/>
                  <a:ext cx="36576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6" name="Straight Connector 1225">
                  <a:extLst>
                    <a:ext uri="{FF2B5EF4-FFF2-40B4-BE49-F238E27FC236}">
                      <a16:creationId xmlns:a16="http://schemas.microsoft.com/office/drawing/2014/main" id="{256997DA-7BFA-23CD-BDE7-F06C6D58A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21563"/>
                  <a:ext cx="32004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B734D3DE-EC05-1664-7DC9-02F5BF7D5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76299"/>
                  <a:ext cx="45720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>
                  <a:extLst>
                    <a:ext uri="{FF2B5EF4-FFF2-40B4-BE49-F238E27FC236}">
                      <a16:creationId xmlns:a16="http://schemas.microsoft.com/office/drawing/2014/main" id="{FE56F623-85FB-552F-FB2D-7A10DF322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231035"/>
                  <a:ext cx="9144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>
                  <a:extLst>
                    <a:ext uri="{FF2B5EF4-FFF2-40B4-BE49-F238E27FC236}">
                      <a16:creationId xmlns:a16="http://schemas.microsoft.com/office/drawing/2014/main" id="{5BE672EB-B71A-42BF-6056-3DBE0A55F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59451"/>
                  <a:ext cx="347472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3" name="Straight Connector 1232">
                  <a:extLst>
                    <a:ext uri="{FF2B5EF4-FFF2-40B4-BE49-F238E27FC236}">
                      <a16:creationId xmlns:a16="http://schemas.microsoft.com/office/drawing/2014/main" id="{04CD44E5-833A-0904-470E-EF33AD1E7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395243"/>
                  <a:ext cx="22860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>
                  <a:extLst>
                    <a:ext uri="{FF2B5EF4-FFF2-40B4-BE49-F238E27FC236}">
                      <a16:creationId xmlns:a16="http://schemas.microsoft.com/office/drawing/2014/main" id="{581C1451-CFC0-C3E8-B17C-350048140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04715"/>
                  <a:ext cx="301752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5" name="Straight Connector 1234">
                  <a:extLst>
                    <a:ext uri="{FF2B5EF4-FFF2-40B4-BE49-F238E27FC236}">
                      <a16:creationId xmlns:a16="http://schemas.microsoft.com/office/drawing/2014/main" id="{D4A60F2F-14A4-03CD-5757-DB88A562F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614187"/>
                  <a:ext cx="9144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" name="Straight Connector 1236">
                  <a:extLst>
                    <a:ext uri="{FF2B5EF4-FFF2-40B4-BE49-F238E27FC236}">
                      <a16:creationId xmlns:a16="http://schemas.microsoft.com/office/drawing/2014/main" id="{7746442E-A851-F9A7-6CB0-35512535A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723659"/>
                  <a:ext cx="164592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40" name="Group 1239">
              <a:extLst>
                <a:ext uri="{FF2B5EF4-FFF2-40B4-BE49-F238E27FC236}">
                  <a16:creationId xmlns:a16="http://schemas.microsoft.com/office/drawing/2014/main" id="{37B9F519-65F2-3CAB-7172-3F8954B1DDB4}"/>
                </a:ext>
              </a:extLst>
            </p:cNvPr>
            <p:cNvGrpSpPr/>
            <p:nvPr/>
          </p:nvGrpSpPr>
          <p:grpSpPr>
            <a:xfrm>
              <a:off x="2931995" y="4755437"/>
              <a:ext cx="1234445" cy="1805156"/>
              <a:chOff x="528906" y="789183"/>
              <a:chExt cx="567979" cy="1112825"/>
            </a:xfrm>
          </p:grpSpPr>
          <p:sp>
            <p:nvSpPr>
              <p:cNvPr id="1243" name="TextBox 1242">
                <a:extLst>
                  <a:ext uri="{FF2B5EF4-FFF2-40B4-BE49-F238E27FC236}">
                    <a16:creationId xmlns:a16="http://schemas.microsoft.com/office/drawing/2014/main" id="{CC8B0A3C-59D3-BB6E-9D63-21935B0B681D}"/>
                  </a:ext>
                </a:extLst>
              </p:cNvPr>
              <p:cNvSpPr txBox="1"/>
              <p:nvPr/>
            </p:nvSpPr>
            <p:spPr>
              <a:xfrm rot="16200000">
                <a:off x="429168" y="1339932"/>
                <a:ext cx="345320" cy="145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GENE</a:t>
                </a:r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B8CCDC12-F386-4D8F-AC23-46B9CCBC1A56}"/>
                  </a:ext>
                </a:extLst>
              </p:cNvPr>
              <p:cNvSpPr/>
              <p:nvPr/>
            </p:nvSpPr>
            <p:spPr>
              <a:xfrm>
                <a:off x="531141" y="809928"/>
                <a:ext cx="565744" cy="1313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BCC54144-3754-0E3B-2D31-AE570C8D5BBD}"/>
                  </a:ext>
                </a:extLst>
              </p:cNvPr>
              <p:cNvSpPr/>
              <p:nvPr/>
            </p:nvSpPr>
            <p:spPr>
              <a:xfrm>
                <a:off x="531141" y="941260"/>
                <a:ext cx="565744" cy="95332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4" name="TextBox 1243">
                <a:extLst>
                  <a:ext uri="{FF2B5EF4-FFF2-40B4-BE49-F238E27FC236}">
                    <a16:creationId xmlns:a16="http://schemas.microsoft.com/office/drawing/2014/main" id="{684DF611-25B0-F323-7F18-80B9C47B2E91}"/>
                  </a:ext>
                </a:extLst>
              </p:cNvPr>
              <p:cNvSpPr txBox="1"/>
              <p:nvPr/>
            </p:nvSpPr>
            <p:spPr>
              <a:xfrm>
                <a:off x="653855" y="911321"/>
                <a:ext cx="336453" cy="178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COUNT</a:t>
                </a:r>
              </a:p>
            </p:txBody>
          </p:sp>
          <p:sp>
            <p:nvSpPr>
              <p:cNvPr id="1245" name="TextBox 1244">
                <a:extLst>
                  <a:ext uri="{FF2B5EF4-FFF2-40B4-BE49-F238E27FC236}">
                    <a16:creationId xmlns:a16="http://schemas.microsoft.com/office/drawing/2014/main" id="{F096618F-58AC-00F7-E5F3-3473FD0F54D1}"/>
                  </a:ext>
                </a:extLst>
              </p:cNvPr>
              <p:cNvSpPr txBox="1"/>
              <p:nvPr/>
            </p:nvSpPr>
            <p:spPr>
              <a:xfrm>
                <a:off x="655275" y="789183"/>
                <a:ext cx="337466" cy="211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Cell 1</a:t>
                </a:r>
              </a:p>
            </p:txBody>
          </p:sp>
          <p:grpSp>
            <p:nvGrpSpPr>
              <p:cNvPr id="1246" name="Group 1245">
                <a:extLst>
                  <a:ext uri="{FF2B5EF4-FFF2-40B4-BE49-F238E27FC236}">
                    <a16:creationId xmlns:a16="http://schemas.microsoft.com/office/drawing/2014/main" id="{4A5FD101-3F1B-79F2-473D-BE50B2B597A9}"/>
                  </a:ext>
                </a:extLst>
              </p:cNvPr>
              <p:cNvGrpSpPr/>
              <p:nvPr/>
            </p:nvGrpSpPr>
            <p:grpSpPr>
              <a:xfrm>
                <a:off x="563759" y="1066827"/>
                <a:ext cx="519730" cy="835181"/>
                <a:chOff x="563759" y="1066827"/>
                <a:chExt cx="519730" cy="835181"/>
              </a:xfrm>
            </p:grpSpPr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328407DF-1647-6513-E64D-A330077363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066827"/>
                  <a:ext cx="914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8" name="Straight Connector 1247">
                  <a:extLst>
                    <a:ext uri="{FF2B5EF4-FFF2-40B4-BE49-F238E27FC236}">
                      <a16:creationId xmlns:a16="http://schemas.microsoft.com/office/drawing/2014/main" id="{2760C9A4-2BC7-159C-AE0D-AF84442CEF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21563"/>
                  <a:ext cx="41148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9" name="Straight Connector 1248">
                  <a:extLst>
                    <a:ext uri="{FF2B5EF4-FFF2-40B4-BE49-F238E27FC236}">
                      <a16:creationId xmlns:a16="http://schemas.microsoft.com/office/drawing/2014/main" id="{0EE72CA2-FC07-8700-F318-C1C943BD0E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76299"/>
                  <a:ext cx="4572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0" name="Straight Connector 1249">
                  <a:extLst>
                    <a:ext uri="{FF2B5EF4-FFF2-40B4-BE49-F238E27FC236}">
                      <a16:creationId xmlns:a16="http://schemas.microsoft.com/office/drawing/2014/main" id="{D6529529-DC09-1AFE-DC32-F98E635DF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231035"/>
                  <a:ext cx="914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4" name="Straight Connector 1253">
                  <a:extLst>
                    <a:ext uri="{FF2B5EF4-FFF2-40B4-BE49-F238E27FC236}">
                      <a16:creationId xmlns:a16="http://schemas.microsoft.com/office/drawing/2014/main" id="{1B0DE7DE-6B68-6D73-229F-F7111197F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59451"/>
                  <a:ext cx="228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5" name="Straight Connector 1254">
                  <a:extLst>
                    <a:ext uri="{FF2B5EF4-FFF2-40B4-BE49-F238E27FC236}">
                      <a16:creationId xmlns:a16="http://schemas.microsoft.com/office/drawing/2014/main" id="{41054438-4F18-567F-18EA-A1D05A222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395243"/>
                  <a:ext cx="4572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6" name="Straight Connector 1255">
                  <a:extLst>
                    <a:ext uri="{FF2B5EF4-FFF2-40B4-BE49-F238E27FC236}">
                      <a16:creationId xmlns:a16="http://schemas.microsoft.com/office/drawing/2014/main" id="{4D85B60F-E8E2-B521-7C71-A73398AC8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04715"/>
                  <a:ext cx="41148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7" name="Straight Connector 1256">
                  <a:extLst>
                    <a:ext uri="{FF2B5EF4-FFF2-40B4-BE49-F238E27FC236}">
                      <a16:creationId xmlns:a16="http://schemas.microsoft.com/office/drawing/2014/main" id="{BE769A9F-4EDA-46FC-6A9D-B3B107A04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614187"/>
                  <a:ext cx="914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9" name="Straight Connector 1258">
                  <a:extLst>
                    <a:ext uri="{FF2B5EF4-FFF2-40B4-BE49-F238E27FC236}">
                      <a16:creationId xmlns:a16="http://schemas.microsoft.com/office/drawing/2014/main" id="{E3F597EB-7A44-D390-464A-5F92DE5CE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723659"/>
                  <a:ext cx="914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1" name="TextBox 1260">
                  <a:extLst>
                    <a:ext uri="{FF2B5EF4-FFF2-40B4-BE49-F238E27FC236}">
                      <a16:creationId xmlns:a16="http://schemas.microsoft.com/office/drawing/2014/main" id="{2F4978C4-F713-84BD-3DBC-2DDFE5286425}"/>
                    </a:ext>
                  </a:extLst>
                </p:cNvPr>
                <p:cNvSpPr txBox="1"/>
                <p:nvPr/>
              </p:nvSpPr>
              <p:spPr>
                <a:xfrm>
                  <a:off x="563759" y="1725858"/>
                  <a:ext cx="168328" cy="1761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4472C4"/>
                      </a:solidFill>
                    </a:rPr>
                    <a:t>…</a:t>
                  </a:r>
                </a:p>
              </p:txBody>
            </p:sp>
          </p:grpSp>
        </p:grpSp>
        <p:grpSp>
          <p:nvGrpSpPr>
            <p:cNvPr id="1262" name="Group 1261">
              <a:extLst>
                <a:ext uri="{FF2B5EF4-FFF2-40B4-BE49-F238E27FC236}">
                  <a16:creationId xmlns:a16="http://schemas.microsoft.com/office/drawing/2014/main" id="{2245D222-DF7E-5ED4-C509-A8F82D485CE3}"/>
                </a:ext>
              </a:extLst>
            </p:cNvPr>
            <p:cNvGrpSpPr/>
            <p:nvPr/>
          </p:nvGrpSpPr>
          <p:grpSpPr>
            <a:xfrm>
              <a:off x="5823014" y="4757697"/>
              <a:ext cx="1234440" cy="1793038"/>
              <a:chOff x="5511489" y="2609218"/>
              <a:chExt cx="923891" cy="1467827"/>
            </a:xfrm>
          </p:grpSpPr>
          <p:sp>
            <p:nvSpPr>
              <p:cNvPr id="1265" name="TextBox 1264">
                <a:extLst>
                  <a:ext uri="{FF2B5EF4-FFF2-40B4-BE49-F238E27FC236}">
                    <a16:creationId xmlns:a16="http://schemas.microsoft.com/office/drawing/2014/main" id="{64AB021C-D327-AA12-C18E-EF2A932F09F1}"/>
                  </a:ext>
                </a:extLst>
              </p:cNvPr>
              <p:cNvSpPr txBox="1"/>
              <p:nvPr/>
            </p:nvSpPr>
            <p:spPr>
              <a:xfrm rot="16200000">
                <a:off x="5403926" y="3313896"/>
                <a:ext cx="4459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GENE</a:t>
                </a:r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59C90040-5365-1B73-F9FA-36CFB0E7ED5F}"/>
                  </a:ext>
                </a:extLst>
              </p:cNvPr>
              <p:cNvSpPr/>
              <p:nvPr/>
            </p:nvSpPr>
            <p:spPr>
              <a:xfrm>
                <a:off x="5522733" y="2627889"/>
                <a:ext cx="912647" cy="1691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ACD89962-C2A9-AF86-9EDA-27D0C68A3DE4}"/>
                  </a:ext>
                </a:extLst>
              </p:cNvPr>
              <p:cNvSpPr/>
              <p:nvPr/>
            </p:nvSpPr>
            <p:spPr>
              <a:xfrm>
                <a:off x="5522733" y="2797056"/>
                <a:ext cx="912645" cy="124460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6" name="TextBox 1265">
                <a:extLst>
                  <a:ext uri="{FF2B5EF4-FFF2-40B4-BE49-F238E27FC236}">
                    <a16:creationId xmlns:a16="http://schemas.microsoft.com/office/drawing/2014/main" id="{FFEB0FCB-8E23-679F-F76A-FC0CD15973A4}"/>
                  </a:ext>
                </a:extLst>
              </p:cNvPr>
              <p:cNvSpPr txBox="1"/>
              <p:nvPr/>
            </p:nvSpPr>
            <p:spPr>
              <a:xfrm>
                <a:off x="5714647" y="2772820"/>
                <a:ext cx="5325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COUNT</a:t>
                </a:r>
              </a:p>
            </p:txBody>
          </p:sp>
          <p:sp>
            <p:nvSpPr>
              <p:cNvPr id="1267" name="TextBox 1266">
                <a:extLst>
                  <a:ext uri="{FF2B5EF4-FFF2-40B4-BE49-F238E27FC236}">
                    <a16:creationId xmlns:a16="http://schemas.microsoft.com/office/drawing/2014/main" id="{1AFFC454-C578-D4BB-0376-799129705F30}"/>
                  </a:ext>
                </a:extLst>
              </p:cNvPr>
              <p:cNvSpPr txBox="1"/>
              <p:nvPr/>
            </p:nvSpPr>
            <p:spPr>
              <a:xfrm>
                <a:off x="5714648" y="2609218"/>
                <a:ext cx="534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Cell 3</a:t>
                </a:r>
              </a:p>
            </p:txBody>
          </p:sp>
          <p:grpSp>
            <p:nvGrpSpPr>
              <p:cNvPr id="1268" name="Group 1267">
                <a:extLst>
                  <a:ext uri="{FF2B5EF4-FFF2-40B4-BE49-F238E27FC236}">
                    <a16:creationId xmlns:a16="http://schemas.microsoft.com/office/drawing/2014/main" id="{3E253405-FC9D-294C-0A62-400DEDA1BF8D}"/>
                  </a:ext>
                </a:extLst>
              </p:cNvPr>
              <p:cNvGrpSpPr/>
              <p:nvPr/>
            </p:nvGrpSpPr>
            <p:grpSpPr>
              <a:xfrm>
                <a:off x="5573960" y="2969365"/>
                <a:ext cx="417465" cy="1107680"/>
                <a:chOff x="563929" y="1066827"/>
                <a:chExt cx="267211" cy="833332"/>
              </a:xfrm>
            </p:grpSpPr>
            <p:sp>
              <p:nvSpPr>
                <p:cNvPr id="1283" name="TextBox 1282">
                  <a:extLst>
                    <a:ext uri="{FF2B5EF4-FFF2-40B4-BE49-F238E27FC236}">
                      <a16:creationId xmlns:a16="http://schemas.microsoft.com/office/drawing/2014/main" id="{410F1AF2-8FB1-0A94-8338-60D897817AC8}"/>
                    </a:ext>
                  </a:extLst>
                </p:cNvPr>
                <p:cNvSpPr txBox="1"/>
                <p:nvPr/>
              </p:nvSpPr>
              <p:spPr>
                <a:xfrm>
                  <a:off x="563929" y="1726499"/>
                  <a:ext cx="170530" cy="1736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…</a:t>
                  </a:r>
                </a:p>
              </p:txBody>
            </p:sp>
            <p:cxnSp>
              <p:nvCxnSpPr>
                <p:cNvPr id="1269" name="Straight Connector 1268">
                  <a:extLst>
                    <a:ext uri="{FF2B5EF4-FFF2-40B4-BE49-F238E27FC236}">
                      <a16:creationId xmlns:a16="http://schemas.microsoft.com/office/drawing/2014/main" id="{FDF264AD-5F50-F98D-2411-4A49B1761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066827"/>
                  <a:ext cx="204851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0" name="Straight Connector 1269">
                  <a:extLst>
                    <a:ext uri="{FF2B5EF4-FFF2-40B4-BE49-F238E27FC236}">
                      <a16:creationId xmlns:a16="http://schemas.microsoft.com/office/drawing/2014/main" id="{AB03D5E3-7D8B-BBC3-BBC3-6F5002428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21563"/>
                  <a:ext cx="117058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1" name="Straight Connector 1270">
                  <a:extLst>
                    <a:ext uri="{FF2B5EF4-FFF2-40B4-BE49-F238E27FC236}">
                      <a16:creationId xmlns:a16="http://schemas.microsoft.com/office/drawing/2014/main" id="{AB24CFA3-0E32-CCC9-7252-2A98BE776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76299"/>
                  <a:ext cx="5853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2" name="Straight Connector 1271">
                  <a:extLst>
                    <a:ext uri="{FF2B5EF4-FFF2-40B4-BE49-F238E27FC236}">
                      <a16:creationId xmlns:a16="http://schemas.microsoft.com/office/drawing/2014/main" id="{ED5E7BF9-E8E1-4327-A7E4-962FF29C82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231035"/>
                  <a:ext cx="9144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6" name="Straight Connector 1275">
                  <a:extLst>
                    <a:ext uri="{FF2B5EF4-FFF2-40B4-BE49-F238E27FC236}">
                      <a16:creationId xmlns:a16="http://schemas.microsoft.com/office/drawing/2014/main" id="{453A87B0-5939-363F-35DE-4CA34C420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59451"/>
                  <a:ext cx="87793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7" name="Straight Connector 1276">
                  <a:extLst>
                    <a:ext uri="{FF2B5EF4-FFF2-40B4-BE49-F238E27FC236}">
                      <a16:creationId xmlns:a16="http://schemas.microsoft.com/office/drawing/2014/main" id="{83D23CFF-54ED-FE24-5DBE-545445059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395243"/>
                  <a:ext cx="163881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>
                  <a:extLst>
                    <a:ext uri="{FF2B5EF4-FFF2-40B4-BE49-F238E27FC236}">
                      <a16:creationId xmlns:a16="http://schemas.microsoft.com/office/drawing/2014/main" id="{18D63E01-15C8-0002-182B-F7ECFE128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04715"/>
                  <a:ext cx="58529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9" name="Straight Connector 1278">
                  <a:extLst>
                    <a:ext uri="{FF2B5EF4-FFF2-40B4-BE49-F238E27FC236}">
                      <a16:creationId xmlns:a16="http://schemas.microsoft.com/office/drawing/2014/main" id="{0B93F8E0-06B7-7003-276F-762C6C795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8" y="1614187"/>
                  <a:ext cx="146322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>
                  <a:extLst>
                    <a:ext uri="{FF2B5EF4-FFF2-40B4-BE49-F238E27FC236}">
                      <a16:creationId xmlns:a16="http://schemas.microsoft.com/office/drawing/2014/main" id="{CB6D3570-7E66-7DC4-729A-A1C419F33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723659"/>
                  <a:ext cx="58529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4" name="Group 1283">
              <a:extLst>
                <a:ext uri="{FF2B5EF4-FFF2-40B4-BE49-F238E27FC236}">
                  <a16:creationId xmlns:a16="http://schemas.microsoft.com/office/drawing/2014/main" id="{A59AFFF0-CA9D-9253-332B-A24594B47DAE}"/>
                </a:ext>
              </a:extLst>
            </p:cNvPr>
            <p:cNvGrpSpPr/>
            <p:nvPr/>
          </p:nvGrpSpPr>
          <p:grpSpPr>
            <a:xfrm>
              <a:off x="7272300" y="4757697"/>
              <a:ext cx="1243584" cy="1793038"/>
              <a:chOff x="6737067" y="2622366"/>
              <a:chExt cx="930735" cy="1467827"/>
            </a:xfrm>
          </p:grpSpPr>
          <p:sp>
            <p:nvSpPr>
              <p:cNvPr id="1287" name="TextBox 1286">
                <a:extLst>
                  <a:ext uri="{FF2B5EF4-FFF2-40B4-BE49-F238E27FC236}">
                    <a16:creationId xmlns:a16="http://schemas.microsoft.com/office/drawing/2014/main" id="{0B49934B-257F-DCA2-2C67-D41181347A69}"/>
                  </a:ext>
                </a:extLst>
              </p:cNvPr>
              <p:cNvSpPr txBox="1"/>
              <p:nvPr/>
            </p:nvSpPr>
            <p:spPr>
              <a:xfrm rot="16200000">
                <a:off x="6629504" y="3327044"/>
                <a:ext cx="4459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GENE</a:t>
                </a:r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F48DADA8-C942-3A78-FA1F-C7E97E608FC9}"/>
                  </a:ext>
                </a:extLst>
              </p:cNvPr>
              <p:cNvSpPr/>
              <p:nvPr/>
            </p:nvSpPr>
            <p:spPr>
              <a:xfrm>
                <a:off x="6755155" y="2641037"/>
                <a:ext cx="912647" cy="1691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965FBA9B-F8F2-DFA8-42B6-9202791B984A}"/>
                  </a:ext>
                </a:extLst>
              </p:cNvPr>
              <p:cNvSpPr/>
              <p:nvPr/>
            </p:nvSpPr>
            <p:spPr>
              <a:xfrm>
                <a:off x="6755155" y="2810204"/>
                <a:ext cx="912645" cy="124460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8" name="TextBox 1287">
                <a:extLst>
                  <a:ext uri="{FF2B5EF4-FFF2-40B4-BE49-F238E27FC236}">
                    <a16:creationId xmlns:a16="http://schemas.microsoft.com/office/drawing/2014/main" id="{9AFB17E0-65F1-14FE-E631-E8EAC431451A}"/>
                  </a:ext>
                </a:extLst>
              </p:cNvPr>
              <p:cNvSpPr txBox="1"/>
              <p:nvPr/>
            </p:nvSpPr>
            <p:spPr>
              <a:xfrm>
                <a:off x="6947069" y="2785968"/>
                <a:ext cx="5325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COUNT</a:t>
                </a:r>
              </a:p>
            </p:txBody>
          </p:sp>
          <p:sp>
            <p:nvSpPr>
              <p:cNvPr id="1289" name="TextBox 1288">
                <a:extLst>
                  <a:ext uri="{FF2B5EF4-FFF2-40B4-BE49-F238E27FC236}">
                    <a16:creationId xmlns:a16="http://schemas.microsoft.com/office/drawing/2014/main" id="{7C81BD90-6B52-83F9-4B23-62E9F1C5FFFB}"/>
                  </a:ext>
                </a:extLst>
              </p:cNvPr>
              <p:cNvSpPr txBox="1"/>
              <p:nvPr/>
            </p:nvSpPr>
            <p:spPr>
              <a:xfrm>
                <a:off x="6947070" y="2622366"/>
                <a:ext cx="534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Cell 4</a:t>
                </a:r>
              </a:p>
            </p:txBody>
          </p:sp>
          <p:grpSp>
            <p:nvGrpSpPr>
              <p:cNvPr id="1290" name="Group 1289">
                <a:extLst>
                  <a:ext uri="{FF2B5EF4-FFF2-40B4-BE49-F238E27FC236}">
                    <a16:creationId xmlns:a16="http://schemas.microsoft.com/office/drawing/2014/main" id="{53F47E49-752C-5AC8-7A5F-8A0438C88CE7}"/>
                  </a:ext>
                </a:extLst>
              </p:cNvPr>
              <p:cNvGrpSpPr/>
              <p:nvPr/>
            </p:nvGrpSpPr>
            <p:grpSpPr>
              <a:xfrm>
                <a:off x="6806382" y="2982513"/>
                <a:ext cx="554623" cy="1107680"/>
                <a:chOff x="563929" y="1066827"/>
                <a:chExt cx="355003" cy="833332"/>
              </a:xfrm>
            </p:grpSpPr>
            <p:sp>
              <p:nvSpPr>
                <p:cNvPr id="1305" name="TextBox 1304">
                  <a:extLst>
                    <a:ext uri="{FF2B5EF4-FFF2-40B4-BE49-F238E27FC236}">
                      <a16:creationId xmlns:a16="http://schemas.microsoft.com/office/drawing/2014/main" id="{3F0B45D1-415F-4140-3EA5-0A4D2F6D5A2A}"/>
                    </a:ext>
                  </a:extLst>
                </p:cNvPr>
                <p:cNvSpPr txBox="1"/>
                <p:nvPr/>
              </p:nvSpPr>
              <p:spPr>
                <a:xfrm>
                  <a:off x="563929" y="1726499"/>
                  <a:ext cx="170530" cy="1736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…</a:t>
                  </a:r>
                </a:p>
              </p:txBody>
            </p:sp>
            <p:cxnSp>
              <p:nvCxnSpPr>
                <p:cNvPr id="1291" name="Straight Connector 1290">
                  <a:extLst>
                    <a:ext uri="{FF2B5EF4-FFF2-40B4-BE49-F238E27FC236}">
                      <a16:creationId xmlns:a16="http://schemas.microsoft.com/office/drawing/2014/main" id="{BDC06B87-0B2D-DAA1-CAC0-6DC976338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066827"/>
                  <a:ext cx="204851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>
                  <a:extLst>
                    <a:ext uri="{FF2B5EF4-FFF2-40B4-BE49-F238E27FC236}">
                      <a16:creationId xmlns:a16="http://schemas.microsoft.com/office/drawing/2014/main" id="{5755FD02-F5EB-31C4-0213-89ED9CBA93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21563"/>
                  <a:ext cx="117058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Straight Connector 1292">
                  <a:extLst>
                    <a:ext uri="{FF2B5EF4-FFF2-40B4-BE49-F238E27FC236}">
                      <a16:creationId xmlns:a16="http://schemas.microsoft.com/office/drawing/2014/main" id="{EB9C07A3-8026-278A-42E5-655D0324F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8" y="1176299"/>
                  <a:ext cx="292644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>
                  <a:extLst>
                    <a:ext uri="{FF2B5EF4-FFF2-40B4-BE49-F238E27FC236}">
                      <a16:creationId xmlns:a16="http://schemas.microsoft.com/office/drawing/2014/main" id="{C5725A44-D6C3-32E7-CAA7-1A121D310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231035"/>
                  <a:ext cx="9144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2372EA9B-8336-1B10-C376-9EA8197022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59451"/>
                  <a:ext cx="87793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Connector 1298">
                  <a:extLst>
                    <a:ext uri="{FF2B5EF4-FFF2-40B4-BE49-F238E27FC236}">
                      <a16:creationId xmlns:a16="http://schemas.microsoft.com/office/drawing/2014/main" id="{4D012D65-EA9C-0DBC-AF3B-E77DE79C6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395243"/>
                  <a:ext cx="163881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>
                  <a:extLst>
                    <a:ext uri="{FF2B5EF4-FFF2-40B4-BE49-F238E27FC236}">
                      <a16:creationId xmlns:a16="http://schemas.microsoft.com/office/drawing/2014/main" id="{E129C2FA-8AA4-7220-78A2-4687291D2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04715"/>
                  <a:ext cx="58529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Straight Connector 1300">
                  <a:extLst>
                    <a:ext uri="{FF2B5EF4-FFF2-40B4-BE49-F238E27FC236}">
                      <a16:creationId xmlns:a16="http://schemas.microsoft.com/office/drawing/2014/main" id="{99EDC31A-942E-F3CE-AAC8-EE44090FE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8" y="1614187"/>
                  <a:ext cx="146322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3" name="Straight Connector 1302">
                  <a:extLst>
                    <a:ext uri="{FF2B5EF4-FFF2-40B4-BE49-F238E27FC236}">
                      <a16:creationId xmlns:a16="http://schemas.microsoft.com/office/drawing/2014/main" id="{B59DBF89-CA98-38CB-9A30-52CA38449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723659"/>
                  <a:ext cx="58529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06" name="Arrow: Right 1305">
              <a:extLst>
                <a:ext uri="{FF2B5EF4-FFF2-40B4-BE49-F238E27FC236}">
                  <a16:creationId xmlns:a16="http://schemas.microsoft.com/office/drawing/2014/main" id="{87C509CD-B3AF-8C6C-2879-C437ABDADA44}"/>
                </a:ext>
              </a:extLst>
            </p:cNvPr>
            <p:cNvSpPr/>
            <p:nvPr/>
          </p:nvSpPr>
          <p:spPr>
            <a:xfrm rot="5400000">
              <a:off x="3275879" y="4168525"/>
              <a:ext cx="572850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Arrow: Right 1306">
              <a:extLst>
                <a:ext uri="{FF2B5EF4-FFF2-40B4-BE49-F238E27FC236}">
                  <a16:creationId xmlns:a16="http://schemas.microsoft.com/office/drawing/2014/main" id="{51BDDC89-4B3A-1D57-E782-8954009CF796}"/>
                </a:ext>
              </a:extLst>
            </p:cNvPr>
            <p:cNvSpPr/>
            <p:nvPr/>
          </p:nvSpPr>
          <p:spPr>
            <a:xfrm rot="5400000">
              <a:off x="4658543" y="4135838"/>
              <a:ext cx="572850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Arrow: Right 1307">
              <a:extLst>
                <a:ext uri="{FF2B5EF4-FFF2-40B4-BE49-F238E27FC236}">
                  <a16:creationId xmlns:a16="http://schemas.microsoft.com/office/drawing/2014/main" id="{C43929C8-29DE-BFC4-3763-4A8E31EF791D}"/>
                </a:ext>
              </a:extLst>
            </p:cNvPr>
            <p:cNvSpPr/>
            <p:nvPr/>
          </p:nvSpPr>
          <p:spPr>
            <a:xfrm rot="5400000">
              <a:off x="6181024" y="4146901"/>
              <a:ext cx="572850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9" name="Arrow: Right 1308">
              <a:extLst>
                <a:ext uri="{FF2B5EF4-FFF2-40B4-BE49-F238E27FC236}">
                  <a16:creationId xmlns:a16="http://schemas.microsoft.com/office/drawing/2014/main" id="{72637180-920F-0142-1133-D707D13C3848}"/>
                </a:ext>
              </a:extLst>
            </p:cNvPr>
            <p:cNvSpPr/>
            <p:nvPr/>
          </p:nvSpPr>
          <p:spPr>
            <a:xfrm rot="5400000">
              <a:off x="7637084" y="4105624"/>
              <a:ext cx="572850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DB907F3D-033D-8B46-1D21-192E3FF2954E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F0C84E-D99E-F3EA-E0EF-F83EEB64923B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CDFF9A-6E30-99C1-F9FC-58025F964DB7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AD96E1-7F62-1226-0B90-A862F3404726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C6DD62-FBCF-EF65-CEFB-BF1BE94E7269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1650E4-B312-5FFA-1AF8-EF1F8B48346D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37C1A7-B252-4497-9DF9-C8DD80B21F41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CA05DC-244D-C3D5-F158-17E45AB8803C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B4244A0-ED46-1CEE-615A-6A40EDD4D862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B29811A-4C8C-0A57-2D6C-D7595255667F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A697BD-6173-73F1-410A-12E93166B7B1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1045268-38A7-1AF1-72A0-C90C57628197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03FD28-09EB-CBCD-30CC-51945B35E144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946300-F59B-8562-A2F7-17377F2B1545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B3751C-B9E1-4691-9208-0419505CD6F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D67982-53CB-EBB4-E05F-8C6520A6DF18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8226E70-8C75-1FA2-5043-3A9DFFA8C7CA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A8B117-09B9-EE10-F23E-606469D956D8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FFC1291-7ADB-D10E-C427-694C8522BA92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4EB726-55BE-C69E-6104-D9454F9EDB80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669B7AE-17BE-4FA2-EDF3-DFC9721CCBF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04597F-20F1-E24F-1897-4E5E9CC75AB6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9E6307D-83F2-D95C-7926-235891DADCCE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F24B55-035D-1B5C-B13A-DE32FFEB8368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88C4BC-289B-4B43-22BB-FC49CE839CCC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3340F4-8B2B-A974-5E27-2FC53C4C205F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D401A36-F71F-31D4-AC05-99973E2FE32C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13B2C66-BE1B-CD72-6FFB-546417A3344C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E03CA683-73A9-7628-11C3-7F110BDDF7FF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77F50CBB-33A5-C9E8-3F35-02710A70C05E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D39A853-AA22-00B2-DDF5-B7D808A075B2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A2E1FA6F-F87E-860E-36DD-8CD0B6956E94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55A6C16B-D160-A00C-D195-0E744C2523D4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37A93D90-B026-E4D3-E6A7-1D9B9EB34D0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61" name="Arrow: Right 1060">
            <a:extLst>
              <a:ext uri="{FF2B5EF4-FFF2-40B4-BE49-F238E27FC236}">
                <a16:creationId xmlns:a16="http://schemas.microsoft.com/office/drawing/2014/main" id="{C1BE864F-1EEC-0E96-FA71-4BD09E801B97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Arrow: Right 1061">
            <a:extLst>
              <a:ext uri="{FF2B5EF4-FFF2-40B4-BE49-F238E27FC236}">
                <a16:creationId xmlns:a16="http://schemas.microsoft.com/office/drawing/2014/main" id="{ACDB1156-4B48-9407-7B34-87A7D7404140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Arrow: Right 1062">
            <a:extLst>
              <a:ext uri="{FF2B5EF4-FFF2-40B4-BE49-F238E27FC236}">
                <a16:creationId xmlns:a16="http://schemas.microsoft.com/office/drawing/2014/main" id="{87F544D2-142D-3F97-0050-0FDF1E224FD9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Arrow: Right 1063">
            <a:extLst>
              <a:ext uri="{FF2B5EF4-FFF2-40B4-BE49-F238E27FC236}">
                <a16:creationId xmlns:a16="http://schemas.microsoft.com/office/drawing/2014/main" id="{152A8D3F-C06B-8323-8121-6DC4DF582E16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Arrow: Right 1064">
            <a:extLst>
              <a:ext uri="{FF2B5EF4-FFF2-40B4-BE49-F238E27FC236}">
                <a16:creationId xmlns:a16="http://schemas.microsoft.com/office/drawing/2014/main" id="{04F9803C-567B-8B10-FEB0-C6DA3979DA2D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Arrow: Right 1065">
            <a:extLst>
              <a:ext uri="{FF2B5EF4-FFF2-40B4-BE49-F238E27FC236}">
                <a16:creationId xmlns:a16="http://schemas.microsoft.com/office/drawing/2014/main" id="{31B88AFB-6B45-1CD4-24F4-0A383C3045F1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-891" y="1080656"/>
            <a:ext cx="2114700" cy="5739016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288130" y="768862"/>
            <a:ext cx="551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Typical QC: calculate for fraction of mitochondrial genes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2CAB54-3FEF-9B37-AAA3-71A60B05F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"/>
          <a:stretch/>
        </p:blipFill>
        <p:spPr>
          <a:xfrm>
            <a:off x="2507742" y="1167293"/>
            <a:ext cx="5977566" cy="352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97586C-7F31-A32D-C6C4-5433C78C3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646" y="4736812"/>
            <a:ext cx="6125430" cy="4953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816476-8AEC-0E03-1715-C2CECE815D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779"/>
          <a:stretch/>
        </p:blipFill>
        <p:spPr>
          <a:xfrm>
            <a:off x="8520076" y="4199052"/>
            <a:ext cx="3398368" cy="21122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C61A2E3-234B-22EB-CCEA-C2672F9879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643"/>
          <a:stretch/>
        </p:blipFill>
        <p:spPr>
          <a:xfrm>
            <a:off x="2346317" y="1663919"/>
            <a:ext cx="3398368" cy="1600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D16958-8E9C-0EA6-8BF9-F4FC406D20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0828"/>
          <a:stretch/>
        </p:blipFill>
        <p:spPr>
          <a:xfrm>
            <a:off x="6432110" y="1573787"/>
            <a:ext cx="3348329" cy="1829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15E38444-9F74-BC8D-2714-8F9111D054D2}"/>
              </a:ext>
            </a:extLst>
          </p:cNvPr>
          <p:cNvSpPr/>
          <p:nvPr/>
        </p:nvSpPr>
        <p:spPr>
          <a:xfrm>
            <a:off x="5898507" y="2315430"/>
            <a:ext cx="37978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C2D35D-908C-1640-922D-DCE094685EB9}"/>
              </a:ext>
            </a:extLst>
          </p:cNvPr>
          <p:cNvSpPr/>
          <p:nvPr/>
        </p:nvSpPr>
        <p:spPr>
          <a:xfrm>
            <a:off x="6432110" y="2915619"/>
            <a:ext cx="3348329" cy="2738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4579AC-82F1-09BE-9754-488A05E74D76}"/>
              </a:ext>
            </a:extLst>
          </p:cNvPr>
          <p:cNvSpPr txBox="1"/>
          <p:nvPr/>
        </p:nvSpPr>
        <p:spPr>
          <a:xfrm>
            <a:off x="10028235" y="2880131"/>
            <a:ext cx="1979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4472C4"/>
                </a:solidFill>
              </a:rPr>
              <a:t>srat@meta.data$percent.mt</a:t>
            </a:r>
          </a:p>
          <a:p>
            <a:r>
              <a:rPr lang="en-US" sz="1100" dirty="0" err="1">
                <a:solidFill>
                  <a:srgbClr val="4472C4"/>
                </a:solidFill>
              </a:rPr>
              <a:t>srat</a:t>
            </a:r>
            <a:r>
              <a:rPr lang="en-US" sz="1100" dirty="0">
                <a:solidFill>
                  <a:srgbClr val="4472C4"/>
                </a:solidFill>
              </a:rPr>
              <a:t>[["percent.mt"]]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7181F7A-C5F5-6E48-5EC4-7A10E6245086}"/>
              </a:ext>
            </a:extLst>
          </p:cNvPr>
          <p:cNvSpPr/>
          <p:nvPr/>
        </p:nvSpPr>
        <p:spPr>
          <a:xfrm>
            <a:off x="9289532" y="2856311"/>
            <a:ext cx="69575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1727CD-0A23-EBD5-E6B6-F2DDCFA8E846}"/>
              </a:ext>
            </a:extLst>
          </p:cNvPr>
          <p:cNvSpPr txBox="1"/>
          <p:nvPr/>
        </p:nvSpPr>
        <p:spPr>
          <a:xfrm>
            <a:off x="10039500" y="2655788"/>
            <a:ext cx="101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Accessors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2E44B-7715-01F7-002B-33A9BCD1044B}"/>
              </a:ext>
            </a:extLst>
          </p:cNvPr>
          <p:cNvSpPr txBox="1"/>
          <p:nvPr/>
        </p:nvSpPr>
        <p:spPr>
          <a:xfrm>
            <a:off x="2272004" y="3485249"/>
            <a:ext cx="738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Some public datasets </a:t>
            </a:r>
            <a:r>
              <a:rPr lang="en-US" sz="1400" b="1" dirty="0"/>
              <a:t>already perform QC based on MT genes</a:t>
            </a:r>
            <a:r>
              <a:rPr lang="en-US" sz="1400" dirty="0"/>
              <a:t>, and all MT genes </a:t>
            </a:r>
            <a:r>
              <a:rPr lang="en-US" sz="1400" i="1" dirty="0"/>
              <a:t>are removed</a:t>
            </a:r>
            <a:r>
              <a:rPr lang="en-US" sz="1400" dirty="0"/>
              <a:t>.</a:t>
            </a:r>
          </a:p>
          <a:p>
            <a:pPr marL="342900" indent="-342900">
              <a:buAutoNum type="arabicPeriod"/>
            </a:pPr>
            <a:r>
              <a:rPr lang="en-US" sz="1400" dirty="0"/>
              <a:t>Genes may be labeled at “MT…” or “mt…”, first </a:t>
            </a:r>
            <a:r>
              <a:rPr lang="en-US" sz="1400" b="1" dirty="0"/>
              <a:t>inspect and confirm </a:t>
            </a:r>
            <a:r>
              <a:rPr lang="en-US" sz="1400" dirty="0"/>
              <a:t>what the prefix is.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D3A72C-D907-4755-B6F8-44A6E59AF163}"/>
              </a:ext>
            </a:extLst>
          </p:cNvPr>
          <p:cNvSpPr txBox="1"/>
          <p:nvPr/>
        </p:nvSpPr>
        <p:spPr>
          <a:xfrm>
            <a:off x="3268686" y="5236611"/>
            <a:ext cx="3458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nFeature_RNA</a:t>
            </a:r>
            <a:r>
              <a:rPr lang="en-US" sz="1400" dirty="0"/>
              <a:t>: total read count in each cell. </a:t>
            </a:r>
          </a:p>
          <a:p>
            <a:r>
              <a:rPr lang="en-US" sz="1400" b="1" dirty="0" err="1"/>
              <a:t>nCount_RNA</a:t>
            </a:r>
            <a:r>
              <a:rPr lang="en-US" sz="1400" dirty="0"/>
              <a:t>: total cell count for each gene.</a:t>
            </a:r>
          </a:p>
          <a:p>
            <a:r>
              <a:rPr lang="en-US" sz="1400" b="1" dirty="0"/>
              <a:t>Percent.mt</a:t>
            </a:r>
            <a:r>
              <a:rPr lang="en-US" sz="1400" dirty="0"/>
              <a:t>: fraction of mitochondrial gene.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F4DA32-ED2D-3181-AE32-FB89BE88C903}"/>
              </a:ext>
            </a:extLst>
          </p:cNvPr>
          <p:cNvSpPr txBox="1"/>
          <p:nvPr/>
        </p:nvSpPr>
        <p:spPr>
          <a:xfrm>
            <a:off x="2269133" y="4361563"/>
            <a:ext cx="21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Visualize QC Metrics</a:t>
            </a:r>
          </a:p>
        </p:txBody>
      </p:sp>
      <p:sp>
        <p:nvSpPr>
          <p:cNvPr id="1057" name="Arrow: Right 1056">
            <a:extLst>
              <a:ext uri="{FF2B5EF4-FFF2-40B4-BE49-F238E27FC236}">
                <a16:creationId xmlns:a16="http://schemas.microsoft.com/office/drawing/2014/main" id="{E9DF956A-94BD-1F99-2EED-EA1EEEF599FF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5A78B032-5455-D407-0D7E-3E0FE3EA7023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00C5CCA5-E151-5EB8-BF00-3901E148540C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660BDE4C-A564-391D-9CBA-0437DA8AB242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F09A0310-13A8-3B7E-4C95-2875A863AC94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1A295E4D-C596-452A-F3A5-CEBE2C7D1A47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76D6F5F8-C482-2FF0-53E8-70201CCF7FF2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EEE3BC3E-6174-4A22-0E0E-8291BD4570D0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71FE75F0-CC4D-ADAC-EB4B-0DF5AD27403B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58E5A071-997D-3EA8-884F-D5C57B9E0FF5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B7CAF8C1-5DDE-A146-A058-4FCA0E94F4D5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6DD982C-0D1D-B8B9-8D13-A1CE346478B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D020BBB8-BDF0-88CC-4B04-D24A9D9FF721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4618052C-3EBB-7A2A-8597-37D8D96F9099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6B1BA94B-5A16-D507-8B7C-180BE8C37787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503FD0D2-310D-73D8-28C7-9E68DE7A7499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DED315E2-A441-DFC7-4EEB-A0EA94E6F118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606C4596-F3DA-79AA-FDEE-E6F9E879C307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7FED3A8A-BB45-2A08-FF11-3B3DE3A74950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39293DD6-5D6C-B153-EA2A-697DB8F62CA9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CED78849-D1DD-1B1C-1A61-68CA0D1F1B3A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70CEA262-23A9-1CC4-DED8-9ABB71900E39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79" name="TextBox 1078">
            <a:extLst>
              <a:ext uri="{FF2B5EF4-FFF2-40B4-BE49-F238E27FC236}">
                <a16:creationId xmlns:a16="http://schemas.microsoft.com/office/drawing/2014/main" id="{E4C5034A-72FF-1D35-C494-7B13EE5216B1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82F57C97-D13C-3D17-9355-644D21309809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D0C9E5CB-D109-F6ED-075B-AF017368E9BA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E763940F-34C8-C850-2013-FE8B5005A839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C8CD2D8C-4A89-C202-B44A-55D3398FB63B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74FA1622-5BFE-9E2B-658B-444A21A6CF63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C446E606-940C-1C30-74FD-39BEC4953377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57926D4F-F24D-5948-1DDF-ED99F7314A62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CE3AEF63-44A7-8ACC-5004-175B93449EFE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66962066-BD50-2E08-6F1F-35C83110BC89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1" name="TextBox 1280">
              <a:extLst>
                <a:ext uri="{FF2B5EF4-FFF2-40B4-BE49-F238E27FC236}">
                  <a16:creationId xmlns:a16="http://schemas.microsoft.com/office/drawing/2014/main" id="{4B7AF20B-236C-913F-3C8A-D572FD5C4A31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282" name="Arrow: Right 1281">
            <a:extLst>
              <a:ext uri="{FF2B5EF4-FFF2-40B4-BE49-F238E27FC236}">
                <a16:creationId xmlns:a16="http://schemas.microsoft.com/office/drawing/2014/main" id="{E672DF61-A439-D03E-9EDB-5410606F0945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Arrow: Right 1282">
            <a:extLst>
              <a:ext uri="{FF2B5EF4-FFF2-40B4-BE49-F238E27FC236}">
                <a16:creationId xmlns:a16="http://schemas.microsoft.com/office/drawing/2014/main" id="{398895F0-E7B7-3B46-9FDF-08FAC60DD4F6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Arrow: Right 1283">
            <a:extLst>
              <a:ext uri="{FF2B5EF4-FFF2-40B4-BE49-F238E27FC236}">
                <a16:creationId xmlns:a16="http://schemas.microsoft.com/office/drawing/2014/main" id="{FDEF4097-1330-3380-0721-236F0BD556BA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Arrow: Right 1284">
            <a:extLst>
              <a:ext uri="{FF2B5EF4-FFF2-40B4-BE49-F238E27FC236}">
                <a16:creationId xmlns:a16="http://schemas.microsoft.com/office/drawing/2014/main" id="{6954FAB4-B7C4-8C07-8145-8B6B86A6C778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Arrow: Right 1285">
            <a:extLst>
              <a:ext uri="{FF2B5EF4-FFF2-40B4-BE49-F238E27FC236}">
                <a16:creationId xmlns:a16="http://schemas.microsoft.com/office/drawing/2014/main" id="{E5D07E0F-3F40-F1D2-FD7D-860EC6E75DA3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Arrow: Right 1286">
            <a:extLst>
              <a:ext uri="{FF2B5EF4-FFF2-40B4-BE49-F238E27FC236}">
                <a16:creationId xmlns:a16="http://schemas.microsoft.com/office/drawing/2014/main" id="{0B7CC1B5-D86C-92C4-08B4-FA8D0A8D16CF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285B4ED0-5CC7-E537-8091-97B971833BE5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-24149" y="1733797"/>
            <a:ext cx="2049999" cy="5124203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10652" y="629173"/>
            <a:ext cx="2049999" cy="751754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8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201425" y="1031990"/>
            <a:ext cx="5293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poor quality cells with the subset() command.</a:t>
            </a:r>
          </a:p>
          <a:p>
            <a:r>
              <a:rPr lang="en-US" dirty="0"/>
              <a:t>  </a:t>
            </a:r>
            <a:r>
              <a:rPr lang="en-US" sz="1400" i="1" dirty="0"/>
              <a:t>Uses any metadata in Seurat object.</a:t>
            </a:r>
            <a:endParaRPr lang="en-US" i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44FE19-F77D-18F2-60F3-9B53F6132D96}"/>
              </a:ext>
            </a:extLst>
          </p:cNvPr>
          <p:cNvGrpSpPr>
            <a:grpSpLocks noChangeAspect="1"/>
          </p:cNvGrpSpPr>
          <p:nvPr/>
        </p:nvGrpSpPr>
        <p:grpSpPr>
          <a:xfrm>
            <a:off x="7776641" y="893501"/>
            <a:ext cx="4156988" cy="2583742"/>
            <a:chOff x="8292664" y="2061410"/>
            <a:chExt cx="3398368" cy="21122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8F974D-53FF-F5BB-5D92-95C0E5016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19779"/>
            <a:stretch/>
          </p:blipFill>
          <p:spPr>
            <a:xfrm>
              <a:off x="8292664" y="2061410"/>
              <a:ext cx="3398368" cy="211222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07CCE9-8C45-CDB5-96B1-9354A2BD9AD8}"/>
                </a:ext>
              </a:extLst>
            </p:cNvPr>
            <p:cNvSpPr/>
            <p:nvPr/>
          </p:nvSpPr>
          <p:spPr>
            <a:xfrm>
              <a:off x="8647893" y="2319143"/>
              <a:ext cx="753281" cy="554454"/>
            </a:xfrm>
            <a:prstGeom prst="rect">
              <a:avLst/>
            </a:prstGeom>
            <a:solidFill>
              <a:schemeClr val="tx1">
                <a:alpha val="388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132B20-AD05-DFB2-CDD0-7B6373DE77AB}"/>
                </a:ext>
              </a:extLst>
            </p:cNvPr>
            <p:cNvSpPr/>
            <p:nvPr/>
          </p:nvSpPr>
          <p:spPr>
            <a:xfrm>
              <a:off x="8639892" y="4025955"/>
              <a:ext cx="753281" cy="97024"/>
            </a:xfrm>
            <a:prstGeom prst="rect">
              <a:avLst/>
            </a:prstGeom>
            <a:solidFill>
              <a:schemeClr val="tx1">
                <a:alpha val="388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185F14-5B07-B8AC-B830-B2560B596633}"/>
                </a:ext>
              </a:extLst>
            </p:cNvPr>
            <p:cNvSpPr/>
            <p:nvPr/>
          </p:nvSpPr>
          <p:spPr>
            <a:xfrm>
              <a:off x="10834833" y="2319143"/>
              <a:ext cx="753281" cy="1364017"/>
            </a:xfrm>
            <a:prstGeom prst="rect">
              <a:avLst/>
            </a:prstGeom>
            <a:solidFill>
              <a:schemeClr val="tx1">
                <a:alpha val="388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AFDA06-249F-DE82-FC92-0BCDFD594EF3}"/>
                </a:ext>
              </a:extLst>
            </p:cNvPr>
            <p:cNvSpPr/>
            <p:nvPr/>
          </p:nvSpPr>
          <p:spPr>
            <a:xfrm>
              <a:off x="9813753" y="4045743"/>
              <a:ext cx="753281" cy="80963"/>
            </a:xfrm>
            <a:prstGeom prst="rect">
              <a:avLst/>
            </a:prstGeom>
            <a:solidFill>
              <a:schemeClr val="tx1">
                <a:alpha val="388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58B88CFF-334E-C2A2-1A4C-AC56DC2827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9" r="4620"/>
          <a:stretch/>
        </p:blipFill>
        <p:spPr>
          <a:xfrm>
            <a:off x="2155412" y="5373298"/>
            <a:ext cx="3532156" cy="2048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D07F135-FF31-B7B6-888D-6D71B893A0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30"/>
          <a:stretch/>
        </p:blipFill>
        <p:spPr>
          <a:xfrm>
            <a:off x="6379423" y="5382824"/>
            <a:ext cx="3474093" cy="20386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FE2F7540-2A7F-4A7A-2118-AAF322D76698}"/>
              </a:ext>
            </a:extLst>
          </p:cNvPr>
          <p:cNvSpPr/>
          <p:nvPr/>
        </p:nvSpPr>
        <p:spPr>
          <a:xfrm>
            <a:off x="5974104" y="5179410"/>
            <a:ext cx="44250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E738D1-298E-8FAA-5FDD-D58A7B1F5A09}"/>
              </a:ext>
            </a:extLst>
          </p:cNvPr>
          <p:cNvSpPr/>
          <p:nvPr/>
        </p:nvSpPr>
        <p:spPr>
          <a:xfrm>
            <a:off x="6372225" y="6503074"/>
            <a:ext cx="3483769" cy="21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CADCA5E-89AC-0A20-9B88-6D421F26A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025" y="1929636"/>
            <a:ext cx="5353797" cy="125747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9D894B5-FEBE-64FE-9F65-18057580F9EC}"/>
              </a:ext>
            </a:extLst>
          </p:cNvPr>
          <p:cNvSpPr txBox="1"/>
          <p:nvPr/>
        </p:nvSpPr>
        <p:spPr>
          <a:xfrm>
            <a:off x="10385042" y="5308522"/>
            <a:ext cx="1673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4472C4"/>
                </a:solidFill>
              </a:rPr>
              <a:t>srat</a:t>
            </a:r>
            <a:r>
              <a:rPr lang="en-US" sz="1100" dirty="0">
                <a:solidFill>
                  <a:srgbClr val="4472C4"/>
                </a:solidFill>
              </a:rPr>
              <a:t>[["RNA"]]@cells</a:t>
            </a:r>
          </a:p>
          <a:p>
            <a:r>
              <a:rPr lang="en-US" sz="1100" dirty="0" err="1">
                <a:solidFill>
                  <a:srgbClr val="4472C4"/>
                </a:solidFill>
              </a:rPr>
              <a:t>srat@assays$RNA@cells</a:t>
            </a:r>
            <a:endParaRPr lang="en-US" sz="1100" dirty="0">
              <a:solidFill>
                <a:srgbClr val="4472C4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0E607D-0878-A165-32D1-A2A5D0C23931}"/>
              </a:ext>
            </a:extLst>
          </p:cNvPr>
          <p:cNvSpPr txBox="1"/>
          <p:nvPr/>
        </p:nvSpPr>
        <p:spPr>
          <a:xfrm>
            <a:off x="10385042" y="5052800"/>
            <a:ext cx="101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Accessors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38230-980E-F7A5-A1D0-44B9BEB8C94F}"/>
              </a:ext>
            </a:extLst>
          </p:cNvPr>
          <p:cNvSpPr/>
          <p:nvPr/>
        </p:nvSpPr>
        <p:spPr>
          <a:xfrm>
            <a:off x="2979320" y="3178641"/>
            <a:ext cx="5171651" cy="1932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1EEB28-11DC-D3DE-C7E0-CFA402FE6FF6}"/>
              </a:ext>
            </a:extLst>
          </p:cNvPr>
          <p:cNvSpPr txBox="1"/>
          <p:nvPr/>
        </p:nvSpPr>
        <p:spPr>
          <a:xfrm>
            <a:off x="3578994" y="3899389"/>
            <a:ext cx="391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 showing example of normalization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A635576-8FA4-3D04-B3F6-75EC41A9944A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F4747-F205-ABFD-BEBA-A89899AB5E3E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F1809D-7F73-E5AF-4B59-134FE3A54CDB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1E5B68-8A0E-2F19-A6A9-9493AAC96C63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DD8F577-4953-E78D-0FCD-A983C952680E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8DDCFA-490C-7BB4-BE17-0742D7262D53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357EEC-6E4C-4EB4-E938-A9D529E7607F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8E5D58-8BEF-F9F2-0F22-4043C2524D85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0EBF01-5824-F11C-4531-FAFD644541F2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2EEEA6B-09ED-7664-0AA0-B141BC6D7B55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7863968-4BE1-DE3D-CB55-4CD10864817F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1F984A3F-ED3A-08A1-94C5-7DCC65682A1B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5BDE4B6D-5927-9EFA-46A3-345B0104E7AE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C5606D72-D304-6501-168A-557819A36790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5CBF49B3-B9F6-3C68-DCAB-1C3939CA4D92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9102FCB7-C722-C8A7-2368-7763D99DDD2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F53345FD-AE43-9ECB-9555-E4B73BFAF27A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2AAEE586-24E2-E626-4B2F-0896938AAEC4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9C9C8613-B28D-2D95-9D7F-2EA40B6BFD44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5CF37F99-CD3C-F03C-8C7A-E1244143CE93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C7C3FC12-2977-BA4B-8E06-654CC58FD869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1B8B2A14-08E4-CCA8-ABB8-EA74899D04BB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2CEE66B-2127-2841-EABA-B841E1AA4282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4F0B1F0B-0D4A-AC63-79C6-9908369F47CB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3CB902A-B082-4D17-2923-EB40B5381235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4FAEA57-A542-8934-D998-AA8664EDD812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5F8CECB1-C936-3B2C-7982-C770B4323156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200ADF2A-EB08-66F0-1F8B-1205C21808A8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4DBB9C0-0EB1-4AC4-913E-DC11FD4604B1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6FCDC7F-EE41-472B-3EE7-019CB2051449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E623BB04-BADB-9847-956E-2132DECBB369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34711358-CB32-A7D1-ABA8-5903D7A9899E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14ED8A6-6266-3759-0FCE-1042343FBE4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53" name="Arrow: Right 1052">
            <a:extLst>
              <a:ext uri="{FF2B5EF4-FFF2-40B4-BE49-F238E27FC236}">
                <a16:creationId xmlns:a16="http://schemas.microsoft.com/office/drawing/2014/main" id="{1A085891-B162-3FD7-9E6D-472B75A08F47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Arrow: Right 1053">
            <a:extLst>
              <a:ext uri="{FF2B5EF4-FFF2-40B4-BE49-F238E27FC236}">
                <a16:creationId xmlns:a16="http://schemas.microsoft.com/office/drawing/2014/main" id="{1F440D56-225D-E249-8065-369020AEC084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Arrow: Right 1054">
            <a:extLst>
              <a:ext uri="{FF2B5EF4-FFF2-40B4-BE49-F238E27FC236}">
                <a16:creationId xmlns:a16="http://schemas.microsoft.com/office/drawing/2014/main" id="{75F1E2BE-A8D1-703C-D65E-CE7575483F5B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Arrow: Right 1055">
            <a:extLst>
              <a:ext uri="{FF2B5EF4-FFF2-40B4-BE49-F238E27FC236}">
                <a16:creationId xmlns:a16="http://schemas.microsoft.com/office/drawing/2014/main" id="{4A052CD2-8C54-9F38-DA30-1DB6AEAB2479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Arrow: Right 1056">
            <a:extLst>
              <a:ext uri="{FF2B5EF4-FFF2-40B4-BE49-F238E27FC236}">
                <a16:creationId xmlns:a16="http://schemas.microsoft.com/office/drawing/2014/main" id="{98D73FF4-E33B-5473-23BA-EE074BE5FF79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Arrow: Right 1057">
            <a:extLst>
              <a:ext uri="{FF2B5EF4-FFF2-40B4-BE49-F238E27FC236}">
                <a16:creationId xmlns:a16="http://schemas.microsoft.com/office/drawing/2014/main" id="{09505ED4-46C6-D56B-3987-5ADBFE99B415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6C7B91A-441B-3CFB-51AC-5D4ED448761B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2363190"/>
            <a:ext cx="2114795" cy="4494810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10652" y="616409"/>
            <a:ext cx="2114795" cy="129491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9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 Normalization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255167" y="698253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 initial minimal filtering can be used on importation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D7C89B-3769-C95F-C331-F6DEA406F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"/>
          <a:stretch/>
        </p:blipFill>
        <p:spPr>
          <a:xfrm>
            <a:off x="2290363" y="1063165"/>
            <a:ext cx="6126161" cy="1086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CA872-0B01-1B47-9DA9-E9CB8AFF6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3" r="41701" b="42498"/>
          <a:stretch/>
        </p:blipFill>
        <p:spPr>
          <a:xfrm>
            <a:off x="9288874" y="2095623"/>
            <a:ext cx="2160408" cy="1298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20A610-ECCD-7C3E-3120-263F33C0AA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7" r="41594" b="42798"/>
          <a:stretch/>
        </p:blipFill>
        <p:spPr>
          <a:xfrm>
            <a:off x="8962158" y="4156666"/>
            <a:ext cx="2160408" cy="1574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EA6AD5-C8C3-6474-C9A8-5F4D8982381F}"/>
              </a:ext>
            </a:extLst>
          </p:cNvPr>
          <p:cNvSpPr/>
          <p:nvPr/>
        </p:nvSpPr>
        <p:spPr>
          <a:xfrm>
            <a:off x="8960252" y="5501434"/>
            <a:ext cx="2152789" cy="21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F290ECA-2801-8016-254E-2ACF9AEE3E05}"/>
              </a:ext>
            </a:extLst>
          </p:cNvPr>
          <p:cNvSpPr/>
          <p:nvPr/>
        </p:nvSpPr>
        <p:spPr>
          <a:xfrm rot="5400000">
            <a:off x="10255327" y="3555539"/>
            <a:ext cx="44250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E7A97-A5B9-6241-3D0D-84EA2F24C85B}"/>
              </a:ext>
            </a:extLst>
          </p:cNvPr>
          <p:cNvSpPr txBox="1"/>
          <p:nvPr/>
        </p:nvSpPr>
        <p:spPr>
          <a:xfrm>
            <a:off x="8024579" y="899201"/>
            <a:ext cx="4100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</a:t>
            </a:r>
            <a:r>
              <a:rPr lang="en-US" sz="1400" b="1" dirty="0"/>
              <a:t>Higher raw count </a:t>
            </a:r>
            <a:r>
              <a:rPr lang="en-US" sz="1400" dirty="0"/>
              <a:t>values could be from cells with </a:t>
            </a:r>
            <a:r>
              <a:rPr lang="en-US" sz="1400" b="1" dirty="0"/>
              <a:t>larger library size </a:t>
            </a:r>
            <a:r>
              <a:rPr lang="en-US" sz="1400" dirty="0"/>
              <a:t>(total reads from that cell).</a:t>
            </a:r>
          </a:p>
          <a:p>
            <a:r>
              <a:rPr lang="en-US" sz="1400" dirty="0"/>
              <a:t>2,3)</a:t>
            </a:r>
            <a:r>
              <a:rPr lang="en-US" sz="1400" b="1" dirty="0"/>
              <a:t> Convention </a:t>
            </a:r>
            <a:r>
              <a:rPr lang="en-US" sz="1400" dirty="0"/>
              <a:t>to scale values a useful scale (similar to conventions found in bulk RNA seq).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85E85B4-4847-BB8E-0891-6BD996D09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158" y="5744033"/>
            <a:ext cx="3105583" cy="466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262315-C093-8D17-2EFD-ED948744F539}"/>
              </a:ext>
            </a:extLst>
          </p:cNvPr>
          <p:cNvSpPr/>
          <p:nvPr/>
        </p:nvSpPr>
        <p:spPr>
          <a:xfrm>
            <a:off x="9683496" y="6313918"/>
            <a:ext cx="2442071" cy="544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A3A031-0914-90AC-1B9A-9BFEE727D195}"/>
              </a:ext>
            </a:extLst>
          </p:cNvPr>
          <p:cNvSpPr txBox="1"/>
          <p:nvPr/>
        </p:nvSpPr>
        <p:spPr>
          <a:xfrm>
            <a:off x="9563914" y="6413845"/>
            <a:ext cx="1673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4472C4"/>
                </a:solidFill>
              </a:rPr>
              <a:t>srat</a:t>
            </a:r>
            <a:r>
              <a:rPr lang="en-US" sz="1100" dirty="0">
                <a:solidFill>
                  <a:srgbClr val="4472C4"/>
                </a:solidFill>
              </a:rPr>
              <a:t>[["RNA"]]$data</a:t>
            </a:r>
          </a:p>
          <a:p>
            <a:r>
              <a:rPr lang="en-US" sz="1100" dirty="0" err="1">
                <a:solidFill>
                  <a:srgbClr val="4472C4"/>
                </a:solidFill>
              </a:rPr>
              <a:t>srat@assays$RNA@data</a:t>
            </a:r>
            <a:endParaRPr lang="en-US" sz="1100" dirty="0">
              <a:solidFill>
                <a:srgbClr val="4472C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E5817A-7033-B528-C231-B1A4C2E72D36}"/>
              </a:ext>
            </a:extLst>
          </p:cNvPr>
          <p:cNvSpPr txBox="1"/>
          <p:nvPr/>
        </p:nvSpPr>
        <p:spPr>
          <a:xfrm>
            <a:off x="9632808" y="6111382"/>
            <a:ext cx="101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Accessors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D7D8CB-B63F-DA5B-1E86-C3A169C29DDD}"/>
              </a:ext>
            </a:extLst>
          </p:cNvPr>
          <p:cNvSpPr/>
          <p:nvPr/>
        </p:nvSpPr>
        <p:spPr>
          <a:xfrm>
            <a:off x="2852928" y="2800353"/>
            <a:ext cx="5171651" cy="3439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AB8C7-0FDD-BF24-2129-6EDFC20CFA42}"/>
              </a:ext>
            </a:extLst>
          </p:cNvPr>
          <p:cNvSpPr txBox="1"/>
          <p:nvPr/>
        </p:nvSpPr>
        <p:spPr>
          <a:xfrm>
            <a:off x="3395246" y="4137963"/>
            <a:ext cx="391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 showing example of normalization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8A73F94-5CEA-F0E6-B2F5-26486F55EE16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47E8D-7B5E-D725-35B1-6EF5D2C27495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A6B745-28B4-FE18-2B48-179F006F28E8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E16DBF-33C3-4B86-D6DA-3713DBEAFB31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9B389B-F739-441B-F7C9-96D42E40B4E3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BED44E-FB78-A524-8E81-86F1963DD7E5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EEC537-49C3-92D4-3014-AE4D346972D1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7780FBC-9951-635B-E063-D0CD41E72EDA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D680BBB-FBFB-1A6B-F717-B4DD08823A41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56DB84-B8CE-0FED-B131-F20D77C1C8BF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B116D-91D9-A35A-CE78-AD3214247BF4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E81C56E-78D3-28A0-810F-32AC4842E8C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E4AF10B-9E2B-CD9A-2CC5-C32CCAEC2A9D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49B33C4E-2D4F-8B04-104F-9134BF1BFBB5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70665E55-28ED-B516-5361-6C87408C5CC5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DD9674D8-7F0F-9022-B1CF-38D06483F9B1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206CFCEE-C41A-C9D4-40C8-806943C1151C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B7A0548B-90E1-4BED-012A-E85ED2E7BE23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24B06A9-DD45-156E-7122-9D231BF005BE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48133C13-9525-53B6-9686-25DA68B7E034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565437B8-3878-2963-A6BB-7EF32BCEBC0F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1107E994-B7F3-EBDF-241E-5464105BDEBF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39" name="TextBox 1038">
            <a:extLst>
              <a:ext uri="{FF2B5EF4-FFF2-40B4-BE49-F238E27FC236}">
                <a16:creationId xmlns:a16="http://schemas.microsoft.com/office/drawing/2014/main" id="{054044AF-E91F-CAC1-26BD-78BE84F6993C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116833E3-C85C-338F-8655-5294E66DB2DA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962A866-0E94-C0AA-2039-9A80F8CDEE3E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40BC7E-E193-A150-C7EA-0B01CA3242E6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A051DEF6-F1C0-30E4-50B8-25A9BCC04E24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C91AFFC-7835-5B3B-34E7-B25E80DE8CD8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54A96725-BA16-A041-059F-082660ED5EF2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6DE9F1B6-5D18-E6F4-EE89-E975FECED83D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34049CA7-D6D6-F247-50A0-745191383AFA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3E0A006E-7C08-6F2E-E27E-210D4F3FDF97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C12F2C0D-FFA9-6548-CFE4-B2E4C9FE971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50" name="Arrow: Right 1049">
            <a:extLst>
              <a:ext uri="{FF2B5EF4-FFF2-40B4-BE49-F238E27FC236}">
                <a16:creationId xmlns:a16="http://schemas.microsoft.com/office/drawing/2014/main" id="{FFCACDE8-A950-A250-0DFB-CA8CDFB37C3C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Arrow: Right 1050">
            <a:extLst>
              <a:ext uri="{FF2B5EF4-FFF2-40B4-BE49-F238E27FC236}">
                <a16:creationId xmlns:a16="http://schemas.microsoft.com/office/drawing/2014/main" id="{D9FCC4E7-902F-B5FC-E8E4-681B24F3E766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Arrow: Right 1051">
            <a:extLst>
              <a:ext uri="{FF2B5EF4-FFF2-40B4-BE49-F238E27FC236}">
                <a16:creationId xmlns:a16="http://schemas.microsoft.com/office/drawing/2014/main" id="{82875F6A-D628-56E1-0851-7C379E83CD41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Arrow: Right 1052">
            <a:extLst>
              <a:ext uri="{FF2B5EF4-FFF2-40B4-BE49-F238E27FC236}">
                <a16:creationId xmlns:a16="http://schemas.microsoft.com/office/drawing/2014/main" id="{3C2D00A8-2BE3-257C-0FE4-146044E3F6E2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Arrow: Right 1053">
            <a:extLst>
              <a:ext uri="{FF2B5EF4-FFF2-40B4-BE49-F238E27FC236}">
                <a16:creationId xmlns:a16="http://schemas.microsoft.com/office/drawing/2014/main" id="{7051837D-C7D9-D220-BFBF-D29A6A290650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Arrow: Right 1054">
            <a:extLst>
              <a:ext uri="{FF2B5EF4-FFF2-40B4-BE49-F238E27FC236}">
                <a16:creationId xmlns:a16="http://schemas.microsoft.com/office/drawing/2014/main" id="{911BE868-2E03-2AF7-9F26-7078107F8093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130EA49A-E147-F661-301D-A6A0D28D7D8D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3158836"/>
            <a:ext cx="2119121" cy="3653422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10652" y="630228"/>
            <a:ext cx="2119121" cy="1851716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3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 Normalization: Variable Features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317050" y="831156"/>
            <a:ext cx="631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Identify genes with high variation (used for </a:t>
            </a:r>
            <a:r>
              <a:rPr lang="en-US" b="1" u="sng" dirty="0"/>
              <a:t>improved clustering</a:t>
            </a:r>
            <a:r>
              <a:rPr lang="en-US" b="1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88F9FA-D0C5-BE2B-5AF0-DBE35C972C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"/>
          <a:stretch/>
        </p:blipFill>
        <p:spPr>
          <a:xfrm>
            <a:off x="2427927" y="1203920"/>
            <a:ext cx="6125004" cy="50489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B729B36-CFEB-0E62-FB25-E753ECB24C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5" t="9700" r="3245"/>
          <a:stretch/>
        </p:blipFill>
        <p:spPr>
          <a:xfrm>
            <a:off x="2317050" y="6049517"/>
            <a:ext cx="2841626" cy="421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5726E25E-E1A6-B68E-1025-5A8234FE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40" r="4697"/>
          <a:stretch/>
        </p:blipFill>
        <p:spPr>
          <a:xfrm>
            <a:off x="6096000" y="6045438"/>
            <a:ext cx="3438525" cy="714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8673128-2A1B-5E1B-66D7-0F86D6C1C8CC}"/>
              </a:ext>
            </a:extLst>
          </p:cNvPr>
          <p:cNvGrpSpPr/>
          <p:nvPr/>
        </p:nvGrpSpPr>
        <p:grpSpPr>
          <a:xfrm>
            <a:off x="2295259" y="4469042"/>
            <a:ext cx="4271991" cy="1319783"/>
            <a:chOff x="2436689" y="4000086"/>
            <a:chExt cx="4271991" cy="131978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5F49BC1-8D9C-DA0E-0AF8-829E4B340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7772" r="4337" b="59159"/>
            <a:stretch/>
          </p:blipFill>
          <p:spPr>
            <a:xfrm>
              <a:off x="2436689" y="5116669"/>
              <a:ext cx="3718191" cy="2032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E7A8D3F-EA13-FE31-C3A6-58A603CBE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0754"/>
            <a:stretch/>
          </p:blipFill>
          <p:spPr>
            <a:xfrm>
              <a:off x="2440884" y="4000086"/>
              <a:ext cx="4267796" cy="111652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FBC717C-1A7C-5C32-F15C-E2D1D6C62E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44" b="3566"/>
          <a:stretch/>
        </p:blipFill>
        <p:spPr>
          <a:xfrm>
            <a:off x="7050967" y="4487862"/>
            <a:ext cx="4043304" cy="1552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F13BF4-1654-E853-4327-04A280361F33}"/>
              </a:ext>
            </a:extLst>
          </p:cNvPr>
          <p:cNvSpPr txBox="1"/>
          <p:nvPr/>
        </p:nvSpPr>
        <p:spPr>
          <a:xfrm>
            <a:off x="8622408" y="4040071"/>
            <a:ext cx="29185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4472C4"/>
                </a:solidFill>
              </a:rPr>
              <a:t>srat</a:t>
            </a:r>
            <a:r>
              <a:rPr lang="en-US" sz="1100" dirty="0">
                <a:solidFill>
                  <a:srgbClr val="4472C4"/>
                </a:solidFill>
              </a:rPr>
              <a:t>[["RNA"]]@meta.data$var.features</a:t>
            </a:r>
          </a:p>
          <a:p>
            <a:r>
              <a:rPr lang="en-US" sz="1100" dirty="0" err="1">
                <a:solidFill>
                  <a:srgbClr val="4472C4"/>
                </a:solidFill>
              </a:rPr>
              <a:t>srat@assays$RNA@meta.data$var.features</a:t>
            </a:r>
            <a:endParaRPr lang="en-US" sz="1100" dirty="0">
              <a:solidFill>
                <a:srgbClr val="4472C4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19095D-DDDA-4D7A-5DF1-EE6330E4F679}"/>
              </a:ext>
            </a:extLst>
          </p:cNvPr>
          <p:cNvSpPr txBox="1"/>
          <p:nvPr/>
        </p:nvSpPr>
        <p:spPr>
          <a:xfrm>
            <a:off x="7609887" y="4086237"/>
            <a:ext cx="101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Accessors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10205FA-3DCD-B99B-F027-7B265C95432C}"/>
              </a:ext>
            </a:extLst>
          </p:cNvPr>
          <p:cNvSpPr/>
          <p:nvPr/>
        </p:nvSpPr>
        <p:spPr>
          <a:xfrm>
            <a:off x="6017419" y="5493731"/>
            <a:ext cx="89544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1DEACD8A-C62E-5A28-2B8C-CCF89EEDBC79}"/>
              </a:ext>
            </a:extLst>
          </p:cNvPr>
          <p:cNvSpPr/>
          <p:nvPr/>
        </p:nvSpPr>
        <p:spPr>
          <a:xfrm>
            <a:off x="5460974" y="6079205"/>
            <a:ext cx="3327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ED4E79-B119-7068-4398-8E09E88CA033}"/>
              </a:ext>
            </a:extLst>
          </p:cNvPr>
          <p:cNvSpPr txBox="1"/>
          <p:nvPr/>
        </p:nvSpPr>
        <p:spPr>
          <a:xfrm>
            <a:off x="2346317" y="1882442"/>
            <a:ext cx="8122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3E50"/>
                </a:solidFill>
                <a:latin typeface="Lato" panose="020F0502020204030204" pitchFamily="34" charset="0"/>
              </a:rPr>
              <a:t>Highly variably expressed genes are used as input points for dimension reduction (statically expressed genes only add noise to the transform).</a:t>
            </a:r>
            <a:endParaRPr lang="en-US" b="1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3D9E4AA-A8C6-D1A8-36AF-6B0DEA7A4129}"/>
              </a:ext>
            </a:extLst>
          </p:cNvPr>
          <p:cNvSpPr txBox="1"/>
          <p:nvPr/>
        </p:nvSpPr>
        <p:spPr>
          <a:xfrm>
            <a:off x="2380052" y="2729843"/>
            <a:ext cx="6185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4" pitchFamily="34" charset="0"/>
              </a:rPr>
              <a:t>Instead of just calculating gene expression variance across cells (variance is a noisy random variable), normalization and modeling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7F8C6-7E45-DFE6-4EDF-DB782AD2C301}"/>
              </a:ext>
            </a:extLst>
          </p:cNvPr>
          <p:cNvSpPr/>
          <p:nvPr/>
        </p:nvSpPr>
        <p:spPr>
          <a:xfrm>
            <a:off x="7033261" y="4495800"/>
            <a:ext cx="4063364" cy="15430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7B5C35B-AAFA-BE71-DB0F-ED2535515E52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1647A5-EDCF-A5D7-FD63-4D70F08AD23D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3C399B-D8F1-8DCE-FDB8-92B9F3E9FB5C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B08786-0FD5-6B56-B409-2C3768350CBF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C9B712-231D-A792-B209-442813283D5A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DB95E0-95F9-6BFB-9E74-9F0A65B733B2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E7ED43-0AC8-0338-0C4B-0E8E9ACAD64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660157-9BBF-88D0-31E0-81E4ADEC3747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79CEE1-8F65-69D7-3578-B11E08B3A272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15C034-69D1-00AF-B48C-6824A7FB685B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B2C773-7DFD-A388-5947-7ED43B55FC69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E43C06-7C5C-6222-FA84-369A0674CB5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8812CE7-D811-6512-CDEF-9FCBAD76157E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8FBBA6F-D1DF-6AA6-7E51-D21458431613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D0A0C1ED-E760-D66B-77A3-1E5EADDC98E6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039123A2-BB20-1D5C-C699-E9A23FD76FE9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8657EAE-4775-C396-0E59-17B32DD53DD0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142A93CC-1D23-27D0-4225-0F6E67D6DCED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A86F0A10-F49F-5715-B70A-121FEC490651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F7043EA-35E6-1FCF-BD20-578F5AF0C3DC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AA2A6EE4-7B69-BCC0-0086-21C801E45778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73A1B8E3-D023-A28C-90CF-3555737D988E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266C93C-7A23-3203-8B1E-8DCEFC888146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F1D07654-50A0-6393-AFD7-F5C8658241EC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48A784BF-9BB3-D60D-41C3-A11C7B547214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05E43C7-19F4-0A66-B200-B75CCE18F663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5CFEE8C3-CF35-40CC-F3C6-4C38B8F59AC3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5DFB04E-737A-E523-B08B-5684FB21F00E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7C6D9F9-0775-1AA8-D583-90663A7D5652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9E11481-CDD8-051A-BD72-4F73D5F4D0B7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233E2DB0-0E5D-079A-F87E-F7B502172225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854CAC98-FCFD-2DF7-4CD4-405C0B1EB782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BB4FA4FB-8F1D-D9B4-7D24-9CFA5DDFA9A0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52" name="Arrow: Right 1051">
            <a:extLst>
              <a:ext uri="{FF2B5EF4-FFF2-40B4-BE49-F238E27FC236}">
                <a16:creationId xmlns:a16="http://schemas.microsoft.com/office/drawing/2014/main" id="{C96DA175-0384-1B6E-7EDE-2C7A5180BB3C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Arrow: Right 1052">
            <a:extLst>
              <a:ext uri="{FF2B5EF4-FFF2-40B4-BE49-F238E27FC236}">
                <a16:creationId xmlns:a16="http://schemas.microsoft.com/office/drawing/2014/main" id="{FFAE8AEF-3CC3-7CB4-3320-06B4EF2D69B9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Arrow: Right 1053">
            <a:extLst>
              <a:ext uri="{FF2B5EF4-FFF2-40B4-BE49-F238E27FC236}">
                <a16:creationId xmlns:a16="http://schemas.microsoft.com/office/drawing/2014/main" id="{95B67C7A-5104-7217-9F3F-D29D2296E8F4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Arrow: Right 1054">
            <a:extLst>
              <a:ext uri="{FF2B5EF4-FFF2-40B4-BE49-F238E27FC236}">
                <a16:creationId xmlns:a16="http://schemas.microsoft.com/office/drawing/2014/main" id="{406EF4A4-D3AC-D19E-B447-7CB4AE22237F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Arrow: Right 1055">
            <a:extLst>
              <a:ext uri="{FF2B5EF4-FFF2-40B4-BE49-F238E27FC236}">
                <a16:creationId xmlns:a16="http://schemas.microsoft.com/office/drawing/2014/main" id="{05CE9AC9-37E3-5F13-ED6A-28BAD94BFB0F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Arrow: Right 1056">
            <a:extLst>
              <a:ext uri="{FF2B5EF4-FFF2-40B4-BE49-F238E27FC236}">
                <a16:creationId xmlns:a16="http://schemas.microsoft.com/office/drawing/2014/main" id="{03E07A84-DC17-140E-283A-3C7E6D9F92EC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24493A6-F58B-7777-52FC-B0E9BA9D0419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3181337"/>
            <a:ext cx="2169649" cy="3676663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0" y="658033"/>
            <a:ext cx="2169649" cy="1825150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7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M3_Seurat_Processing</Template>
  <TotalTime>2848</TotalTime>
  <Words>1518</Words>
  <Application>Microsoft Office PowerPoint</Application>
  <PresentationFormat>Widescreen</PresentationFormat>
  <Paragraphs>521</Paragraphs>
  <Slides>20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Lato</vt:lpstr>
      <vt:lpstr>OpenSans</vt:lpstr>
      <vt:lpstr>Office Theme</vt:lpstr>
      <vt:lpstr>Microsoft Excel Worksheet</vt:lpstr>
      <vt:lpstr>Module 3: Processing scRNA-Seq with Seurat</vt:lpstr>
      <vt:lpstr>Processing Pipeline Overview</vt:lpstr>
      <vt:lpstr>Processing Pipeline Overview</vt:lpstr>
      <vt:lpstr>Seurat S4 Class Object Stores Pipeline Intermediate Outputs</vt:lpstr>
      <vt:lpstr>Count Matrix Importation</vt:lpstr>
      <vt:lpstr>Count Matrix Importation</vt:lpstr>
      <vt:lpstr>Count Matrix Importation</vt:lpstr>
      <vt:lpstr>Count Data Normalization</vt:lpstr>
      <vt:lpstr>Count Data Normalization: Variable Features</vt:lpstr>
      <vt:lpstr>Count Matrix Importation</vt:lpstr>
      <vt:lpstr>Count Matrix Importation</vt:lpstr>
      <vt:lpstr>Linear Dimension Reduction</vt:lpstr>
      <vt:lpstr>Identifying Neighboring Cells</vt:lpstr>
      <vt:lpstr>Use Neighbor Graphs to Identify Clusters</vt:lpstr>
      <vt:lpstr>Nonlinear Dimension Reduction</vt:lpstr>
      <vt:lpstr>UMAP versus t-SNE</vt:lpstr>
      <vt:lpstr>PowerPoint Presentation</vt:lpstr>
      <vt:lpstr>Seurat Adjustable Parameters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224</cp:revision>
  <dcterms:created xsi:type="dcterms:W3CDTF">2024-01-01T16:06:19Z</dcterms:created>
  <dcterms:modified xsi:type="dcterms:W3CDTF">2024-02-01T00:42:05Z</dcterms:modified>
</cp:coreProperties>
</file>