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13"/>
  </p:notesMasterIdLst>
  <p:sldIdLst>
    <p:sldId id="256" r:id="rId2"/>
    <p:sldId id="267" r:id="rId3"/>
    <p:sldId id="264" r:id="rId4"/>
    <p:sldId id="274" r:id="rId5"/>
    <p:sldId id="273" r:id="rId6"/>
    <p:sldId id="262" r:id="rId7"/>
    <p:sldId id="263" r:id="rId8"/>
    <p:sldId id="270" r:id="rId9"/>
    <p:sldId id="265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uce Allen Corliss" initials="" lastIdx="2" clrIdx="0">
    <p:extLst>
      <p:ext uri="{19B8F6BF-5375-455C-9EA6-DF929625EA0E}">
        <p15:presenceInfo xmlns:p15="http://schemas.microsoft.com/office/powerpoint/2012/main" userId="S::bacorli2@ncsu.edu::ebdc0e58-7ea7-4a1a-a221-8dfdcd56a5d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199317"/>
    <a:srgbClr val="377E46"/>
    <a:srgbClr val="3E47CC"/>
    <a:srgbClr val="A349A3"/>
    <a:srgbClr val="7092BF"/>
    <a:srgbClr val="BFE7F7"/>
    <a:srgbClr val="E84A50"/>
    <a:srgbClr val="6B4099"/>
    <a:srgbClr val="3FB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54" autoAdjust="0"/>
    <p:restoredTop sz="94674"/>
  </p:normalViewPr>
  <p:slideViewPr>
    <p:cSldViewPr snapToGrid="0">
      <p:cViewPr varScale="1">
        <p:scale>
          <a:sx n="124" d="100"/>
          <a:sy n="124" d="100"/>
        </p:scale>
        <p:origin x="7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2-05T11:51:52.631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2-05T11:51:52.631" idx="2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40CFF0-3E11-4AF6-9747-7919C58FBC48}" type="datetimeFigureOut">
              <a:rPr lang="en-US" smtClean="0"/>
              <a:t>4/4/24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1E9C32-9AD5-4F50-8DB4-01491388D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573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In the example plot below, UMI counts are on the y-axis ranging from 0 to 10,000 in log scale. Barcodes are on the x-axis, ranked from 0 to 1,000,000 also in log scale. Cell-associated barcodes as determined by the cell-calling heuristic are in blue while background barcodes are in gray.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1E9C32-9AD5-4F50-8DB4-01491388DC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1412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1E9C32-9AD5-4F50-8DB4-01491388DC2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129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85BCB-E3B8-07B8-F935-20391976AE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CBC591-4310-F7A1-0C2B-41C2A92FC0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CC0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A9D8B-214E-BBC5-816C-30B8814B6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4/4/24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C54AA-25DA-40A4-4E68-B7A38DD02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688ED-A527-96A5-50BC-933A8F845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28443" y="6492875"/>
            <a:ext cx="2743200" cy="365125"/>
          </a:xfrm>
        </p:spPr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583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F4D80-0A90-4E53-A15F-BEE0809AF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29173"/>
          </a:xfrm>
          <a:solidFill>
            <a:srgbClr val="A50021"/>
          </a:solidFill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1A227F-3F03-F1D8-30CC-FF2A86391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4/4/24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759D64-3DF8-C889-315D-FE22B2817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1BEE87-EA54-6D9E-CF3E-4E95D81E9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99058" y="6356350"/>
            <a:ext cx="2743200" cy="365125"/>
          </a:xfrm>
        </p:spPr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665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6033A-2F5F-351D-6A63-BDAAC03B1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80FF4-15C5-2E6B-0C4F-6647A96EA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5B5ED-B6CB-390C-B51E-BB044AC2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4/4/24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E5ABD-21F5-238E-B567-A4F9AEB5F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49B9D-1E3D-CA2E-C52B-21DAA06BE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260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EB6BF-ECF8-8904-B356-F34CAFE6B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ABF5C-F867-67AC-F587-A786B25319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D2A129-B425-E1B0-CEA2-3B4F7FDB6E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FAB8F4-BF71-A5FB-1A2B-D5DBB350E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4/4/24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F284D2-6FA7-B75B-010E-8B6828BD0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7A3294-05D4-B5C7-BD02-861760020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681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C853FE-71B4-F61F-60FD-A23C9F0B1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4/4/24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971E14-28BD-93DD-2814-BE55A5DDF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D6960C-0AC6-B26A-686A-92E53140D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674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AA3D82-EBE4-C120-6990-4AE24863D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6FE47D-DC2A-9EDE-4D3E-253F59EE3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B8207-400A-08E9-10E6-F384731A2A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9634C-F75C-45F7-A87A-C5E2AF3ECA41}" type="datetimeFigureOut">
              <a:rPr lang="en-US" smtClean="0"/>
              <a:t>4/4/24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BB1CC-0FCB-2CB8-FDC9-5D72A2CABC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2AC2D-0DE9-40D7-929B-38644020C2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28444" y="649037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D057B878-12E1-E213-DD5D-E8C3B95DEE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190"/>
          <a:stretch/>
        </p:blipFill>
        <p:spPr bwMode="auto">
          <a:xfrm>
            <a:off x="11657405" y="6405597"/>
            <a:ext cx="440780" cy="369373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6165629-9282-59A2-3252-22C976A32FCB}"/>
              </a:ext>
            </a:extLst>
          </p:cNvPr>
          <p:cNvSpPr/>
          <p:nvPr/>
        </p:nvSpPr>
        <p:spPr>
          <a:xfrm>
            <a:off x="10327568" y="6413419"/>
            <a:ext cx="162346" cy="3690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6">
            <a:extLst>
              <a:ext uri="{FF2B5EF4-FFF2-40B4-BE49-F238E27FC236}">
                <a16:creationId xmlns:a16="http://schemas.microsoft.com/office/drawing/2014/main" id="{BDB1A56D-B0BB-83FA-A9E4-F4640EAC04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5781" y="6356350"/>
            <a:ext cx="398897" cy="474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AE6847B1-0652-4F82-C0D7-6BB9058EF211}"/>
              </a:ext>
            </a:extLst>
          </p:cNvPr>
          <p:cNvGrpSpPr/>
          <p:nvPr/>
        </p:nvGrpSpPr>
        <p:grpSpPr>
          <a:xfrm>
            <a:off x="10421120" y="6361244"/>
            <a:ext cx="1358031" cy="470621"/>
            <a:chOff x="10250948" y="6361244"/>
            <a:chExt cx="1358031" cy="47062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E43C571-9C77-A5A7-27CB-DF2E8AB20A94}"/>
                </a:ext>
              </a:extLst>
            </p:cNvPr>
            <p:cNvSpPr txBox="1"/>
            <p:nvPr userDrawn="1"/>
          </p:nvSpPr>
          <p:spPr>
            <a:xfrm>
              <a:off x="10288746" y="6401527"/>
              <a:ext cx="1320233" cy="4276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280"/>
                </a:lnSpc>
              </a:pPr>
              <a:r>
                <a:rPr lang="en-US" sz="14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 </a:t>
              </a:r>
              <a:r>
                <a:rPr lang="en-US" sz="1200" spc="-10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ATA</a:t>
              </a:r>
              <a:r>
                <a:rPr lang="en-US" sz="12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</a:t>
              </a:r>
              <a:r>
                <a:rPr lang="en-US" sz="14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  </a:t>
              </a:r>
              <a:r>
                <a:rPr lang="en-US" sz="1200" spc="-2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CIENCE</a:t>
              </a:r>
              <a:r>
                <a:rPr lang="en-US" sz="12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</a:t>
              </a:r>
            </a:p>
            <a:p>
              <a:pPr>
                <a:lnSpc>
                  <a:spcPts val="1280"/>
                </a:lnSpc>
              </a:pPr>
              <a:r>
                <a:rPr lang="en-US" sz="14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 </a:t>
              </a:r>
              <a:r>
                <a:rPr lang="en-US" sz="1200" spc="-1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CADEMY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A9B7E82-3AE1-1ED0-9C75-D904117A350C}"/>
                </a:ext>
              </a:extLst>
            </p:cNvPr>
            <p:cNvSpPr txBox="1"/>
            <p:nvPr userDrawn="1"/>
          </p:nvSpPr>
          <p:spPr>
            <a:xfrm>
              <a:off x="10250948" y="6365476"/>
              <a:ext cx="24711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D</a:t>
              </a:r>
              <a:endParaRPr lang="en-US" sz="14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66948DE-BE55-32BF-3755-41B53C339311}"/>
                </a:ext>
              </a:extLst>
            </p:cNvPr>
            <p:cNvSpPr txBox="1"/>
            <p:nvPr userDrawn="1"/>
          </p:nvSpPr>
          <p:spPr>
            <a:xfrm>
              <a:off x="10686216" y="6361244"/>
              <a:ext cx="24711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S</a:t>
              </a:r>
              <a:endParaRPr lang="en-US" sz="14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20460B7-E159-6953-8B40-5396511A4476}"/>
                </a:ext>
              </a:extLst>
            </p:cNvPr>
            <p:cNvSpPr txBox="1"/>
            <p:nvPr userDrawn="1"/>
          </p:nvSpPr>
          <p:spPr>
            <a:xfrm>
              <a:off x="10260092" y="6524088"/>
              <a:ext cx="24711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A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714650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Excel_Worksheet2.xlsx"/><Relationship Id="rId3" Type="http://schemas.openxmlformats.org/officeDocument/2006/relationships/image" Target="../media/image18.png"/><Relationship Id="rId7" Type="http://schemas.openxmlformats.org/officeDocument/2006/relationships/image" Target="../media/image20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package" Target="../embeddings/Microsoft_Excel_Worksheet1.xlsx"/><Relationship Id="rId5" Type="http://schemas.openxmlformats.org/officeDocument/2006/relationships/image" Target="../media/image19.emf"/><Relationship Id="rId4" Type="http://schemas.openxmlformats.org/officeDocument/2006/relationships/package" Target="../embeddings/Microsoft_Excel_Worksheet.xlsx"/><Relationship Id="rId9" Type="http://schemas.openxmlformats.org/officeDocument/2006/relationships/image" Target="../media/image2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emf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1E794-74C3-59BB-D9FD-8D2419097F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Module 2: Aligning Reads with Cell Ranger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47A6D8B-F60F-454A-2FD9-B293EFF4B6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80132"/>
            <a:ext cx="9144000" cy="1655762"/>
          </a:xfrm>
        </p:spPr>
        <p:txBody>
          <a:bodyPr>
            <a:noAutofit/>
          </a:bodyPr>
          <a:lstStyle/>
          <a:p>
            <a:r>
              <a:rPr lang="en-US" sz="4000" dirty="0"/>
              <a:t>NC State </a:t>
            </a:r>
            <a:r>
              <a:rPr lang="en-US" sz="4000" dirty="0" err="1"/>
              <a:t>scRNA</a:t>
            </a:r>
            <a:r>
              <a:rPr lang="en-US" sz="4000" dirty="0"/>
              <a:t> Workshop, 2024</a:t>
            </a:r>
          </a:p>
        </p:txBody>
      </p:sp>
    </p:spTree>
    <p:extLst>
      <p:ext uri="{BB962C8B-B14F-4D97-AF65-F5344CB8AC3E}">
        <p14:creationId xmlns:p14="http://schemas.microsoft.com/office/powerpoint/2010/main" val="2380909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2DDF0-515E-238F-2A7E-655B0D47A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 Ranger Outputs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944DA1-6D08-3FF6-C5AB-0FB6468FE05C}"/>
              </a:ext>
            </a:extLst>
          </p:cNvPr>
          <p:cNvSpPr txBox="1"/>
          <p:nvPr/>
        </p:nvSpPr>
        <p:spPr>
          <a:xfrm>
            <a:off x="284392" y="4664175"/>
            <a:ext cx="756901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333333"/>
                </a:solidFill>
                <a:latin typeface="Open Sans" panose="020B0606030504020204" pitchFamily="34" charset="0"/>
              </a:rPr>
              <a:t>Filtered featured-barcode matrix: 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The filtered gene-barcode matrix excludes barcodes that correspond to this background noise.  This can be visualized in the barcode vs UMI count rank plot in the web summary file.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FE42F2-61AC-9A02-9515-73C164484964}"/>
              </a:ext>
            </a:extLst>
          </p:cNvPr>
          <p:cNvSpPr txBox="1"/>
          <p:nvPr/>
        </p:nvSpPr>
        <p:spPr>
          <a:xfrm>
            <a:off x="313112" y="2646674"/>
            <a:ext cx="1170210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333333"/>
                </a:solidFill>
                <a:latin typeface="Open Sans" panose="020B0606030504020204" pitchFamily="34" charset="0"/>
              </a:rPr>
              <a:t>Unfiltered featured-barcode matrix: </a:t>
            </a:r>
            <a:r>
              <a:rPr lang="en-US" dirty="0">
                <a:solidFill>
                  <a:srgbClr val="333333"/>
                </a:solidFill>
                <a:latin typeface="Open Sans" panose="020B0606030504020204" pitchFamily="34" charset="0"/>
              </a:rPr>
              <a:t> raw gene-barcode matrix includes </a:t>
            </a:r>
            <a:r>
              <a:rPr lang="en-US" i="1" dirty="0">
                <a:solidFill>
                  <a:srgbClr val="333333"/>
                </a:solidFill>
                <a:latin typeface="Open Sans" panose="020B0606030504020204" pitchFamily="34" charset="0"/>
              </a:rPr>
              <a:t>all valid barcodes </a:t>
            </a:r>
            <a:r>
              <a:rPr lang="en-US" dirty="0">
                <a:solidFill>
                  <a:srgbClr val="333333"/>
                </a:solidFill>
                <a:latin typeface="Open Sans" panose="020B0606030504020204" pitchFamily="34" charset="0"/>
              </a:rPr>
              <a:t>from </a:t>
            </a:r>
            <a:r>
              <a:rPr lang="en-US" b="1" dirty="0">
                <a:solidFill>
                  <a:srgbClr val="333333"/>
                </a:solidFill>
                <a:latin typeface="Open Sans" panose="020B0606030504020204" pitchFamily="34" charset="0"/>
              </a:rPr>
              <a:t>GEMs</a:t>
            </a:r>
            <a:r>
              <a:rPr lang="en-US" dirty="0">
                <a:solidFill>
                  <a:srgbClr val="333333"/>
                </a:solidFill>
                <a:latin typeface="Open Sans" panose="020B0606030504020204" pitchFamily="34" charset="0"/>
              </a:rPr>
              <a:t> (Gel Bead-In </a:t>
            </a:r>
            <a:r>
              <a:rPr lang="en-US" dirty="0" err="1">
                <a:solidFill>
                  <a:srgbClr val="333333"/>
                </a:solidFill>
                <a:latin typeface="Open Sans" panose="020B0606030504020204" pitchFamily="34" charset="0"/>
              </a:rPr>
              <a:t>EMulsions</a:t>
            </a:r>
            <a:r>
              <a:rPr lang="en-US" dirty="0">
                <a:solidFill>
                  <a:srgbClr val="333333"/>
                </a:solidFill>
                <a:latin typeface="Open Sans" panose="020B0606030504020204" pitchFamily="34" charset="0"/>
              </a:rPr>
              <a:t>) captured in the data. However, because most </a:t>
            </a:r>
            <a:r>
              <a:rPr lang="en-US" i="1" dirty="0">
                <a:solidFill>
                  <a:srgbClr val="333333"/>
                </a:solidFill>
                <a:latin typeface="Open Sans" panose="020B0606030504020204" pitchFamily="34" charset="0"/>
              </a:rPr>
              <a:t>GEMs do not actually contain cells</a:t>
            </a:r>
            <a:r>
              <a:rPr lang="en-US" dirty="0">
                <a:solidFill>
                  <a:srgbClr val="333333"/>
                </a:solidFill>
                <a:latin typeface="Open Sans" panose="020B0606030504020204" pitchFamily="34" charset="0"/>
              </a:rPr>
              <a:t>, it follows that </a:t>
            </a:r>
            <a:r>
              <a:rPr lang="en-US" b="1" dirty="0">
                <a:solidFill>
                  <a:srgbClr val="333333"/>
                </a:solidFill>
                <a:latin typeface="Open Sans" panose="020B0606030504020204" pitchFamily="34" charset="0"/>
              </a:rPr>
              <a:t>most barcodes in the data do not correspond to cells</a:t>
            </a:r>
            <a:r>
              <a:rPr lang="en-US" dirty="0">
                <a:solidFill>
                  <a:srgbClr val="333333"/>
                </a:solidFill>
                <a:latin typeface="Open Sans" panose="020B0606030504020204" pitchFamily="34" charset="0"/>
              </a:rPr>
              <a:t>, but </a:t>
            </a:r>
            <a:r>
              <a:rPr lang="en-US" u="sng" dirty="0">
                <a:solidFill>
                  <a:srgbClr val="333333"/>
                </a:solidFill>
                <a:latin typeface="Open Sans" panose="020B0606030504020204" pitchFamily="34" charset="0"/>
              </a:rPr>
              <a:t>rather background noise </a:t>
            </a:r>
            <a:r>
              <a:rPr lang="en-US" dirty="0">
                <a:solidFill>
                  <a:srgbClr val="333333"/>
                </a:solidFill>
                <a:latin typeface="Open Sans" panose="020B0606030504020204" pitchFamily="34" charset="0"/>
              </a:rPr>
              <a:t>(e.g. GEMs with free-floating mRNA from lysed or dead cells).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8D88CA2-919B-71FD-2CFF-783064A2D0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7906" y="3673267"/>
            <a:ext cx="3212973" cy="2394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2AC6D1C-A5A1-B04E-9C3E-6E0471AD9ECF}"/>
              </a:ext>
            </a:extLst>
          </p:cNvPr>
          <p:cNvSpPr txBox="1"/>
          <p:nvPr/>
        </p:nvSpPr>
        <p:spPr>
          <a:xfrm>
            <a:off x="1636658" y="2179775"/>
            <a:ext cx="1200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&gt;&gt; </a:t>
            </a:r>
            <a:r>
              <a:rPr lang="en-US" sz="1400" dirty="0" err="1"/>
              <a:t>matrix.mtx</a:t>
            </a:r>
            <a:endParaRPr 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85094A4-A547-0160-2570-5846117EA3B9}"/>
              </a:ext>
            </a:extLst>
          </p:cNvPr>
          <p:cNvSpPr txBox="1"/>
          <p:nvPr/>
        </p:nvSpPr>
        <p:spPr>
          <a:xfrm>
            <a:off x="8653288" y="2179775"/>
            <a:ext cx="13201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&gt;&gt; </a:t>
            </a:r>
            <a:r>
              <a:rPr lang="en-US" sz="1400" dirty="0" err="1"/>
              <a:t>barcodes.tsv</a:t>
            </a:r>
            <a:endParaRPr lang="en-US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2A1BB9A-514E-41D2-6E35-44836821B5A0}"/>
              </a:ext>
            </a:extLst>
          </p:cNvPr>
          <p:cNvSpPr txBox="1"/>
          <p:nvPr/>
        </p:nvSpPr>
        <p:spPr>
          <a:xfrm>
            <a:off x="5340026" y="2179775"/>
            <a:ext cx="1256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&gt;&gt; </a:t>
            </a:r>
            <a:r>
              <a:rPr lang="en-US" sz="1400" dirty="0" err="1"/>
              <a:t>features.tsv</a:t>
            </a:r>
            <a:endParaRPr lang="en-US" sz="1400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FFC927AB-B526-DDB5-9A2F-40F77904AD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2670639"/>
              </p:ext>
            </p:extLst>
          </p:nvPr>
        </p:nvGraphicFramePr>
        <p:xfrm>
          <a:off x="1782962" y="760452"/>
          <a:ext cx="142875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1428685" imgH="1371716" progId="Excel.Sheet.12">
                  <p:embed/>
                </p:oleObj>
              </mc:Choice>
              <mc:Fallback>
                <p:oleObj name="Worksheet" r:id="rId4" imgW="1428685" imgH="1371716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82962" y="760452"/>
                        <a:ext cx="1428750" cy="1371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13FE65DA-4B6D-F88C-84C3-9260472D31C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4030151"/>
              </p:ext>
            </p:extLst>
          </p:nvPr>
        </p:nvGraphicFramePr>
        <p:xfrm>
          <a:off x="5381480" y="760452"/>
          <a:ext cx="1257300" cy="140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6" imgW="1257257" imgH="1409597" progId="Excel.Sheet.12">
                  <p:embed/>
                </p:oleObj>
              </mc:Choice>
              <mc:Fallback>
                <p:oleObj name="Worksheet" r:id="rId6" imgW="1257257" imgH="140959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381480" y="760452"/>
                        <a:ext cx="1257300" cy="1409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B6FA931E-6D52-E158-B38F-6844B84DBF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1068715"/>
              </p:ext>
            </p:extLst>
          </p:nvPr>
        </p:nvGraphicFramePr>
        <p:xfrm>
          <a:off x="8808548" y="760452"/>
          <a:ext cx="1009650" cy="140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8" imgW="1009484" imgH="1409597" progId="Excel.Sheet.12">
                  <p:embed/>
                </p:oleObj>
              </mc:Choice>
              <mc:Fallback>
                <p:oleObj name="Worksheet" r:id="rId8" imgW="1009484" imgH="140959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808548" y="760452"/>
                        <a:ext cx="1009650" cy="1409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07902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>
            <a:extLst>
              <a:ext uri="{FF2B5EF4-FFF2-40B4-BE49-F238E27FC236}">
                <a16:creationId xmlns:a16="http://schemas.microsoft.com/office/drawing/2014/main" id="{30282662-9A1F-12BB-0232-D68C5DD657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6818" y="1056256"/>
            <a:ext cx="4461639" cy="250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EA20D29-3C38-470F-62C7-3AA0AE013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pic>
        <p:nvPicPr>
          <p:cNvPr id="2050" name="Picture 2" descr="alignment">
            <a:extLst>
              <a:ext uri="{FF2B5EF4-FFF2-40B4-BE49-F238E27FC236}">
                <a16:creationId xmlns:a16="http://schemas.microsoft.com/office/drawing/2014/main" id="{6AF197FA-E6F4-CF2B-A5F0-D8816EAA7B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2195" y="1795108"/>
            <a:ext cx="4576127" cy="4777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D134E92-C1A8-93E2-13AF-B572ECA26923}"/>
              </a:ext>
            </a:extLst>
          </p:cNvPr>
          <p:cNvSpPr txBox="1"/>
          <p:nvPr/>
        </p:nvSpPr>
        <p:spPr>
          <a:xfrm>
            <a:off x="7260770" y="6082176"/>
            <a:ext cx="493123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900" i="1" dirty="0">
                <a:solidFill>
                  <a:schemeClr val="bg1">
                    <a:lumMod val="50000"/>
                  </a:schemeClr>
                </a:solidFill>
              </a:rPr>
              <a:t>https://bioinformatics.ccr.cancer.gov/docs/b4b/RNASeq_Overview/05.Alignment/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2E1EB2F-5A45-AB2A-7C40-AAB0D6D1E73A}"/>
              </a:ext>
            </a:extLst>
          </p:cNvPr>
          <p:cNvGrpSpPr/>
          <p:nvPr/>
        </p:nvGrpSpPr>
        <p:grpSpPr>
          <a:xfrm>
            <a:off x="0" y="751457"/>
            <a:ext cx="3310759" cy="6004152"/>
            <a:chOff x="0" y="751457"/>
            <a:chExt cx="3310759" cy="6004152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686383F5-86D5-FDD8-E5E6-EA49CA275E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753732"/>
              <a:ext cx="3310759" cy="59868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A6D4DE0-BC9D-B966-DAC3-EB1BF62F86B3}"/>
                </a:ext>
              </a:extLst>
            </p:cNvPr>
            <p:cNvSpPr txBox="1"/>
            <p:nvPr/>
          </p:nvSpPr>
          <p:spPr>
            <a:xfrm>
              <a:off x="551748" y="751457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1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09A182C-B150-92EC-0A46-95D27CC9105D}"/>
                </a:ext>
              </a:extLst>
            </p:cNvPr>
            <p:cNvSpPr txBox="1"/>
            <p:nvPr/>
          </p:nvSpPr>
          <p:spPr>
            <a:xfrm>
              <a:off x="551748" y="136827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2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9B1BB0A-4F66-DEC4-F2AE-ABD79FFA0294}"/>
                </a:ext>
              </a:extLst>
            </p:cNvPr>
            <p:cNvSpPr txBox="1"/>
            <p:nvPr/>
          </p:nvSpPr>
          <p:spPr>
            <a:xfrm>
              <a:off x="551748" y="2147938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3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D1D0023-7BEE-57CE-B742-4B58D21E8DF8}"/>
                </a:ext>
              </a:extLst>
            </p:cNvPr>
            <p:cNvSpPr txBox="1"/>
            <p:nvPr/>
          </p:nvSpPr>
          <p:spPr>
            <a:xfrm>
              <a:off x="551748" y="2916109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4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C36A76C-889F-81F9-ACE4-A38783805639}"/>
                </a:ext>
              </a:extLst>
            </p:cNvPr>
            <p:cNvSpPr txBox="1"/>
            <p:nvPr/>
          </p:nvSpPr>
          <p:spPr>
            <a:xfrm>
              <a:off x="551748" y="369416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5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C5571DD-9A3C-7A9E-4B8A-7CDAD13DE580}"/>
                </a:ext>
              </a:extLst>
            </p:cNvPr>
            <p:cNvSpPr txBox="1"/>
            <p:nvPr/>
          </p:nvSpPr>
          <p:spPr>
            <a:xfrm>
              <a:off x="551748" y="4472215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6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B2676FD-BB95-4AF5-8833-AF3391C93AF6}"/>
                </a:ext>
              </a:extLst>
            </p:cNvPr>
            <p:cNvSpPr txBox="1"/>
            <p:nvPr/>
          </p:nvSpPr>
          <p:spPr>
            <a:xfrm>
              <a:off x="551748" y="5109858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7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A51E784-44A0-F462-2212-9DB63CB116F9}"/>
                </a:ext>
              </a:extLst>
            </p:cNvPr>
            <p:cNvSpPr txBox="1"/>
            <p:nvPr/>
          </p:nvSpPr>
          <p:spPr>
            <a:xfrm>
              <a:off x="551748" y="5747501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8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077E1AB-0A72-C4CB-C13D-02C2907DEC57}"/>
                </a:ext>
              </a:extLst>
            </p:cNvPr>
            <p:cNvSpPr txBox="1"/>
            <p:nvPr/>
          </p:nvSpPr>
          <p:spPr>
            <a:xfrm>
              <a:off x="551748" y="644783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9</a:t>
              </a:r>
            </a:p>
          </p:txBody>
        </p:sp>
      </p:grpSp>
      <p:sp>
        <p:nvSpPr>
          <p:cNvPr id="20" name="Freeform 19">
            <a:extLst>
              <a:ext uri="{FF2B5EF4-FFF2-40B4-BE49-F238E27FC236}">
                <a16:creationId xmlns:a16="http://schemas.microsoft.com/office/drawing/2014/main" id="{CF7F884E-2B1E-3216-8BAF-5920C8B9E5B3}"/>
              </a:ext>
            </a:extLst>
          </p:cNvPr>
          <p:cNvSpPr/>
          <p:nvPr/>
        </p:nvSpPr>
        <p:spPr>
          <a:xfrm flipH="1">
            <a:off x="-5412" y="627167"/>
            <a:ext cx="12098926" cy="6230833"/>
          </a:xfrm>
          <a:custGeom>
            <a:avLst/>
            <a:gdLst>
              <a:gd name="connsiteX0" fmla="*/ 12098926 w 12098926"/>
              <a:gd name="connsiteY0" fmla="*/ 0 h 6230833"/>
              <a:gd name="connsiteX1" fmla="*/ 2115454 w 12098926"/>
              <a:gd name="connsiteY1" fmla="*/ 0 h 6230833"/>
              <a:gd name="connsiteX2" fmla="*/ 2113096 w 12098926"/>
              <a:gd name="connsiteY2" fmla="*/ 0 h 6230833"/>
              <a:gd name="connsiteX3" fmla="*/ 0 w 12098926"/>
              <a:gd name="connsiteY3" fmla="*/ 0 h 6230833"/>
              <a:gd name="connsiteX4" fmla="*/ 0 w 12098926"/>
              <a:gd name="connsiteY4" fmla="*/ 5685842 h 6230833"/>
              <a:gd name="connsiteX5" fmla="*/ 2113096 w 12098926"/>
              <a:gd name="connsiteY5" fmla="*/ 5685842 h 6230833"/>
              <a:gd name="connsiteX6" fmla="*/ 2113096 w 12098926"/>
              <a:gd name="connsiteY6" fmla="*/ 6230833 h 6230833"/>
              <a:gd name="connsiteX7" fmla="*/ 12098926 w 12098926"/>
              <a:gd name="connsiteY7" fmla="*/ 6230833 h 6230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098926" h="6230833">
                <a:moveTo>
                  <a:pt x="12098926" y="0"/>
                </a:moveTo>
                <a:lnTo>
                  <a:pt x="2115454" y="0"/>
                </a:lnTo>
                <a:lnTo>
                  <a:pt x="2113096" y="0"/>
                </a:lnTo>
                <a:lnTo>
                  <a:pt x="0" y="0"/>
                </a:lnTo>
                <a:lnTo>
                  <a:pt x="0" y="5685842"/>
                </a:lnTo>
                <a:lnTo>
                  <a:pt x="2113096" y="5685842"/>
                </a:lnTo>
                <a:lnTo>
                  <a:pt x="2113096" y="6230833"/>
                </a:lnTo>
                <a:lnTo>
                  <a:pt x="12098926" y="6230833"/>
                </a:lnTo>
                <a:close/>
              </a:path>
            </a:pathLst>
          </a:custGeom>
          <a:solidFill>
            <a:srgbClr val="FFFFFF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809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F008D-6109-C04B-2DD5-F18725394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Cell Alignment with Cell Ranger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1F8028-DD48-21C8-784C-0351ADD5D02F}"/>
              </a:ext>
            </a:extLst>
          </p:cNvPr>
          <p:cNvSpPr txBox="1"/>
          <p:nvPr/>
        </p:nvSpPr>
        <p:spPr>
          <a:xfrm>
            <a:off x="4729655" y="6627168"/>
            <a:ext cx="515532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900" i="1" dirty="0">
                <a:solidFill>
                  <a:schemeClr val="bg1">
                    <a:lumMod val="50000"/>
                  </a:schemeClr>
                </a:solidFill>
              </a:rPr>
              <a:t>https://www.10xgenomics.com/support/software/cell-ranger/algorithms-overview/</a:t>
            </a:r>
            <a:r>
              <a:rPr lang="en-US" sz="900" i="1" dirty="0" err="1">
                <a:solidFill>
                  <a:schemeClr val="bg1">
                    <a:lumMod val="50000"/>
                  </a:schemeClr>
                </a:solidFill>
              </a:rPr>
              <a:t>cr</a:t>
            </a:r>
            <a:r>
              <a:rPr lang="en-US" sz="900" i="1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en-US" sz="900" i="1" dirty="0" err="1">
                <a:solidFill>
                  <a:schemeClr val="bg1">
                    <a:lumMod val="50000"/>
                  </a:schemeClr>
                </a:solidFill>
              </a:rPr>
              <a:t>gex</a:t>
            </a:r>
            <a:r>
              <a:rPr lang="en-US" sz="900" i="1" dirty="0">
                <a:solidFill>
                  <a:schemeClr val="bg1">
                    <a:lumMod val="50000"/>
                  </a:schemeClr>
                </a:solidFill>
              </a:rPr>
              <a:t>-algorithm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0CCC57-8FAE-0379-10C9-FCAB10C4B2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113" y="850960"/>
            <a:ext cx="4632385" cy="738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4818B6E-4784-2976-DDBF-7B9810F2B0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180" y="2533881"/>
            <a:ext cx="4461639" cy="250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FAADA15-80B5-5D10-336F-19BB6F2B0691}"/>
              </a:ext>
            </a:extLst>
          </p:cNvPr>
          <p:cNvSpPr txBox="1"/>
          <p:nvPr/>
        </p:nvSpPr>
        <p:spPr>
          <a:xfrm>
            <a:off x="1151112" y="1961270"/>
            <a:ext cx="8733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Many sequencing platforms use SMART technology, which uses a TS Oligo tag on the 5’ end.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AFCFEC-26C2-12B8-17AB-4627094A9C34}"/>
              </a:ext>
            </a:extLst>
          </p:cNvPr>
          <p:cNvSpPr txBox="1"/>
          <p:nvPr/>
        </p:nvSpPr>
        <p:spPr>
          <a:xfrm>
            <a:off x="6842561" y="2578696"/>
            <a:ext cx="4100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Reads are a </a:t>
            </a:r>
            <a:r>
              <a:rPr lang="en-US" sz="1200" b="1" dirty="0"/>
              <a:t>mixture</a:t>
            </a:r>
            <a:r>
              <a:rPr lang="en-US" sz="1200" dirty="0"/>
              <a:t> of mRNA templates with some combination of tags on either end.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C0AFA214-F3F6-717C-5D8F-8815C91E9E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30" t="87200" r="1039" b="7455"/>
          <a:stretch/>
        </p:blipFill>
        <p:spPr bwMode="auto">
          <a:xfrm>
            <a:off x="6842561" y="3204927"/>
            <a:ext cx="3521076" cy="12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85875D41-B11D-0543-9C53-C7549397EE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30" t="87200" r="12747" b="7455"/>
          <a:stretch/>
        </p:blipFill>
        <p:spPr bwMode="auto">
          <a:xfrm>
            <a:off x="6842561" y="3731683"/>
            <a:ext cx="3042417" cy="122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5B9D157D-26C4-C2C4-2836-61115C7A63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78" t="87200" r="12746"/>
          <a:stretch/>
        </p:blipFill>
        <p:spPr bwMode="auto">
          <a:xfrm>
            <a:off x="6972709" y="4303759"/>
            <a:ext cx="2263775" cy="293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250A2F3B-015D-CF36-E720-115309B198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048" t="87200" r="1039" b="7455"/>
          <a:stretch/>
        </p:blipFill>
        <p:spPr bwMode="auto">
          <a:xfrm>
            <a:off x="9903317" y="3731682"/>
            <a:ext cx="119090" cy="12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611E9B7C-448C-BEDC-481D-D04AD72E7F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048" t="87200" r="1039" b="7455"/>
          <a:stretch/>
        </p:blipFill>
        <p:spPr bwMode="auto">
          <a:xfrm>
            <a:off x="9236484" y="4293968"/>
            <a:ext cx="119090" cy="12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47454586-1FC4-2E14-5F2F-425355750D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30" t="87200" r="84257" b="7455"/>
          <a:stretch/>
        </p:blipFill>
        <p:spPr bwMode="auto">
          <a:xfrm>
            <a:off x="6853619" y="4303759"/>
            <a:ext cx="119090" cy="122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380FCC7-B8BA-8349-138C-E1E1772D884A}"/>
              </a:ext>
            </a:extLst>
          </p:cNvPr>
          <p:cNvSpPr txBox="1"/>
          <p:nvPr/>
        </p:nvSpPr>
        <p:spPr>
          <a:xfrm>
            <a:off x="5054724" y="6405381"/>
            <a:ext cx="619034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i="1" dirty="0">
                <a:solidFill>
                  <a:schemeClr val="bg1">
                    <a:lumMod val="50000"/>
                  </a:schemeClr>
                </a:solidFill>
              </a:rPr>
              <a:t>https://www.biosyn.com/faq/What-Is-A-Template-Switching-Oligonucleotide.aspx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F24B4D-98D8-90F8-282B-A1D377F59861}"/>
              </a:ext>
            </a:extLst>
          </p:cNvPr>
          <p:cNvSpPr txBox="1"/>
          <p:nvPr/>
        </p:nvSpPr>
        <p:spPr>
          <a:xfrm>
            <a:off x="1681633" y="5294693"/>
            <a:ext cx="8042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Cell Ranger takes these input reads and produces counts for gene expression counts.</a:t>
            </a:r>
          </a:p>
        </p:txBody>
      </p:sp>
    </p:spTree>
    <p:extLst>
      <p:ext uri="{BB962C8B-B14F-4D97-AF65-F5344CB8AC3E}">
        <p14:creationId xmlns:p14="http://schemas.microsoft.com/office/powerpoint/2010/main" val="1637942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F008D-6109-C04B-2DD5-F18725394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 Ranger Alignment: 1 - 2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1F8028-DD48-21C8-784C-0351ADD5D02F}"/>
              </a:ext>
            </a:extLst>
          </p:cNvPr>
          <p:cNvSpPr txBox="1"/>
          <p:nvPr/>
        </p:nvSpPr>
        <p:spPr>
          <a:xfrm>
            <a:off x="4729655" y="6627168"/>
            <a:ext cx="515532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900" i="1" dirty="0">
                <a:solidFill>
                  <a:schemeClr val="bg1">
                    <a:lumMod val="50000"/>
                  </a:schemeClr>
                </a:solidFill>
              </a:rPr>
              <a:t>https://www.10xgenomics.com/support/software/cell-ranger/algorithms-overview/</a:t>
            </a:r>
            <a:r>
              <a:rPr lang="en-US" sz="900" i="1" dirty="0" err="1">
                <a:solidFill>
                  <a:schemeClr val="bg1">
                    <a:lumMod val="50000"/>
                  </a:schemeClr>
                </a:solidFill>
              </a:rPr>
              <a:t>cr</a:t>
            </a:r>
            <a:r>
              <a:rPr lang="en-US" sz="900" i="1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en-US" sz="900" i="1" dirty="0" err="1">
                <a:solidFill>
                  <a:schemeClr val="bg1">
                    <a:lumMod val="50000"/>
                  </a:schemeClr>
                </a:solidFill>
              </a:rPr>
              <a:t>gex</a:t>
            </a:r>
            <a:r>
              <a:rPr lang="en-US" sz="900" i="1" dirty="0">
                <a:solidFill>
                  <a:schemeClr val="bg1">
                    <a:lumMod val="50000"/>
                  </a:schemeClr>
                </a:solidFill>
              </a:rPr>
              <a:t>-algorithm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52EBF65-91C1-34C8-25DE-268D4849CB40}"/>
              </a:ext>
            </a:extLst>
          </p:cNvPr>
          <p:cNvGrpSpPr/>
          <p:nvPr/>
        </p:nvGrpSpPr>
        <p:grpSpPr>
          <a:xfrm>
            <a:off x="0" y="751457"/>
            <a:ext cx="3310759" cy="5989082"/>
            <a:chOff x="0" y="751457"/>
            <a:chExt cx="3310759" cy="5989082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4C167F2C-B51F-0CEC-16EB-6B41C7C226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753732"/>
              <a:ext cx="3310759" cy="59868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4F602B5-5A24-5714-56ED-0DBF0B2D5D9D}"/>
                </a:ext>
              </a:extLst>
            </p:cNvPr>
            <p:cNvSpPr txBox="1"/>
            <p:nvPr/>
          </p:nvSpPr>
          <p:spPr>
            <a:xfrm>
              <a:off x="551748" y="751457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1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ACB8FC6-A563-F593-00AB-2BE66E2A454D}"/>
                </a:ext>
              </a:extLst>
            </p:cNvPr>
            <p:cNvSpPr txBox="1"/>
            <p:nvPr/>
          </p:nvSpPr>
          <p:spPr>
            <a:xfrm>
              <a:off x="551748" y="1342395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2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D1FC20A-A5AC-4D53-C2E5-F4C263BC9742}"/>
                </a:ext>
              </a:extLst>
            </p:cNvPr>
            <p:cNvSpPr txBox="1"/>
            <p:nvPr/>
          </p:nvSpPr>
          <p:spPr>
            <a:xfrm>
              <a:off x="551748" y="2147938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3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260BA59-2E9C-5D22-8164-51D82C4FC40A}"/>
                </a:ext>
              </a:extLst>
            </p:cNvPr>
            <p:cNvSpPr txBox="1"/>
            <p:nvPr/>
          </p:nvSpPr>
          <p:spPr>
            <a:xfrm>
              <a:off x="551748" y="2916109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4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3676CA6-6408-EA44-F82E-A053151C323C}"/>
                </a:ext>
              </a:extLst>
            </p:cNvPr>
            <p:cNvSpPr txBox="1"/>
            <p:nvPr/>
          </p:nvSpPr>
          <p:spPr>
            <a:xfrm>
              <a:off x="551748" y="369416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5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39B999C-3E58-ACCF-CE5C-2B58263B3A99}"/>
                </a:ext>
              </a:extLst>
            </p:cNvPr>
            <p:cNvSpPr txBox="1"/>
            <p:nvPr/>
          </p:nvSpPr>
          <p:spPr>
            <a:xfrm>
              <a:off x="551748" y="4472215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6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4E30111-B47D-25CA-CC32-5FD231407983}"/>
                </a:ext>
              </a:extLst>
            </p:cNvPr>
            <p:cNvSpPr txBox="1"/>
            <p:nvPr/>
          </p:nvSpPr>
          <p:spPr>
            <a:xfrm>
              <a:off x="551748" y="5109858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7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8FDF27E-3986-2011-D870-AF6FF36FF9E4}"/>
                </a:ext>
              </a:extLst>
            </p:cNvPr>
            <p:cNvSpPr txBox="1"/>
            <p:nvPr/>
          </p:nvSpPr>
          <p:spPr>
            <a:xfrm>
              <a:off x="551748" y="5747501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8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5E92536-C566-DDF4-A4AE-A486685A9348}"/>
                </a:ext>
              </a:extLst>
            </p:cNvPr>
            <p:cNvSpPr txBox="1"/>
            <p:nvPr/>
          </p:nvSpPr>
          <p:spPr>
            <a:xfrm>
              <a:off x="551748" y="643058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9</a:t>
              </a: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C41C0364-A63F-7CAB-3757-CCC6B62C5A0D}"/>
              </a:ext>
            </a:extLst>
          </p:cNvPr>
          <p:cNvSpPr/>
          <p:nvPr/>
        </p:nvSpPr>
        <p:spPr>
          <a:xfrm>
            <a:off x="9325" y="2133600"/>
            <a:ext cx="3310759" cy="4724400"/>
          </a:xfrm>
          <a:prstGeom prst="rect">
            <a:avLst/>
          </a:prstGeom>
          <a:solidFill>
            <a:srgbClr val="FFFFFF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E7FAA6-4993-D22B-8A02-C13A1079747F}"/>
              </a:ext>
            </a:extLst>
          </p:cNvPr>
          <p:cNvSpPr txBox="1"/>
          <p:nvPr/>
        </p:nvSpPr>
        <p:spPr>
          <a:xfrm>
            <a:off x="3752690" y="4425280"/>
            <a:ext cx="81293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Barcodes that </a:t>
            </a:r>
            <a:r>
              <a:rPr lang="en-US" i="1" dirty="0"/>
              <a:t>don’t match any whitelist entries </a:t>
            </a:r>
            <a:r>
              <a:rPr lang="en-US" dirty="0"/>
              <a:t>are </a:t>
            </a:r>
            <a:r>
              <a:rPr lang="en-US" b="1" dirty="0"/>
              <a:t>statistically tested </a:t>
            </a:r>
            <a:r>
              <a:rPr lang="en-US" dirty="0"/>
              <a:t>if there is sufficient evidence that they have a sequencing error and are an </a:t>
            </a:r>
            <a:r>
              <a:rPr lang="en-US" b="1" dirty="0"/>
              <a:t>actual match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If so, bar code is corrected to the </a:t>
            </a:r>
            <a:r>
              <a:rPr lang="en-US" i="1" dirty="0"/>
              <a:t>closest matching entry and </a:t>
            </a:r>
            <a:r>
              <a:rPr lang="en-US" i="1" u="sng" dirty="0"/>
              <a:t>included</a:t>
            </a:r>
            <a:r>
              <a:rPr lang="en-US" dirty="0"/>
              <a:t>, </a:t>
            </a:r>
            <a:r>
              <a:rPr lang="en-US" b="1" dirty="0"/>
              <a:t>nonmatching barcodes are discarded</a:t>
            </a:r>
            <a:r>
              <a:rPr lang="en-US" dirty="0"/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389E40-A064-B056-283F-20414BEA72DA}"/>
              </a:ext>
            </a:extLst>
          </p:cNvPr>
          <p:cNvSpPr txBox="1"/>
          <p:nvPr/>
        </p:nvSpPr>
        <p:spPr>
          <a:xfrm>
            <a:off x="3752690" y="1065889"/>
            <a:ext cx="77777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1. Cell Ranger compares </a:t>
            </a:r>
            <a:r>
              <a:rPr lang="en-US" b="1" dirty="0"/>
              <a:t>10x barcodes </a:t>
            </a:r>
            <a:r>
              <a:rPr lang="en-US" dirty="0"/>
              <a:t>to the </a:t>
            </a:r>
            <a:r>
              <a:rPr lang="en-US" b="1" dirty="0"/>
              <a:t>whitelist file </a:t>
            </a:r>
            <a:r>
              <a:rPr lang="en-US" dirty="0"/>
              <a:t>of known barcodes for a given assay.</a:t>
            </a:r>
          </a:p>
        </p:txBody>
      </p:sp>
      <p:grpSp>
        <p:nvGrpSpPr>
          <p:cNvPr id="1062" name="Group 1061">
            <a:extLst>
              <a:ext uri="{FF2B5EF4-FFF2-40B4-BE49-F238E27FC236}">
                <a16:creationId xmlns:a16="http://schemas.microsoft.com/office/drawing/2014/main" id="{5553D977-3DB4-79FC-AAEE-98AC584D132C}"/>
              </a:ext>
            </a:extLst>
          </p:cNvPr>
          <p:cNvGrpSpPr/>
          <p:nvPr/>
        </p:nvGrpSpPr>
        <p:grpSpPr>
          <a:xfrm>
            <a:off x="6665633" y="1765036"/>
            <a:ext cx="470614" cy="458755"/>
            <a:chOff x="5643658" y="1999252"/>
            <a:chExt cx="680202" cy="747420"/>
          </a:xfrm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146E41C7-0481-27D1-F9A4-A239F64E3DFC}"/>
                </a:ext>
              </a:extLst>
            </p:cNvPr>
            <p:cNvSpPr/>
            <p:nvPr/>
          </p:nvSpPr>
          <p:spPr>
            <a:xfrm>
              <a:off x="5689426" y="2024079"/>
              <a:ext cx="588665" cy="722593"/>
            </a:xfrm>
            <a:prstGeom prst="roundRect">
              <a:avLst>
                <a:gd name="adj" fmla="val 6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5A51455-7E6E-FA5E-F6BE-4B377F26A303}"/>
                </a:ext>
              </a:extLst>
            </p:cNvPr>
            <p:cNvSpPr txBox="1"/>
            <p:nvPr/>
          </p:nvSpPr>
          <p:spPr>
            <a:xfrm>
              <a:off x="5643658" y="1999252"/>
              <a:ext cx="680202" cy="2744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dirty="0"/>
                <a:t>Whitelist</a:t>
              </a:r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4A541578-6C6D-1F45-AB16-8D3FBE627F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7299" y="2600460"/>
              <a:ext cx="144543" cy="1445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92" name="Group 2091">
            <a:extLst>
              <a:ext uri="{FF2B5EF4-FFF2-40B4-BE49-F238E27FC236}">
                <a16:creationId xmlns:a16="http://schemas.microsoft.com/office/drawing/2014/main" id="{2E03A0FB-99B0-717F-DE97-90650201CB64}"/>
              </a:ext>
            </a:extLst>
          </p:cNvPr>
          <p:cNvGrpSpPr/>
          <p:nvPr/>
        </p:nvGrpSpPr>
        <p:grpSpPr>
          <a:xfrm>
            <a:off x="4809440" y="2205419"/>
            <a:ext cx="1733540" cy="276850"/>
            <a:chOff x="3560794" y="1987555"/>
            <a:chExt cx="1733540" cy="276850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E5D5DFE-D0A5-F48F-1960-2D253494F58A}"/>
                </a:ext>
              </a:extLst>
            </p:cNvPr>
            <p:cNvGrpSpPr/>
            <p:nvPr/>
          </p:nvGrpSpPr>
          <p:grpSpPr>
            <a:xfrm>
              <a:off x="3751825" y="2106164"/>
              <a:ext cx="1432433" cy="55947"/>
              <a:chOff x="4292609" y="2423302"/>
              <a:chExt cx="3241665" cy="366479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B6B15F30-37BF-14C6-1A90-0BBB60874E88}"/>
                  </a:ext>
                </a:extLst>
              </p:cNvPr>
              <p:cNvSpPr/>
              <p:nvPr/>
            </p:nvSpPr>
            <p:spPr>
              <a:xfrm>
                <a:off x="4991778" y="2423302"/>
                <a:ext cx="2190004" cy="366479"/>
              </a:xfrm>
              <a:prstGeom prst="rect">
                <a:avLst/>
              </a:prstGeom>
              <a:solidFill>
                <a:srgbClr val="7092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8EE72D23-3C9D-B107-EBF5-84DCD871306D}"/>
                  </a:ext>
                </a:extLst>
              </p:cNvPr>
              <p:cNvSpPr/>
              <p:nvPr/>
            </p:nvSpPr>
            <p:spPr>
              <a:xfrm flipH="1">
                <a:off x="7181781" y="2423302"/>
                <a:ext cx="352493" cy="366479"/>
              </a:xfrm>
              <a:prstGeom prst="rect">
                <a:avLst/>
              </a:prstGeom>
              <a:solidFill>
                <a:srgbClr val="A349A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01EC47F1-A9C4-CEBC-90F5-C3FF8C85C83C}"/>
                  </a:ext>
                </a:extLst>
              </p:cNvPr>
              <p:cNvSpPr/>
              <p:nvPr/>
            </p:nvSpPr>
            <p:spPr>
              <a:xfrm flipH="1">
                <a:off x="4644024" y="2423302"/>
                <a:ext cx="352493" cy="366479"/>
              </a:xfrm>
              <a:prstGeom prst="rect">
                <a:avLst/>
              </a:prstGeom>
              <a:solidFill>
                <a:srgbClr val="3E47C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A242A746-18FC-5CBA-7ACC-954381358EEE}"/>
                  </a:ext>
                </a:extLst>
              </p:cNvPr>
              <p:cNvSpPr/>
              <p:nvPr/>
            </p:nvSpPr>
            <p:spPr>
              <a:xfrm flipH="1">
                <a:off x="4292609" y="2423302"/>
                <a:ext cx="352493" cy="366479"/>
              </a:xfrm>
              <a:prstGeom prst="rect">
                <a:avLst/>
              </a:prstGeom>
              <a:solidFill>
                <a:srgbClr val="377E4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F64AD9C-A77D-AAAA-329E-EDFE96F9487C}"/>
                </a:ext>
              </a:extLst>
            </p:cNvPr>
            <p:cNvSpPr txBox="1"/>
            <p:nvPr/>
          </p:nvSpPr>
          <p:spPr>
            <a:xfrm>
              <a:off x="3560794" y="1987555"/>
              <a:ext cx="1312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3’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16E026D-22E2-C5DA-5495-1ADD0759513D}"/>
                </a:ext>
              </a:extLst>
            </p:cNvPr>
            <p:cNvSpPr txBox="1"/>
            <p:nvPr/>
          </p:nvSpPr>
          <p:spPr>
            <a:xfrm>
              <a:off x="5163084" y="2002795"/>
              <a:ext cx="1312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5’</a:t>
              </a:r>
            </a:p>
          </p:txBody>
        </p:sp>
      </p:grpSp>
      <p:pic>
        <p:nvPicPr>
          <p:cNvPr id="2086" name="Picture 4" descr="Green Tick Checkmark Vector Icon For Checkbox Marker Symbol Stock  Illustration - Download Image Now">
            <a:extLst>
              <a:ext uri="{FF2B5EF4-FFF2-40B4-BE49-F238E27FC236}">
                <a16:creationId xmlns:a16="http://schemas.microsoft.com/office/drawing/2014/main" id="{239F4C43-333D-ABF1-64AA-01833C60BA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71" t="22656" r="28976" b="20239"/>
          <a:stretch/>
        </p:blipFill>
        <p:spPr bwMode="auto">
          <a:xfrm>
            <a:off x="6849014" y="2306323"/>
            <a:ext cx="75071" cy="83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7" name="Picture 4" descr="Green Tick Checkmark Vector Icon For Checkbox Marker Symbol Stock  Illustration - Download Image Now">
            <a:extLst>
              <a:ext uri="{FF2B5EF4-FFF2-40B4-BE49-F238E27FC236}">
                <a16:creationId xmlns:a16="http://schemas.microsoft.com/office/drawing/2014/main" id="{7BB14934-392B-CEBC-D4E0-EB5FC6349D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71" t="22656" r="28976" b="20239"/>
          <a:stretch/>
        </p:blipFill>
        <p:spPr bwMode="auto">
          <a:xfrm>
            <a:off x="6849014" y="2468628"/>
            <a:ext cx="75071" cy="83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8" name="Picture 4" descr="Green Tick Checkmark Vector Icon For Checkbox Marker Symbol Stock  Illustration - Download Image Now">
            <a:extLst>
              <a:ext uri="{FF2B5EF4-FFF2-40B4-BE49-F238E27FC236}">
                <a16:creationId xmlns:a16="http://schemas.microsoft.com/office/drawing/2014/main" id="{2320C701-9F45-75E5-F7D6-747AA0447C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71" t="22656" r="28976" b="20239"/>
          <a:stretch/>
        </p:blipFill>
        <p:spPr bwMode="auto">
          <a:xfrm>
            <a:off x="6849014" y="2648684"/>
            <a:ext cx="75071" cy="83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89" name="TextBox 2088">
            <a:extLst>
              <a:ext uri="{FF2B5EF4-FFF2-40B4-BE49-F238E27FC236}">
                <a16:creationId xmlns:a16="http://schemas.microsoft.com/office/drawing/2014/main" id="{4F41A656-D660-BFB8-5C03-5D4639A8E3E8}"/>
              </a:ext>
            </a:extLst>
          </p:cNvPr>
          <p:cNvSpPr txBox="1"/>
          <p:nvPr/>
        </p:nvSpPr>
        <p:spPr>
          <a:xfrm>
            <a:off x="6760553" y="3811538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x</a:t>
            </a:r>
          </a:p>
        </p:txBody>
      </p:sp>
      <p:sp>
        <p:nvSpPr>
          <p:cNvPr id="2090" name="TextBox 2089">
            <a:extLst>
              <a:ext uri="{FF2B5EF4-FFF2-40B4-BE49-F238E27FC236}">
                <a16:creationId xmlns:a16="http://schemas.microsoft.com/office/drawing/2014/main" id="{3AE6A27E-2243-3058-BD29-48C7E2B60DC0}"/>
              </a:ext>
            </a:extLst>
          </p:cNvPr>
          <p:cNvSpPr txBox="1"/>
          <p:nvPr/>
        </p:nvSpPr>
        <p:spPr>
          <a:xfrm>
            <a:off x="6760553" y="3634169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x</a:t>
            </a:r>
          </a:p>
        </p:txBody>
      </p:sp>
      <p:sp>
        <p:nvSpPr>
          <p:cNvPr id="2091" name="TextBox 2090">
            <a:extLst>
              <a:ext uri="{FF2B5EF4-FFF2-40B4-BE49-F238E27FC236}">
                <a16:creationId xmlns:a16="http://schemas.microsoft.com/office/drawing/2014/main" id="{98F588AA-185B-2C1B-0E87-34131ED75CD0}"/>
              </a:ext>
            </a:extLst>
          </p:cNvPr>
          <p:cNvSpPr txBox="1"/>
          <p:nvPr/>
        </p:nvSpPr>
        <p:spPr>
          <a:xfrm>
            <a:off x="6760553" y="3456271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x</a:t>
            </a:r>
          </a:p>
        </p:txBody>
      </p:sp>
      <p:grpSp>
        <p:nvGrpSpPr>
          <p:cNvPr id="2093" name="Group 2092">
            <a:extLst>
              <a:ext uri="{FF2B5EF4-FFF2-40B4-BE49-F238E27FC236}">
                <a16:creationId xmlns:a16="http://schemas.microsoft.com/office/drawing/2014/main" id="{F8DB1AD5-D46B-43BC-8084-FDA57D24F8ED}"/>
              </a:ext>
            </a:extLst>
          </p:cNvPr>
          <p:cNvGrpSpPr/>
          <p:nvPr/>
        </p:nvGrpSpPr>
        <p:grpSpPr>
          <a:xfrm>
            <a:off x="4809440" y="2381146"/>
            <a:ext cx="1733540" cy="276850"/>
            <a:chOff x="3560794" y="1987555"/>
            <a:chExt cx="1733540" cy="276850"/>
          </a:xfrm>
        </p:grpSpPr>
        <p:grpSp>
          <p:nvGrpSpPr>
            <p:cNvPr id="2094" name="Group 2093">
              <a:extLst>
                <a:ext uri="{FF2B5EF4-FFF2-40B4-BE49-F238E27FC236}">
                  <a16:creationId xmlns:a16="http://schemas.microsoft.com/office/drawing/2014/main" id="{EF19977B-33E2-0D0D-3FD7-656D9C628AB7}"/>
                </a:ext>
              </a:extLst>
            </p:cNvPr>
            <p:cNvGrpSpPr/>
            <p:nvPr/>
          </p:nvGrpSpPr>
          <p:grpSpPr>
            <a:xfrm>
              <a:off x="3751825" y="2106164"/>
              <a:ext cx="1432433" cy="55947"/>
              <a:chOff x="4292609" y="2423302"/>
              <a:chExt cx="3241665" cy="366479"/>
            </a:xfrm>
          </p:grpSpPr>
          <p:sp>
            <p:nvSpPr>
              <p:cNvPr id="2097" name="Rectangle 2096">
                <a:extLst>
                  <a:ext uri="{FF2B5EF4-FFF2-40B4-BE49-F238E27FC236}">
                    <a16:creationId xmlns:a16="http://schemas.microsoft.com/office/drawing/2014/main" id="{1802AD39-762C-302C-16CA-1C60846EF865}"/>
                  </a:ext>
                </a:extLst>
              </p:cNvPr>
              <p:cNvSpPr/>
              <p:nvPr/>
            </p:nvSpPr>
            <p:spPr>
              <a:xfrm>
                <a:off x="4991778" y="2423302"/>
                <a:ext cx="2190004" cy="366479"/>
              </a:xfrm>
              <a:prstGeom prst="rect">
                <a:avLst/>
              </a:prstGeom>
              <a:solidFill>
                <a:srgbClr val="7092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8" name="Rectangle 2097">
                <a:extLst>
                  <a:ext uri="{FF2B5EF4-FFF2-40B4-BE49-F238E27FC236}">
                    <a16:creationId xmlns:a16="http://schemas.microsoft.com/office/drawing/2014/main" id="{7FAD5AEB-FCC8-D3D8-2DCB-D0F327EBD768}"/>
                  </a:ext>
                </a:extLst>
              </p:cNvPr>
              <p:cNvSpPr/>
              <p:nvPr/>
            </p:nvSpPr>
            <p:spPr>
              <a:xfrm flipH="1">
                <a:off x="7181781" y="2423302"/>
                <a:ext cx="352493" cy="366479"/>
              </a:xfrm>
              <a:prstGeom prst="rect">
                <a:avLst/>
              </a:prstGeom>
              <a:solidFill>
                <a:srgbClr val="A349A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99" name="Rectangle 2098">
                <a:extLst>
                  <a:ext uri="{FF2B5EF4-FFF2-40B4-BE49-F238E27FC236}">
                    <a16:creationId xmlns:a16="http://schemas.microsoft.com/office/drawing/2014/main" id="{3F7FFFA3-5F8B-EDF1-0EDE-7343F440D975}"/>
                  </a:ext>
                </a:extLst>
              </p:cNvPr>
              <p:cNvSpPr/>
              <p:nvPr/>
            </p:nvSpPr>
            <p:spPr>
              <a:xfrm flipH="1">
                <a:off x="4644024" y="2423302"/>
                <a:ext cx="352493" cy="366479"/>
              </a:xfrm>
              <a:prstGeom prst="rect">
                <a:avLst/>
              </a:prstGeom>
              <a:solidFill>
                <a:srgbClr val="3E47C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00" name="Rectangle 2099">
                <a:extLst>
                  <a:ext uri="{FF2B5EF4-FFF2-40B4-BE49-F238E27FC236}">
                    <a16:creationId xmlns:a16="http://schemas.microsoft.com/office/drawing/2014/main" id="{FC4C73DD-21DF-59CB-E1F6-C43EBDB833E9}"/>
                  </a:ext>
                </a:extLst>
              </p:cNvPr>
              <p:cNvSpPr/>
              <p:nvPr/>
            </p:nvSpPr>
            <p:spPr>
              <a:xfrm flipH="1">
                <a:off x="4292609" y="2423302"/>
                <a:ext cx="352493" cy="366479"/>
              </a:xfrm>
              <a:prstGeom prst="rect">
                <a:avLst/>
              </a:prstGeom>
              <a:solidFill>
                <a:srgbClr val="377E4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095" name="TextBox 2094">
              <a:extLst>
                <a:ext uri="{FF2B5EF4-FFF2-40B4-BE49-F238E27FC236}">
                  <a16:creationId xmlns:a16="http://schemas.microsoft.com/office/drawing/2014/main" id="{38533722-54D6-0CA6-2E3E-7EF85D560271}"/>
                </a:ext>
              </a:extLst>
            </p:cNvPr>
            <p:cNvSpPr txBox="1"/>
            <p:nvPr/>
          </p:nvSpPr>
          <p:spPr>
            <a:xfrm>
              <a:off x="3560794" y="1987555"/>
              <a:ext cx="1312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3’</a:t>
              </a:r>
            </a:p>
          </p:txBody>
        </p:sp>
        <p:sp>
          <p:nvSpPr>
            <p:cNvPr id="2096" name="TextBox 2095">
              <a:extLst>
                <a:ext uri="{FF2B5EF4-FFF2-40B4-BE49-F238E27FC236}">
                  <a16:creationId xmlns:a16="http://schemas.microsoft.com/office/drawing/2014/main" id="{43021A8F-387A-1420-622D-C70FF3E5D2B5}"/>
                </a:ext>
              </a:extLst>
            </p:cNvPr>
            <p:cNvSpPr txBox="1"/>
            <p:nvPr/>
          </p:nvSpPr>
          <p:spPr>
            <a:xfrm>
              <a:off x="5163084" y="2002795"/>
              <a:ext cx="1312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5’</a:t>
              </a:r>
            </a:p>
          </p:txBody>
        </p:sp>
      </p:grpSp>
      <p:grpSp>
        <p:nvGrpSpPr>
          <p:cNvPr id="2101" name="Group 2100">
            <a:extLst>
              <a:ext uri="{FF2B5EF4-FFF2-40B4-BE49-F238E27FC236}">
                <a16:creationId xmlns:a16="http://schemas.microsoft.com/office/drawing/2014/main" id="{BFB14B24-023B-A38A-DB16-D00470D08054}"/>
              </a:ext>
            </a:extLst>
          </p:cNvPr>
          <p:cNvGrpSpPr/>
          <p:nvPr/>
        </p:nvGrpSpPr>
        <p:grpSpPr>
          <a:xfrm>
            <a:off x="4809440" y="2556873"/>
            <a:ext cx="1733540" cy="276850"/>
            <a:chOff x="3560794" y="1987555"/>
            <a:chExt cx="1733540" cy="276850"/>
          </a:xfrm>
        </p:grpSpPr>
        <p:grpSp>
          <p:nvGrpSpPr>
            <p:cNvPr id="2102" name="Group 2101">
              <a:extLst>
                <a:ext uri="{FF2B5EF4-FFF2-40B4-BE49-F238E27FC236}">
                  <a16:creationId xmlns:a16="http://schemas.microsoft.com/office/drawing/2014/main" id="{BFADF949-5504-6D28-E2D5-A5D0E2BF5A4A}"/>
                </a:ext>
              </a:extLst>
            </p:cNvPr>
            <p:cNvGrpSpPr/>
            <p:nvPr/>
          </p:nvGrpSpPr>
          <p:grpSpPr>
            <a:xfrm>
              <a:off x="3751825" y="2106164"/>
              <a:ext cx="1432433" cy="55947"/>
              <a:chOff x="4292609" y="2423302"/>
              <a:chExt cx="3241665" cy="366479"/>
            </a:xfrm>
          </p:grpSpPr>
          <p:sp>
            <p:nvSpPr>
              <p:cNvPr id="2105" name="Rectangle 2104">
                <a:extLst>
                  <a:ext uri="{FF2B5EF4-FFF2-40B4-BE49-F238E27FC236}">
                    <a16:creationId xmlns:a16="http://schemas.microsoft.com/office/drawing/2014/main" id="{6CF91FDA-2339-3F98-78D1-000FCFD1907C}"/>
                  </a:ext>
                </a:extLst>
              </p:cNvPr>
              <p:cNvSpPr/>
              <p:nvPr/>
            </p:nvSpPr>
            <p:spPr>
              <a:xfrm>
                <a:off x="4991778" y="2423302"/>
                <a:ext cx="2190004" cy="366479"/>
              </a:xfrm>
              <a:prstGeom prst="rect">
                <a:avLst/>
              </a:prstGeom>
              <a:solidFill>
                <a:srgbClr val="7092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6" name="Rectangle 2105">
                <a:extLst>
                  <a:ext uri="{FF2B5EF4-FFF2-40B4-BE49-F238E27FC236}">
                    <a16:creationId xmlns:a16="http://schemas.microsoft.com/office/drawing/2014/main" id="{3550B4E5-B2D8-DFA8-7C1A-DC8D5BA7A514}"/>
                  </a:ext>
                </a:extLst>
              </p:cNvPr>
              <p:cNvSpPr/>
              <p:nvPr/>
            </p:nvSpPr>
            <p:spPr>
              <a:xfrm flipH="1">
                <a:off x="7181781" y="2423302"/>
                <a:ext cx="352493" cy="366479"/>
              </a:xfrm>
              <a:prstGeom prst="rect">
                <a:avLst/>
              </a:prstGeom>
              <a:solidFill>
                <a:srgbClr val="A349A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07" name="Rectangle 2106">
                <a:extLst>
                  <a:ext uri="{FF2B5EF4-FFF2-40B4-BE49-F238E27FC236}">
                    <a16:creationId xmlns:a16="http://schemas.microsoft.com/office/drawing/2014/main" id="{1BBDE7EF-A44C-232C-BB01-CC5A65AA84FE}"/>
                  </a:ext>
                </a:extLst>
              </p:cNvPr>
              <p:cNvSpPr/>
              <p:nvPr/>
            </p:nvSpPr>
            <p:spPr>
              <a:xfrm flipH="1">
                <a:off x="4644024" y="2423302"/>
                <a:ext cx="352493" cy="366479"/>
              </a:xfrm>
              <a:prstGeom prst="rect">
                <a:avLst/>
              </a:prstGeom>
              <a:solidFill>
                <a:srgbClr val="3E47C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08" name="Rectangle 2107">
                <a:extLst>
                  <a:ext uri="{FF2B5EF4-FFF2-40B4-BE49-F238E27FC236}">
                    <a16:creationId xmlns:a16="http://schemas.microsoft.com/office/drawing/2014/main" id="{5E5E0B4A-06D0-87A7-38C7-956AC2F02BD9}"/>
                  </a:ext>
                </a:extLst>
              </p:cNvPr>
              <p:cNvSpPr/>
              <p:nvPr/>
            </p:nvSpPr>
            <p:spPr>
              <a:xfrm flipH="1">
                <a:off x="4292609" y="2423302"/>
                <a:ext cx="352493" cy="366479"/>
              </a:xfrm>
              <a:prstGeom prst="rect">
                <a:avLst/>
              </a:prstGeom>
              <a:solidFill>
                <a:srgbClr val="377E4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103" name="TextBox 2102">
              <a:extLst>
                <a:ext uri="{FF2B5EF4-FFF2-40B4-BE49-F238E27FC236}">
                  <a16:creationId xmlns:a16="http://schemas.microsoft.com/office/drawing/2014/main" id="{9CB846AB-9FAA-F4DE-2C8C-EEA0A47EFACF}"/>
                </a:ext>
              </a:extLst>
            </p:cNvPr>
            <p:cNvSpPr txBox="1"/>
            <p:nvPr/>
          </p:nvSpPr>
          <p:spPr>
            <a:xfrm>
              <a:off x="3560794" y="1987555"/>
              <a:ext cx="1312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3’</a:t>
              </a:r>
            </a:p>
          </p:txBody>
        </p:sp>
        <p:sp>
          <p:nvSpPr>
            <p:cNvPr id="2104" name="TextBox 2103">
              <a:extLst>
                <a:ext uri="{FF2B5EF4-FFF2-40B4-BE49-F238E27FC236}">
                  <a16:creationId xmlns:a16="http://schemas.microsoft.com/office/drawing/2014/main" id="{A00C6A8D-7932-3FCB-01CE-2FA6A82541EA}"/>
                </a:ext>
              </a:extLst>
            </p:cNvPr>
            <p:cNvSpPr txBox="1"/>
            <p:nvPr/>
          </p:nvSpPr>
          <p:spPr>
            <a:xfrm>
              <a:off x="5163084" y="2002795"/>
              <a:ext cx="1312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5’</a:t>
              </a:r>
            </a:p>
          </p:txBody>
        </p:sp>
      </p:grpSp>
      <p:grpSp>
        <p:nvGrpSpPr>
          <p:cNvPr id="2109" name="Group 2108">
            <a:extLst>
              <a:ext uri="{FF2B5EF4-FFF2-40B4-BE49-F238E27FC236}">
                <a16:creationId xmlns:a16="http://schemas.microsoft.com/office/drawing/2014/main" id="{C321C9F1-A84D-1DB7-B70E-46FDF31FBC57}"/>
              </a:ext>
            </a:extLst>
          </p:cNvPr>
          <p:cNvGrpSpPr/>
          <p:nvPr/>
        </p:nvGrpSpPr>
        <p:grpSpPr>
          <a:xfrm>
            <a:off x="4809440" y="2732600"/>
            <a:ext cx="1733540" cy="276850"/>
            <a:chOff x="3560794" y="1987555"/>
            <a:chExt cx="1733540" cy="276850"/>
          </a:xfrm>
        </p:grpSpPr>
        <p:grpSp>
          <p:nvGrpSpPr>
            <p:cNvPr id="2110" name="Group 2109">
              <a:extLst>
                <a:ext uri="{FF2B5EF4-FFF2-40B4-BE49-F238E27FC236}">
                  <a16:creationId xmlns:a16="http://schemas.microsoft.com/office/drawing/2014/main" id="{E8908057-C396-1A46-6A92-4E46479E32E4}"/>
                </a:ext>
              </a:extLst>
            </p:cNvPr>
            <p:cNvGrpSpPr/>
            <p:nvPr/>
          </p:nvGrpSpPr>
          <p:grpSpPr>
            <a:xfrm>
              <a:off x="3751825" y="2106164"/>
              <a:ext cx="1432433" cy="55947"/>
              <a:chOff x="4292609" y="2423302"/>
              <a:chExt cx="3241665" cy="366479"/>
            </a:xfrm>
          </p:grpSpPr>
          <p:sp>
            <p:nvSpPr>
              <p:cNvPr id="2113" name="Rectangle 2112">
                <a:extLst>
                  <a:ext uri="{FF2B5EF4-FFF2-40B4-BE49-F238E27FC236}">
                    <a16:creationId xmlns:a16="http://schemas.microsoft.com/office/drawing/2014/main" id="{54790EF3-7352-D561-B809-5ACFC38AC9D7}"/>
                  </a:ext>
                </a:extLst>
              </p:cNvPr>
              <p:cNvSpPr/>
              <p:nvPr/>
            </p:nvSpPr>
            <p:spPr>
              <a:xfrm>
                <a:off x="4991778" y="2423302"/>
                <a:ext cx="2190004" cy="366479"/>
              </a:xfrm>
              <a:prstGeom prst="rect">
                <a:avLst/>
              </a:prstGeom>
              <a:solidFill>
                <a:srgbClr val="7092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4" name="Rectangle 2113">
                <a:extLst>
                  <a:ext uri="{FF2B5EF4-FFF2-40B4-BE49-F238E27FC236}">
                    <a16:creationId xmlns:a16="http://schemas.microsoft.com/office/drawing/2014/main" id="{0884BCB4-6CC5-A1BD-A02F-E8130650E046}"/>
                  </a:ext>
                </a:extLst>
              </p:cNvPr>
              <p:cNvSpPr/>
              <p:nvPr/>
            </p:nvSpPr>
            <p:spPr>
              <a:xfrm flipH="1">
                <a:off x="7181781" y="2423302"/>
                <a:ext cx="352493" cy="366479"/>
              </a:xfrm>
              <a:prstGeom prst="rect">
                <a:avLst/>
              </a:prstGeom>
              <a:solidFill>
                <a:srgbClr val="A349A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15" name="Rectangle 2114">
                <a:extLst>
                  <a:ext uri="{FF2B5EF4-FFF2-40B4-BE49-F238E27FC236}">
                    <a16:creationId xmlns:a16="http://schemas.microsoft.com/office/drawing/2014/main" id="{DAE7C23C-EC38-D5C6-A7DA-5E903CAF2EC2}"/>
                  </a:ext>
                </a:extLst>
              </p:cNvPr>
              <p:cNvSpPr/>
              <p:nvPr/>
            </p:nvSpPr>
            <p:spPr>
              <a:xfrm flipH="1">
                <a:off x="4644024" y="2423302"/>
                <a:ext cx="352493" cy="366479"/>
              </a:xfrm>
              <a:prstGeom prst="rect">
                <a:avLst/>
              </a:prstGeom>
              <a:solidFill>
                <a:srgbClr val="3E47C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16" name="Rectangle 2115">
                <a:extLst>
                  <a:ext uri="{FF2B5EF4-FFF2-40B4-BE49-F238E27FC236}">
                    <a16:creationId xmlns:a16="http://schemas.microsoft.com/office/drawing/2014/main" id="{FB48F47F-0065-D74D-DEC4-0DF95A16810C}"/>
                  </a:ext>
                </a:extLst>
              </p:cNvPr>
              <p:cNvSpPr/>
              <p:nvPr/>
            </p:nvSpPr>
            <p:spPr>
              <a:xfrm flipH="1">
                <a:off x="4292609" y="2423302"/>
                <a:ext cx="352493" cy="366479"/>
              </a:xfrm>
              <a:prstGeom prst="rect">
                <a:avLst/>
              </a:prstGeom>
              <a:solidFill>
                <a:srgbClr val="377E4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111" name="TextBox 2110">
              <a:extLst>
                <a:ext uri="{FF2B5EF4-FFF2-40B4-BE49-F238E27FC236}">
                  <a16:creationId xmlns:a16="http://schemas.microsoft.com/office/drawing/2014/main" id="{44C572F1-4978-19C4-4AC6-46349AF351BE}"/>
                </a:ext>
              </a:extLst>
            </p:cNvPr>
            <p:cNvSpPr txBox="1"/>
            <p:nvPr/>
          </p:nvSpPr>
          <p:spPr>
            <a:xfrm>
              <a:off x="3560794" y="1987555"/>
              <a:ext cx="1312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3’</a:t>
              </a:r>
            </a:p>
          </p:txBody>
        </p:sp>
        <p:sp>
          <p:nvSpPr>
            <p:cNvPr id="2112" name="TextBox 2111">
              <a:extLst>
                <a:ext uri="{FF2B5EF4-FFF2-40B4-BE49-F238E27FC236}">
                  <a16:creationId xmlns:a16="http://schemas.microsoft.com/office/drawing/2014/main" id="{54D128BB-5820-8B41-F135-D87225AEA19F}"/>
                </a:ext>
              </a:extLst>
            </p:cNvPr>
            <p:cNvSpPr txBox="1"/>
            <p:nvPr/>
          </p:nvSpPr>
          <p:spPr>
            <a:xfrm>
              <a:off x="5163084" y="2002795"/>
              <a:ext cx="1312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5’</a:t>
              </a:r>
            </a:p>
          </p:txBody>
        </p:sp>
      </p:grpSp>
      <p:grpSp>
        <p:nvGrpSpPr>
          <p:cNvPr id="2117" name="Group 2116">
            <a:extLst>
              <a:ext uri="{FF2B5EF4-FFF2-40B4-BE49-F238E27FC236}">
                <a16:creationId xmlns:a16="http://schemas.microsoft.com/office/drawing/2014/main" id="{051793BA-B5F7-0F01-5F92-B99099EFD276}"/>
              </a:ext>
            </a:extLst>
          </p:cNvPr>
          <p:cNvGrpSpPr/>
          <p:nvPr/>
        </p:nvGrpSpPr>
        <p:grpSpPr>
          <a:xfrm>
            <a:off x="4809440" y="2908327"/>
            <a:ext cx="1733540" cy="276850"/>
            <a:chOff x="3560794" y="1987555"/>
            <a:chExt cx="1733540" cy="276850"/>
          </a:xfrm>
        </p:grpSpPr>
        <p:grpSp>
          <p:nvGrpSpPr>
            <p:cNvPr id="2118" name="Group 2117">
              <a:extLst>
                <a:ext uri="{FF2B5EF4-FFF2-40B4-BE49-F238E27FC236}">
                  <a16:creationId xmlns:a16="http://schemas.microsoft.com/office/drawing/2014/main" id="{F2296084-EB87-59ED-9131-E6D6F56229EC}"/>
                </a:ext>
              </a:extLst>
            </p:cNvPr>
            <p:cNvGrpSpPr/>
            <p:nvPr/>
          </p:nvGrpSpPr>
          <p:grpSpPr>
            <a:xfrm>
              <a:off x="3751825" y="2106164"/>
              <a:ext cx="1432433" cy="55947"/>
              <a:chOff x="4292609" y="2423302"/>
              <a:chExt cx="3241665" cy="366479"/>
            </a:xfrm>
          </p:grpSpPr>
          <p:sp>
            <p:nvSpPr>
              <p:cNvPr id="2121" name="Rectangle 2120">
                <a:extLst>
                  <a:ext uri="{FF2B5EF4-FFF2-40B4-BE49-F238E27FC236}">
                    <a16:creationId xmlns:a16="http://schemas.microsoft.com/office/drawing/2014/main" id="{E6DC2158-A2CC-AAE1-E16F-26977876B61A}"/>
                  </a:ext>
                </a:extLst>
              </p:cNvPr>
              <p:cNvSpPr/>
              <p:nvPr/>
            </p:nvSpPr>
            <p:spPr>
              <a:xfrm>
                <a:off x="4991778" y="2423302"/>
                <a:ext cx="2190004" cy="366479"/>
              </a:xfrm>
              <a:prstGeom prst="rect">
                <a:avLst/>
              </a:prstGeom>
              <a:solidFill>
                <a:srgbClr val="7092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2" name="Rectangle 2121">
                <a:extLst>
                  <a:ext uri="{FF2B5EF4-FFF2-40B4-BE49-F238E27FC236}">
                    <a16:creationId xmlns:a16="http://schemas.microsoft.com/office/drawing/2014/main" id="{DEE6A32E-9CAC-2A16-2CF7-4088B841A15F}"/>
                  </a:ext>
                </a:extLst>
              </p:cNvPr>
              <p:cNvSpPr/>
              <p:nvPr/>
            </p:nvSpPr>
            <p:spPr>
              <a:xfrm flipH="1">
                <a:off x="7181781" y="2423302"/>
                <a:ext cx="352493" cy="366479"/>
              </a:xfrm>
              <a:prstGeom prst="rect">
                <a:avLst/>
              </a:prstGeom>
              <a:solidFill>
                <a:srgbClr val="A349A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23" name="Rectangle 2122">
                <a:extLst>
                  <a:ext uri="{FF2B5EF4-FFF2-40B4-BE49-F238E27FC236}">
                    <a16:creationId xmlns:a16="http://schemas.microsoft.com/office/drawing/2014/main" id="{564B45C7-A5BB-C65C-DA7E-E3E9C1AEAF00}"/>
                  </a:ext>
                </a:extLst>
              </p:cNvPr>
              <p:cNvSpPr/>
              <p:nvPr/>
            </p:nvSpPr>
            <p:spPr>
              <a:xfrm flipH="1">
                <a:off x="4644024" y="2423302"/>
                <a:ext cx="352493" cy="366479"/>
              </a:xfrm>
              <a:prstGeom prst="rect">
                <a:avLst/>
              </a:prstGeom>
              <a:solidFill>
                <a:srgbClr val="3E47C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24" name="Rectangle 2123">
                <a:extLst>
                  <a:ext uri="{FF2B5EF4-FFF2-40B4-BE49-F238E27FC236}">
                    <a16:creationId xmlns:a16="http://schemas.microsoft.com/office/drawing/2014/main" id="{559454D0-2148-8830-F8C6-5408D41099D4}"/>
                  </a:ext>
                </a:extLst>
              </p:cNvPr>
              <p:cNvSpPr/>
              <p:nvPr/>
            </p:nvSpPr>
            <p:spPr>
              <a:xfrm flipH="1">
                <a:off x="4292609" y="2423302"/>
                <a:ext cx="352493" cy="366479"/>
              </a:xfrm>
              <a:prstGeom prst="rect">
                <a:avLst/>
              </a:prstGeom>
              <a:solidFill>
                <a:srgbClr val="377E4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119" name="TextBox 2118">
              <a:extLst>
                <a:ext uri="{FF2B5EF4-FFF2-40B4-BE49-F238E27FC236}">
                  <a16:creationId xmlns:a16="http://schemas.microsoft.com/office/drawing/2014/main" id="{380B0891-5DA9-677C-7607-B29937D85F83}"/>
                </a:ext>
              </a:extLst>
            </p:cNvPr>
            <p:cNvSpPr txBox="1"/>
            <p:nvPr/>
          </p:nvSpPr>
          <p:spPr>
            <a:xfrm>
              <a:off x="3560794" y="1987555"/>
              <a:ext cx="1312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3’</a:t>
              </a:r>
            </a:p>
          </p:txBody>
        </p:sp>
        <p:sp>
          <p:nvSpPr>
            <p:cNvPr id="2120" name="TextBox 2119">
              <a:extLst>
                <a:ext uri="{FF2B5EF4-FFF2-40B4-BE49-F238E27FC236}">
                  <a16:creationId xmlns:a16="http://schemas.microsoft.com/office/drawing/2014/main" id="{EFBB16DE-53C1-3C67-FF7D-F98C33C30DFD}"/>
                </a:ext>
              </a:extLst>
            </p:cNvPr>
            <p:cNvSpPr txBox="1"/>
            <p:nvPr/>
          </p:nvSpPr>
          <p:spPr>
            <a:xfrm>
              <a:off x="5163084" y="2002795"/>
              <a:ext cx="1312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5’</a:t>
              </a:r>
            </a:p>
          </p:txBody>
        </p:sp>
      </p:grpSp>
      <p:grpSp>
        <p:nvGrpSpPr>
          <p:cNvPr id="2125" name="Group 2124">
            <a:extLst>
              <a:ext uri="{FF2B5EF4-FFF2-40B4-BE49-F238E27FC236}">
                <a16:creationId xmlns:a16="http://schemas.microsoft.com/office/drawing/2014/main" id="{10724591-C243-AD61-E3D4-CEF9A3BC05FC}"/>
              </a:ext>
            </a:extLst>
          </p:cNvPr>
          <p:cNvGrpSpPr/>
          <p:nvPr/>
        </p:nvGrpSpPr>
        <p:grpSpPr>
          <a:xfrm>
            <a:off x="4809440" y="3084054"/>
            <a:ext cx="1733540" cy="276850"/>
            <a:chOff x="3560794" y="1987555"/>
            <a:chExt cx="1733540" cy="276850"/>
          </a:xfrm>
        </p:grpSpPr>
        <p:grpSp>
          <p:nvGrpSpPr>
            <p:cNvPr id="2126" name="Group 2125">
              <a:extLst>
                <a:ext uri="{FF2B5EF4-FFF2-40B4-BE49-F238E27FC236}">
                  <a16:creationId xmlns:a16="http://schemas.microsoft.com/office/drawing/2014/main" id="{34C314D1-F98D-C7F9-9EA9-B9D4E1056C83}"/>
                </a:ext>
              </a:extLst>
            </p:cNvPr>
            <p:cNvGrpSpPr/>
            <p:nvPr/>
          </p:nvGrpSpPr>
          <p:grpSpPr>
            <a:xfrm>
              <a:off x="3751825" y="2106164"/>
              <a:ext cx="1432433" cy="55947"/>
              <a:chOff x="4292609" y="2423302"/>
              <a:chExt cx="3241665" cy="366479"/>
            </a:xfrm>
          </p:grpSpPr>
          <p:sp>
            <p:nvSpPr>
              <p:cNvPr id="2129" name="Rectangle 2128">
                <a:extLst>
                  <a:ext uri="{FF2B5EF4-FFF2-40B4-BE49-F238E27FC236}">
                    <a16:creationId xmlns:a16="http://schemas.microsoft.com/office/drawing/2014/main" id="{40D3F202-A4D7-1B85-BE2F-2EFB4A014D28}"/>
                  </a:ext>
                </a:extLst>
              </p:cNvPr>
              <p:cNvSpPr/>
              <p:nvPr/>
            </p:nvSpPr>
            <p:spPr>
              <a:xfrm>
                <a:off x="4991778" y="2423302"/>
                <a:ext cx="2190004" cy="366479"/>
              </a:xfrm>
              <a:prstGeom prst="rect">
                <a:avLst/>
              </a:prstGeom>
              <a:solidFill>
                <a:srgbClr val="7092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0" name="Rectangle 2129">
                <a:extLst>
                  <a:ext uri="{FF2B5EF4-FFF2-40B4-BE49-F238E27FC236}">
                    <a16:creationId xmlns:a16="http://schemas.microsoft.com/office/drawing/2014/main" id="{0609E227-3F1D-1DA9-52AE-DEF3E8853990}"/>
                  </a:ext>
                </a:extLst>
              </p:cNvPr>
              <p:cNvSpPr/>
              <p:nvPr/>
            </p:nvSpPr>
            <p:spPr>
              <a:xfrm flipH="1">
                <a:off x="7181781" y="2423302"/>
                <a:ext cx="352493" cy="366479"/>
              </a:xfrm>
              <a:prstGeom prst="rect">
                <a:avLst/>
              </a:prstGeom>
              <a:solidFill>
                <a:srgbClr val="A349A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31" name="Rectangle 2130">
                <a:extLst>
                  <a:ext uri="{FF2B5EF4-FFF2-40B4-BE49-F238E27FC236}">
                    <a16:creationId xmlns:a16="http://schemas.microsoft.com/office/drawing/2014/main" id="{8D53164A-F6DC-49CC-D47D-01CA37CBA035}"/>
                  </a:ext>
                </a:extLst>
              </p:cNvPr>
              <p:cNvSpPr/>
              <p:nvPr/>
            </p:nvSpPr>
            <p:spPr>
              <a:xfrm flipH="1">
                <a:off x="4644024" y="2423302"/>
                <a:ext cx="352493" cy="366479"/>
              </a:xfrm>
              <a:prstGeom prst="rect">
                <a:avLst/>
              </a:prstGeom>
              <a:solidFill>
                <a:srgbClr val="3E47C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32" name="Rectangle 2131">
                <a:extLst>
                  <a:ext uri="{FF2B5EF4-FFF2-40B4-BE49-F238E27FC236}">
                    <a16:creationId xmlns:a16="http://schemas.microsoft.com/office/drawing/2014/main" id="{66087616-3834-E773-D8F2-9E8A89A2C429}"/>
                  </a:ext>
                </a:extLst>
              </p:cNvPr>
              <p:cNvSpPr/>
              <p:nvPr/>
            </p:nvSpPr>
            <p:spPr>
              <a:xfrm flipH="1">
                <a:off x="4292609" y="2423302"/>
                <a:ext cx="352493" cy="366479"/>
              </a:xfrm>
              <a:prstGeom prst="rect">
                <a:avLst/>
              </a:prstGeom>
              <a:solidFill>
                <a:srgbClr val="377E4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127" name="TextBox 2126">
              <a:extLst>
                <a:ext uri="{FF2B5EF4-FFF2-40B4-BE49-F238E27FC236}">
                  <a16:creationId xmlns:a16="http://schemas.microsoft.com/office/drawing/2014/main" id="{13E6BBC1-2897-ED01-4EBC-DA9906B5E688}"/>
                </a:ext>
              </a:extLst>
            </p:cNvPr>
            <p:cNvSpPr txBox="1"/>
            <p:nvPr/>
          </p:nvSpPr>
          <p:spPr>
            <a:xfrm>
              <a:off x="3560794" y="1987555"/>
              <a:ext cx="1312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3’</a:t>
              </a:r>
            </a:p>
          </p:txBody>
        </p:sp>
        <p:sp>
          <p:nvSpPr>
            <p:cNvPr id="2128" name="TextBox 2127">
              <a:extLst>
                <a:ext uri="{FF2B5EF4-FFF2-40B4-BE49-F238E27FC236}">
                  <a16:creationId xmlns:a16="http://schemas.microsoft.com/office/drawing/2014/main" id="{68D59B49-7B8E-6FBA-203D-75EB346ED4FF}"/>
                </a:ext>
              </a:extLst>
            </p:cNvPr>
            <p:cNvSpPr txBox="1"/>
            <p:nvPr/>
          </p:nvSpPr>
          <p:spPr>
            <a:xfrm>
              <a:off x="5163084" y="2002795"/>
              <a:ext cx="1312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5’</a:t>
              </a:r>
            </a:p>
          </p:txBody>
        </p:sp>
      </p:grpSp>
      <p:grpSp>
        <p:nvGrpSpPr>
          <p:cNvPr id="2133" name="Group 2132">
            <a:extLst>
              <a:ext uri="{FF2B5EF4-FFF2-40B4-BE49-F238E27FC236}">
                <a16:creationId xmlns:a16="http://schemas.microsoft.com/office/drawing/2014/main" id="{B9C72B46-3C37-4DF3-C439-47F37A23F8DE}"/>
              </a:ext>
            </a:extLst>
          </p:cNvPr>
          <p:cNvGrpSpPr/>
          <p:nvPr/>
        </p:nvGrpSpPr>
        <p:grpSpPr>
          <a:xfrm>
            <a:off x="4809440" y="3259781"/>
            <a:ext cx="1733540" cy="276850"/>
            <a:chOff x="3560794" y="1987555"/>
            <a:chExt cx="1733540" cy="276850"/>
          </a:xfrm>
        </p:grpSpPr>
        <p:grpSp>
          <p:nvGrpSpPr>
            <p:cNvPr id="2134" name="Group 2133">
              <a:extLst>
                <a:ext uri="{FF2B5EF4-FFF2-40B4-BE49-F238E27FC236}">
                  <a16:creationId xmlns:a16="http://schemas.microsoft.com/office/drawing/2014/main" id="{9F61B457-0058-52D5-A123-41231DD38780}"/>
                </a:ext>
              </a:extLst>
            </p:cNvPr>
            <p:cNvGrpSpPr/>
            <p:nvPr/>
          </p:nvGrpSpPr>
          <p:grpSpPr>
            <a:xfrm>
              <a:off x="3751825" y="2106164"/>
              <a:ext cx="1432433" cy="55947"/>
              <a:chOff x="4292609" y="2423302"/>
              <a:chExt cx="3241665" cy="366479"/>
            </a:xfrm>
          </p:grpSpPr>
          <p:sp>
            <p:nvSpPr>
              <p:cNvPr id="2137" name="Rectangle 2136">
                <a:extLst>
                  <a:ext uri="{FF2B5EF4-FFF2-40B4-BE49-F238E27FC236}">
                    <a16:creationId xmlns:a16="http://schemas.microsoft.com/office/drawing/2014/main" id="{4015817F-90E0-07ED-2CF0-42A0D309A731}"/>
                  </a:ext>
                </a:extLst>
              </p:cNvPr>
              <p:cNvSpPr/>
              <p:nvPr/>
            </p:nvSpPr>
            <p:spPr>
              <a:xfrm>
                <a:off x="4991778" y="2423302"/>
                <a:ext cx="2190004" cy="366479"/>
              </a:xfrm>
              <a:prstGeom prst="rect">
                <a:avLst/>
              </a:prstGeom>
              <a:solidFill>
                <a:srgbClr val="7092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8" name="Rectangle 2137">
                <a:extLst>
                  <a:ext uri="{FF2B5EF4-FFF2-40B4-BE49-F238E27FC236}">
                    <a16:creationId xmlns:a16="http://schemas.microsoft.com/office/drawing/2014/main" id="{E8E8FCF5-CC39-1BB0-19F6-82490D5CFF00}"/>
                  </a:ext>
                </a:extLst>
              </p:cNvPr>
              <p:cNvSpPr/>
              <p:nvPr/>
            </p:nvSpPr>
            <p:spPr>
              <a:xfrm flipH="1">
                <a:off x="7181781" y="2423302"/>
                <a:ext cx="352493" cy="366479"/>
              </a:xfrm>
              <a:prstGeom prst="rect">
                <a:avLst/>
              </a:prstGeom>
              <a:solidFill>
                <a:srgbClr val="A349A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39" name="Rectangle 2138">
                <a:extLst>
                  <a:ext uri="{FF2B5EF4-FFF2-40B4-BE49-F238E27FC236}">
                    <a16:creationId xmlns:a16="http://schemas.microsoft.com/office/drawing/2014/main" id="{1A71FFDE-E044-2515-09CD-EE903C616A5C}"/>
                  </a:ext>
                </a:extLst>
              </p:cNvPr>
              <p:cNvSpPr/>
              <p:nvPr/>
            </p:nvSpPr>
            <p:spPr>
              <a:xfrm flipH="1">
                <a:off x="4644024" y="2423302"/>
                <a:ext cx="352493" cy="366479"/>
              </a:xfrm>
              <a:prstGeom prst="rect">
                <a:avLst/>
              </a:prstGeom>
              <a:solidFill>
                <a:srgbClr val="3E47C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40" name="Rectangle 2139">
                <a:extLst>
                  <a:ext uri="{FF2B5EF4-FFF2-40B4-BE49-F238E27FC236}">
                    <a16:creationId xmlns:a16="http://schemas.microsoft.com/office/drawing/2014/main" id="{FC2609E9-063A-F2FE-5921-89602BFDD91B}"/>
                  </a:ext>
                </a:extLst>
              </p:cNvPr>
              <p:cNvSpPr/>
              <p:nvPr/>
            </p:nvSpPr>
            <p:spPr>
              <a:xfrm flipH="1">
                <a:off x="4292609" y="2423302"/>
                <a:ext cx="352493" cy="366479"/>
              </a:xfrm>
              <a:prstGeom prst="rect">
                <a:avLst/>
              </a:prstGeom>
              <a:solidFill>
                <a:srgbClr val="377E4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135" name="TextBox 2134">
              <a:extLst>
                <a:ext uri="{FF2B5EF4-FFF2-40B4-BE49-F238E27FC236}">
                  <a16:creationId xmlns:a16="http://schemas.microsoft.com/office/drawing/2014/main" id="{6D325384-3B3E-0933-8599-A65DD890DF5E}"/>
                </a:ext>
              </a:extLst>
            </p:cNvPr>
            <p:cNvSpPr txBox="1"/>
            <p:nvPr/>
          </p:nvSpPr>
          <p:spPr>
            <a:xfrm>
              <a:off x="3560794" y="1987555"/>
              <a:ext cx="1312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3’</a:t>
              </a:r>
            </a:p>
          </p:txBody>
        </p:sp>
        <p:sp>
          <p:nvSpPr>
            <p:cNvPr id="2136" name="TextBox 2135">
              <a:extLst>
                <a:ext uri="{FF2B5EF4-FFF2-40B4-BE49-F238E27FC236}">
                  <a16:creationId xmlns:a16="http://schemas.microsoft.com/office/drawing/2014/main" id="{CEE3BEDF-5943-DDAF-234B-C9BD9269A9D9}"/>
                </a:ext>
              </a:extLst>
            </p:cNvPr>
            <p:cNvSpPr txBox="1"/>
            <p:nvPr/>
          </p:nvSpPr>
          <p:spPr>
            <a:xfrm>
              <a:off x="5163084" y="2002795"/>
              <a:ext cx="1312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5’</a:t>
              </a:r>
            </a:p>
          </p:txBody>
        </p:sp>
      </p:grpSp>
      <p:grpSp>
        <p:nvGrpSpPr>
          <p:cNvPr id="2141" name="Group 2140">
            <a:extLst>
              <a:ext uri="{FF2B5EF4-FFF2-40B4-BE49-F238E27FC236}">
                <a16:creationId xmlns:a16="http://schemas.microsoft.com/office/drawing/2014/main" id="{CA6C5214-9503-EE7E-544E-333E6CBEC429}"/>
              </a:ext>
            </a:extLst>
          </p:cNvPr>
          <p:cNvGrpSpPr/>
          <p:nvPr/>
        </p:nvGrpSpPr>
        <p:grpSpPr>
          <a:xfrm>
            <a:off x="4809440" y="3435508"/>
            <a:ext cx="1733540" cy="276850"/>
            <a:chOff x="3560794" y="1987555"/>
            <a:chExt cx="1733540" cy="276850"/>
          </a:xfrm>
        </p:grpSpPr>
        <p:grpSp>
          <p:nvGrpSpPr>
            <p:cNvPr id="2142" name="Group 2141">
              <a:extLst>
                <a:ext uri="{FF2B5EF4-FFF2-40B4-BE49-F238E27FC236}">
                  <a16:creationId xmlns:a16="http://schemas.microsoft.com/office/drawing/2014/main" id="{4B964479-C3DE-C1AA-B60F-46A5CA317692}"/>
                </a:ext>
              </a:extLst>
            </p:cNvPr>
            <p:cNvGrpSpPr/>
            <p:nvPr/>
          </p:nvGrpSpPr>
          <p:grpSpPr>
            <a:xfrm>
              <a:off x="3751825" y="2106164"/>
              <a:ext cx="1432433" cy="55947"/>
              <a:chOff x="4292609" y="2423302"/>
              <a:chExt cx="3241665" cy="366479"/>
            </a:xfrm>
          </p:grpSpPr>
          <p:sp>
            <p:nvSpPr>
              <p:cNvPr id="2145" name="Rectangle 2144">
                <a:extLst>
                  <a:ext uri="{FF2B5EF4-FFF2-40B4-BE49-F238E27FC236}">
                    <a16:creationId xmlns:a16="http://schemas.microsoft.com/office/drawing/2014/main" id="{1548E26F-0F7C-8FA3-9B02-44392F9EBAFA}"/>
                  </a:ext>
                </a:extLst>
              </p:cNvPr>
              <p:cNvSpPr/>
              <p:nvPr/>
            </p:nvSpPr>
            <p:spPr>
              <a:xfrm>
                <a:off x="4991778" y="2423302"/>
                <a:ext cx="2190004" cy="366479"/>
              </a:xfrm>
              <a:prstGeom prst="rect">
                <a:avLst/>
              </a:prstGeom>
              <a:solidFill>
                <a:srgbClr val="7092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6" name="Rectangle 2145">
                <a:extLst>
                  <a:ext uri="{FF2B5EF4-FFF2-40B4-BE49-F238E27FC236}">
                    <a16:creationId xmlns:a16="http://schemas.microsoft.com/office/drawing/2014/main" id="{14811462-103F-D146-0893-31D667A9C178}"/>
                  </a:ext>
                </a:extLst>
              </p:cNvPr>
              <p:cNvSpPr/>
              <p:nvPr/>
            </p:nvSpPr>
            <p:spPr>
              <a:xfrm flipH="1">
                <a:off x="7181781" y="2423302"/>
                <a:ext cx="352493" cy="366479"/>
              </a:xfrm>
              <a:prstGeom prst="rect">
                <a:avLst/>
              </a:prstGeom>
              <a:solidFill>
                <a:srgbClr val="A349A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47" name="Rectangle 2146">
                <a:extLst>
                  <a:ext uri="{FF2B5EF4-FFF2-40B4-BE49-F238E27FC236}">
                    <a16:creationId xmlns:a16="http://schemas.microsoft.com/office/drawing/2014/main" id="{1D88F3DC-C02B-180E-F98E-68671F940A61}"/>
                  </a:ext>
                </a:extLst>
              </p:cNvPr>
              <p:cNvSpPr/>
              <p:nvPr/>
            </p:nvSpPr>
            <p:spPr>
              <a:xfrm flipH="1">
                <a:off x="4644024" y="2423302"/>
                <a:ext cx="352493" cy="366479"/>
              </a:xfrm>
              <a:prstGeom prst="rect">
                <a:avLst/>
              </a:prstGeom>
              <a:solidFill>
                <a:srgbClr val="3E47C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48" name="Rectangle 2147">
                <a:extLst>
                  <a:ext uri="{FF2B5EF4-FFF2-40B4-BE49-F238E27FC236}">
                    <a16:creationId xmlns:a16="http://schemas.microsoft.com/office/drawing/2014/main" id="{490BE6F2-FBD9-A3BD-988E-5E34364DB137}"/>
                  </a:ext>
                </a:extLst>
              </p:cNvPr>
              <p:cNvSpPr/>
              <p:nvPr/>
            </p:nvSpPr>
            <p:spPr>
              <a:xfrm flipH="1">
                <a:off x="4292609" y="2423302"/>
                <a:ext cx="352493" cy="366479"/>
              </a:xfrm>
              <a:prstGeom prst="rect">
                <a:avLst/>
              </a:prstGeom>
              <a:solidFill>
                <a:srgbClr val="377E4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143" name="TextBox 2142">
              <a:extLst>
                <a:ext uri="{FF2B5EF4-FFF2-40B4-BE49-F238E27FC236}">
                  <a16:creationId xmlns:a16="http://schemas.microsoft.com/office/drawing/2014/main" id="{22247552-A088-D92A-4577-F454BF75B0DB}"/>
                </a:ext>
              </a:extLst>
            </p:cNvPr>
            <p:cNvSpPr txBox="1"/>
            <p:nvPr/>
          </p:nvSpPr>
          <p:spPr>
            <a:xfrm>
              <a:off x="3560794" y="1987555"/>
              <a:ext cx="1312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3’</a:t>
              </a:r>
            </a:p>
          </p:txBody>
        </p:sp>
        <p:sp>
          <p:nvSpPr>
            <p:cNvPr id="2144" name="TextBox 2143">
              <a:extLst>
                <a:ext uri="{FF2B5EF4-FFF2-40B4-BE49-F238E27FC236}">
                  <a16:creationId xmlns:a16="http://schemas.microsoft.com/office/drawing/2014/main" id="{E554A128-A13F-0FEB-5AF6-49B74680E26E}"/>
                </a:ext>
              </a:extLst>
            </p:cNvPr>
            <p:cNvSpPr txBox="1"/>
            <p:nvPr/>
          </p:nvSpPr>
          <p:spPr>
            <a:xfrm>
              <a:off x="5163084" y="2002795"/>
              <a:ext cx="1312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5’</a:t>
              </a:r>
            </a:p>
          </p:txBody>
        </p:sp>
      </p:grpSp>
      <p:grpSp>
        <p:nvGrpSpPr>
          <p:cNvPr id="2149" name="Group 2148">
            <a:extLst>
              <a:ext uri="{FF2B5EF4-FFF2-40B4-BE49-F238E27FC236}">
                <a16:creationId xmlns:a16="http://schemas.microsoft.com/office/drawing/2014/main" id="{16CE68FB-6F24-0B68-E5D2-E6752A656CD5}"/>
              </a:ext>
            </a:extLst>
          </p:cNvPr>
          <p:cNvGrpSpPr/>
          <p:nvPr/>
        </p:nvGrpSpPr>
        <p:grpSpPr>
          <a:xfrm>
            <a:off x="4809440" y="3611235"/>
            <a:ext cx="1733540" cy="276850"/>
            <a:chOff x="3560794" y="1987555"/>
            <a:chExt cx="1733540" cy="276850"/>
          </a:xfrm>
        </p:grpSpPr>
        <p:grpSp>
          <p:nvGrpSpPr>
            <p:cNvPr id="2150" name="Group 2149">
              <a:extLst>
                <a:ext uri="{FF2B5EF4-FFF2-40B4-BE49-F238E27FC236}">
                  <a16:creationId xmlns:a16="http://schemas.microsoft.com/office/drawing/2014/main" id="{D9B5B836-3AA6-5A56-0580-141E18187182}"/>
                </a:ext>
              </a:extLst>
            </p:cNvPr>
            <p:cNvGrpSpPr/>
            <p:nvPr/>
          </p:nvGrpSpPr>
          <p:grpSpPr>
            <a:xfrm>
              <a:off x="3751825" y="2106164"/>
              <a:ext cx="1432433" cy="55947"/>
              <a:chOff x="4292609" y="2423302"/>
              <a:chExt cx="3241665" cy="366479"/>
            </a:xfrm>
          </p:grpSpPr>
          <p:sp>
            <p:nvSpPr>
              <p:cNvPr id="2153" name="Rectangle 2152">
                <a:extLst>
                  <a:ext uri="{FF2B5EF4-FFF2-40B4-BE49-F238E27FC236}">
                    <a16:creationId xmlns:a16="http://schemas.microsoft.com/office/drawing/2014/main" id="{BE154EF7-8EA6-1448-720A-C922D5C3562A}"/>
                  </a:ext>
                </a:extLst>
              </p:cNvPr>
              <p:cNvSpPr/>
              <p:nvPr/>
            </p:nvSpPr>
            <p:spPr>
              <a:xfrm>
                <a:off x="4991778" y="2423302"/>
                <a:ext cx="2190004" cy="366479"/>
              </a:xfrm>
              <a:prstGeom prst="rect">
                <a:avLst/>
              </a:prstGeom>
              <a:solidFill>
                <a:srgbClr val="7092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4" name="Rectangle 2153">
                <a:extLst>
                  <a:ext uri="{FF2B5EF4-FFF2-40B4-BE49-F238E27FC236}">
                    <a16:creationId xmlns:a16="http://schemas.microsoft.com/office/drawing/2014/main" id="{76C02297-E9D5-76DD-D709-631B9DFDEBD1}"/>
                  </a:ext>
                </a:extLst>
              </p:cNvPr>
              <p:cNvSpPr/>
              <p:nvPr/>
            </p:nvSpPr>
            <p:spPr>
              <a:xfrm flipH="1">
                <a:off x="7181781" y="2423302"/>
                <a:ext cx="352493" cy="366479"/>
              </a:xfrm>
              <a:prstGeom prst="rect">
                <a:avLst/>
              </a:prstGeom>
              <a:solidFill>
                <a:srgbClr val="A349A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55" name="Rectangle 2154">
                <a:extLst>
                  <a:ext uri="{FF2B5EF4-FFF2-40B4-BE49-F238E27FC236}">
                    <a16:creationId xmlns:a16="http://schemas.microsoft.com/office/drawing/2014/main" id="{BA87C8A8-EB48-753B-9B62-D30813AE004E}"/>
                  </a:ext>
                </a:extLst>
              </p:cNvPr>
              <p:cNvSpPr/>
              <p:nvPr/>
            </p:nvSpPr>
            <p:spPr>
              <a:xfrm flipH="1">
                <a:off x="4644024" y="2423302"/>
                <a:ext cx="352493" cy="366479"/>
              </a:xfrm>
              <a:prstGeom prst="rect">
                <a:avLst/>
              </a:prstGeom>
              <a:solidFill>
                <a:srgbClr val="3E47C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56" name="Rectangle 2155">
                <a:extLst>
                  <a:ext uri="{FF2B5EF4-FFF2-40B4-BE49-F238E27FC236}">
                    <a16:creationId xmlns:a16="http://schemas.microsoft.com/office/drawing/2014/main" id="{83522033-6271-AAA0-6B9D-BD5D0BBC2B27}"/>
                  </a:ext>
                </a:extLst>
              </p:cNvPr>
              <p:cNvSpPr/>
              <p:nvPr/>
            </p:nvSpPr>
            <p:spPr>
              <a:xfrm flipH="1">
                <a:off x="4292609" y="2423302"/>
                <a:ext cx="352493" cy="366479"/>
              </a:xfrm>
              <a:prstGeom prst="rect">
                <a:avLst/>
              </a:prstGeom>
              <a:solidFill>
                <a:srgbClr val="377E4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151" name="TextBox 2150">
              <a:extLst>
                <a:ext uri="{FF2B5EF4-FFF2-40B4-BE49-F238E27FC236}">
                  <a16:creationId xmlns:a16="http://schemas.microsoft.com/office/drawing/2014/main" id="{26946460-F062-A58B-8B02-E5800C65353F}"/>
                </a:ext>
              </a:extLst>
            </p:cNvPr>
            <p:cNvSpPr txBox="1"/>
            <p:nvPr/>
          </p:nvSpPr>
          <p:spPr>
            <a:xfrm>
              <a:off x="3560794" y="1987555"/>
              <a:ext cx="1312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3’</a:t>
              </a:r>
            </a:p>
          </p:txBody>
        </p:sp>
        <p:sp>
          <p:nvSpPr>
            <p:cNvPr id="2152" name="TextBox 2151">
              <a:extLst>
                <a:ext uri="{FF2B5EF4-FFF2-40B4-BE49-F238E27FC236}">
                  <a16:creationId xmlns:a16="http://schemas.microsoft.com/office/drawing/2014/main" id="{323CC38D-E139-65D5-BFD8-8ECE29426B79}"/>
                </a:ext>
              </a:extLst>
            </p:cNvPr>
            <p:cNvSpPr txBox="1"/>
            <p:nvPr/>
          </p:nvSpPr>
          <p:spPr>
            <a:xfrm>
              <a:off x="5163084" y="2002795"/>
              <a:ext cx="1312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5’</a:t>
              </a:r>
            </a:p>
          </p:txBody>
        </p:sp>
      </p:grpSp>
      <p:grpSp>
        <p:nvGrpSpPr>
          <p:cNvPr id="2157" name="Group 2156">
            <a:extLst>
              <a:ext uri="{FF2B5EF4-FFF2-40B4-BE49-F238E27FC236}">
                <a16:creationId xmlns:a16="http://schemas.microsoft.com/office/drawing/2014/main" id="{5A25851E-7E5B-B317-74A6-AB4CFED68216}"/>
              </a:ext>
            </a:extLst>
          </p:cNvPr>
          <p:cNvGrpSpPr/>
          <p:nvPr/>
        </p:nvGrpSpPr>
        <p:grpSpPr>
          <a:xfrm>
            <a:off x="4809440" y="3786960"/>
            <a:ext cx="1733540" cy="276850"/>
            <a:chOff x="3560794" y="1987555"/>
            <a:chExt cx="1733540" cy="276850"/>
          </a:xfrm>
        </p:grpSpPr>
        <p:grpSp>
          <p:nvGrpSpPr>
            <p:cNvPr id="2158" name="Group 2157">
              <a:extLst>
                <a:ext uri="{FF2B5EF4-FFF2-40B4-BE49-F238E27FC236}">
                  <a16:creationId xmlns:a16="http://schemas.microsoft.com/office/drawing/2014/main" id="{7B760BF3-11CF-FE7D-B0A7-80C2C2AD9C94}"/>
                </a:ext>
              </a:extLst>
            </p:cNvPr>
            <p:cNvGrpSpPr/>
            <p:nvPr/>
          </p:nvGrpSpPr>
          <p:grpSpPr>
            <a:xfrm>
              <a:off x="3751825" y="2106164"/>
              <a:ext cx="1432433" cy="55947"/>
              <a:chOff x="4292609" y="2423302"/>
              <a:chExt cx="3241665" cy="366479"/>
            </a:xfrm>
          </p:grpSpPr>
          <p:sp>
            <p:nvSpPr>
              <p:cNvPr id="2161" name="Rectangle 2160">
                <a:extLst>
                  <a:ext uri="{FF2B5EF4-FFF2-40B4-BE49-F238E27FC236}">
                    <a16:creationId xmlns:a16="http://schemas.microsoft.com/office/drawing/2014/main" id="{F6B73807-1D3C-79E0-73A9-78B7FDAD32D3}"/>
                  </a:ext>
                </a:extLst>
              </p:cNvPr>
              <p:cNvSpPr/>
              <p:nvPr/>
            </p:nvSpPr>
            <p:spPr>
              <a:xfrm>
                <a:off x="4991778" y="2423302"/>
                <a:ext cx="2190004" cy="366479"/>
              </a:xfrm>
              <a:prstGeom prst="rect">
                <a:avLst/>
              </a:prstGeom>
              <a:solidFill>
                <a:srgbClr val="7092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2" name="Rectangle 2161">
                <a:extLst>
                  <a:ext uri="{FF2B5EF4-FFF2-40B4-BE49-F238E27FC236}">
                    <a16:creationId xmlns:a16="http://schemas.microsoft.com/office/drawing/2014/main" id="{5A1AE0F1-A92C-4926-FB75-C79540E3007A}"/>
                  </a:ext>
                </a:extLst>
              </p:cNvPr>
              <p:cNvSpPr/>
              <p:nvPr/>
            </p:nvSpPr>
            <p:spPr>
              <a:xfrm flipH="1">
                <a:off x="7181781" y="2423302"/>
                <a:ext cx="352493" cy="366479"/>
              </a:xfrm>
              <a:prstGeom prst="rect">
                <a:avLst/>
              </a:prstGeom>
              <a:solidFill>
                <a:srgbClr val="A349A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63" name="Rectangle 2162">
                <a:extLst>
                  <a:ext uri="{FF2B5EF4-FFF2-40B4-BE49-F238E27FC236}">
                    <a16:creationId xmlns:a16="http://schemas.microsoft.com/office/drawing/2014/main" id="{C5B867D7-6D6D-67E6-4A2D-1346919D696B}"/>
                  </a:ext>
                </a:extLst>
              </p:cNvPr>
              <p:cNvSpPr/>
              <p:nvPr/>
            </p:nvSpPr>
            <p:spPr>
              <a:xfrm flipH="1">
                <a:off x="4644024" y="2423302"/>
                <a:ext cx="352493" cy="366479"/>
              </a:xfrm>
              <a:prstGeom prst="rect">
                <a:avLst/>
              </a:prstGeom>
              <a:solidFill>
                <a:srgbClr val="3E47C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64" name="Rectangle 2163">
                <a:extLst>
                  <a:ext uri="{FF2B5EF4-FFF2-40B4-BE49-F238E27FC236}">
                    <a16:creationId xmlns:a16="http://schemas.microsoft.com/office/drawing/2014/main" id="{B9527C86-E450-41FF-AAD7-A4E0D2F01A77}"/>
                  </a:ext>
                </a:extLst>
              </p:cNvPr>
              <p:cNvSpPr/>
              <p:nvPr/>
            </p:nvSpPr>
            <p:spPr>
              <a:xfrm flipH="1">
                <a:off x="4292609" y="2423302"/>
                <a:ext cx="352493" cy="366479"/>
              </a:xfrm>
              <a:prstGeom prst="rect">
                <a:avLst/>
              </a:prstGeom>
              <a:solidFill>
                <a:srgbClr val="377E4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159" name="TextBox 2158">
              <a:extLst>
                <a:ext uri="{FF2B5EF4-FFF2-40B4-BE49-F238E27FC236}">
                  <a16:creationId xmlns:a16="http://schemas.microsoft.com/office/drawing/2014/main" id="{62318330-66DA-134C-7AA7-B52B0307A7D5}"/>
                </a:ext>
              </a:extLst>
            </p:cNvPr>
            <p:cNvSpPr txBox="1"/>
            <p:nvPr/>
          </p:nvSpPr>
          <p:spPr>
            <a:xfrm>
              <a:off x="3560794" y="1987555"/>
              <a:ext cx="1312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3’</a:t>
              </a:r>
            </a:p>
          </p:txBody>
        </p:sp>
        <p:sp>
          <p:nvSpPr>
            <p:cNvPr id="2160" name="TextBox 2159">
              <a:extLst>
                <a:ext uri="{FF2B5EF4-FFF2-40B4-BE49-F238E27FC236}">
                  <a16:creationId xmlns:a16="http://schemas.microsoft.com/office/drawing/2014/main" id="{693AE888-C222-C39E-2378-266A9514AB69}"/>
                </a:ext>
              </a:extLst>
            </p:cNvPr>
            <p:cNvSpPr txBox="1"/>
            <p:nvPr/>
          </p:nvSpPr>
          <p:spPr>
            <a:xfrm>
              <a:off x="5163084" y="2002795"/>
              <a:ext cx="1312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5’</a:t>
              </a:r>
            </a:p>
          </p:txBody>
        </p:sp>
      </p:grpSp>
      <p:sp>
        <p:nvSpPr>
          <p:cNvPr id="2165" name="TextBox 2164">
            <a:extLst>
              <a:ext uri="{FF2B5EF4-FFF2-40B4-BE49-F238E27FC236}">
                <a16:creationId xmlns:a16="http://schemas.microsoft.com/office/drawing/2014/main" id="{61064860-DDA3-93CB-2919-BB45761AD3D6}"/>
              </a:ext>
            </a:extLst>
          </p:cNvPr>
          <p:cNvSpPr txBox="1"/>
          <p:nvPr/>
        </p:nvSpPr>
        <p:spPr>
          <a:xfrm>
            <a:off x="6757347" y="3263040"/>
            <a:ext cx="2584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377E46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~</a:t>
            </a:r>
          </a:p>
        </p:txBody>
      </p:sp>
      <p:sp>
        <p:nvSpPr>
          <p:cNvPr id="2166" name="TextBox 2165">
            <a:extLst>
              <a:ext uri="{FF2B5EF4-FFF2-40B4-BE49-F238E27FC236}">
                <a16:creationId xmlns:a16="http://schemas.microsoft.com/office/drawing/2014/main" id="{8897A2C1-3E49-FEBB-48C4-54618F23CF7B}"/>
              </a:ext>
            </a:extLst>
          </p:cNvPr>
          <p:cNvSpPr txBox="1"/>
          <p:nvPr/>
        </p:nvSpPr>
        <p:spPr>
          <a:xfrm>
            <a:off x="6757347" y="3106988"/>
            <a:ext cx="2584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377E46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~</a:t>
            </a:r>
          </a:p>
        </p:txBody>
      </p:sp>
      <p:sp>
        <p:nvSpPr>
          <p:cNvPr id="2167" name="TextBox 2166">
            <a:extLst>
              <a:ext uri="{FF2B5EF4-FFF2-40B4-BE49-F238E27FC236}">
                <a16:creationId xmlns:a16="http://schemas.microsoft.com/office/drawing/2014/main" id="{726C7078-6B5E-291F-AF3B-E0AECA634AB4}"/>
              </a:ext>
            </a:extLst>
          </p:cNvPr>
          <p:cNvSpPr txBox="1"/>
          <p:nvPr/>
        </p:nvSpPr>
        <p:spPr>
          <a:xfrm>
            <a:off x="6757347" y="2929183"/>
            <a:ext cx="2584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377E46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~</a:t>
            </a:r>
          </a:p>
        </p:txBody>
      </p:sp>
      <p:sp>
        <p:nvSpPr>
          <p:cNvPr id="2168" name="TextBox 2167">
            <a:extLst>
              <a:ext uri="{FF2B5EF4-FFF2-40B4-BE49-F238E27FC236}">
                <a16:creationId xmlns:a16="http://schemas.microsoft.com/office/drawing/2014/main" id="{53533657-F1D4-CB52-603B-9937B54295C3}"/>
              </a:ext>
            </a:extLst>
          </p:cNvPr>
          <p:cNvSpPr txBox="1"/>
          <p:nvPr/>
        </p:nvSpPr>
        <p:spPr>
          <a:xfrm>
            <a:off x="6757347" y="2738928"/>
            <a:ext cx="2584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377E46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~</a:t>
            </a:r>
          </a:p>
        </p:txBody>
      </p:sp>
      <p:grpSp>
        <p:nvGrpSpPr>
          <p:cNvPr id="2169" name="Group 2168">
            <a:extLst>
              <a:ext uri="{FF2B5EF4-FFF2-40B4-BE49-F238E27FC236}">
                <a16:creationId xmlns:a16="http://schemas.microsoft.com/office/drawing/2014/main" id="{D61AE361-A1D2-E520-3FF4-BA2D1457906E}"/>
              </a:ext>
            </a:extLst>
          </p:cNvPr>
          <p:cNvGrpSpPr/>
          <p:nvPr/>
        </p:nvGrpSpPr>
        <p:grpSpPr>
          <a:xfrm>
            <a:off x="7970569" y="2204650"/>
            <a:ext cx="1733540" cy="276850"/>
            <a:chOff x="3560794" y="1987555"/>
            <a:chExt cx="1733540" cy="276850"/>
          </a:xfrm>
        </p:grpSpPr>
        <p:grpSp>
          <p:nvGrpSpPr>
            <p:cNvPr id="2170" name="Group 2169">
              <a:extLst>
                <a:ext uri="{FF2B5EF4-FFF2-40B4-BE49-F238E27FC236}">
                  <a16:creationId xmlns:a16="http://schemas.microsoft.com/office/drawing/2014/main" id="{07057153-5F86-0122-42CC-8711D577B794}"/>
                </a:ext>
              </a:extLst>
            </p:cNvPr>
            <p:cNvGrpSpPr/>
            <p:nvPr/>
          </p:nvGrpSpPr>
          <p:grpSpPr>
            <a:xfrm>
              <a:off x="3751825" y="2106164"/>
              <a:ext cx="1432433" cy="55947"/>
              <a:chOff x="4292609" y="2423302"/>
              <a:chExt cx="3241665" cy="366479"/>
            </a:xfrm>
          </p:grpSpPr>
          <p:sp>
            <p:nvSpPr>
              <p:cNvPr id="2173" name="Rectangle 2172">
                <a:extLst>
                  <a:ext uri="{FF2B5EF4-FFF2-40B4-BE49-F238E27FC236}">
                    <a16:creationId xmlns:a16="http://schemas.microsoft.com/office/drawing/2014/main" id="{301AE2E0-05E8-252A-5709-2AADB437FE29}"/>
                  </a:ext>
                </a:extLst>
              </p:cNvPr>
              <p:cNvSpPr/>
              <p:nvPr/>
            </p:nvSpPr>
            <p:spPr>
              <a:xfrm>
                <a:off x="4991778" y="2423302"/>
                <a:ext cx="2190004" cy="366479"/>
              </a:xfrm>
              <a:prstGeom prst="rect">
                <a:avLst/>
              </a:prstGeom>
              <a:solidFill>
                <a:srgbClr val="7092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4" name="Rectangle 2173">
                <a:extLst>
                  <a:ext uri="{FF2B5EF4-FFF2-40B4-BE49-F238E27FC236}">
                    <a16:creationId xmlns:a16="http://schemas.microsoft.com/office/drawing/2014/main" id="{931AAD5F-09FD-0C40-90DA-70BB66F63B94}"/>
                  </a:ext>
                </a:extLst>
              </p:cNvPr>
              <p:cNvSpPr/>
              <p:nvPr/>
            </p:nvSpPr>
            <p:spPr>
              <a:xfrm flipH="1">
                <a:off x="7181781" y="2423302"/>
                <a:ext cx="352493" cy="366479"/>
              </a:xfrm>
              <a:prstGeom prst="rect">
                <a:avLst/>
              </a:prstGeom>
              <a:solidFill>
                <a:srgbClr val="A349A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75" name="Rectangle 2174">
                <a:extLst>
                  <a:ext uri="{FF2B5EF4-FFF2-40B4-BE49-F238E27FC236}">
                    <a16:creationId xmlns:a16="http://schemas.microsoft.com/office/drawing/2014/main" id="{78EBB7BB-8A7F-5CFC-BD16-DECA929D32B2}"/>
                  </a:ext>
                </a:extLst>
              </p:cNvPr>
              <p:cNvSpPr/>
              <p:nvPr/>
            </p:nvSpPr>
            <p:spPr>
              <a:xfrm flipH="1">
                <a:off x="4644024" y="2423302"/>
                <a:ext cx="352493" cy="366479"/>
              </a:xfrm>
              <a:prstGeom prst="rect">
                <a:avLst/>
              </a:prstGeom>
              <a:solidFill>
                <a:srgbClr val="3E47C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76" name="Rectangle 2175">
                <a:extLst>
                  <a:ext uri="{FF2B5EF4-FFF2-40B4-BE49-F238E27FC236}">
                    <a16:creationId xmlns:a16="http://schemas.microsoft.com/office/drawing/2014/main" id="{469A8EA8-3AFB-74E1-A7F1-474E35277EAB}"/>
                  </a:ext>
                </a:extLst>
              </p:cNvPr>
              <p:cNvSpPr/>
              <p:nvPr/>
            </p:nvSpPr>
            <p:spPr>
              <a:xfrm flipH="1">
                <a:off x="4292609" y="2423302"/>
                <a:ext cx="352493" cy="366479"/>
              </a:xfrm>
              <a:prstGeom prst="rect">
                <a:avLst/>
              </a:prstGeom>
              <a:solidFill>
                <a:srgbClr val="377E4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171" name="TextBox 2170">
              <a:extLst>
                <a:ext uri="{FF2B5EF4-FFF2-40B4-BE49-F238E27FC236}">
                  <a16:creationId xmlns:a16="http://schemas.microsoft.com/office/drawing/2014/main" id="{ED5FD239-19A1-6862-4BCD-8B3BC812292B}"/>
                </a:ext>
              </a:extLst>
            </p:cNvPr>
            <p:cNvSpPr txBox="1"/>
            <p:nvPr/>
          </p:nvSpPr>
          <p:spPr>
            <a:xfrm>
              <a:off x="3560794" y="1987555"/>
              <a:ext cx="1312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3’</a:t>
              </a:r>
            </a:p>
          </p:txBody>
        </p:sp>
        <p:sp>
          <p:nvSpPr>
            <p:cNvPr id="2172" name="TextBox 2171">
              <a:extLst>
                <a:ext uri="{FF2B5EF4-FFF2-40B4-BE49-F238E27FC236}">
                  <a16:creationId xmlns:a16="http://schemas.microsoft.com/office/drawing/2014/main" id="{77AE99ED-2082-D8E8-58BA-3723C20F1B19}"/>
                </a:ext>
              </a:extLst>
            </p:cNvPr>
            <p:cNvSpPr txBox="1"/>
            <p:nvPr/>
          </p:nvSpPr>
          <p:spPr>
            <a:xfrm>
              <a:off x="5163084" y="2002795"/>
              <a:ext cx="1312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5’</a:t>
              </a:r>
            </a:p>
          </p:txBody>
        </p:sp>
      </p:grpSp>
      <p:grpSp>
        <p:nvGrpSpPr>
          <p:cNvPr id="2177" name="Group 2176">
            <a:extLst>
              <a:ext uri="{FF2B5EF4-FFF2-40B4-BE49-F238E27FC236}">
                <a16:creationId xmlns:a16="http://schemas.microsoft.com/office/drawing/2014/main" id="{3A659C5F-1D25-C7FE-9574-76A82983B91F}"/>
              </a:ext>
            </a:extLst>
          </p:cNvPr>
          <p:cNvGrpSpPr/>
          <p:nvPr/>
        </p:nvGrpSpPr>
        <p:grpSpPr>
          <a:xfrm>
            <a:off x="7970569" y="2380377"/>
            <a:ext cx="1733540" cy="276850"/>
            <a:chOff x="3560794" y="1987555"/>
            <a:chExt cx="1733540" cy="276850"/>
          </a:xfrm>
        </p:grpSpPr>
        <p:grpSp>
          <p:nvGrpSpPr>
            <p:cNvPr id="2178" name="Group 2177">
              <a:extLst>
                <a:ext uri="{FF2B5EF4-FFF2-40B4-BE49-F238E27FC236}">
                  <a16:creationId xmlns:a16="http://schemas.microsoft.com/office/drawing/2014/main" id="{28211D0B-B8D3-AE41-CC5F-87DC91F5BDA1}"/>
                </a:ext>
              </a:extLst>
            </p:cNvPr>
            <p:cNvGrpSpPr/>
            <p:nvPr/>
          </p:nvGrpSpPr>
          <p:grpSpPr>
            <a:xfrm>
              <a:off x="3751825" y="2106164"/>
              <a:ext cx="1432433" cy="55947"/>
              <a:chOff x="4292609" y="2423302"/>
              <a:chExt cx="3241665" cy="366479"/>
            </a:xfrm>
          </p:grpSpPr>
          <p:sp>
            <p:nvSpPr>
              <p:cNvPr id="2181" name="Rectangle 2180">
                <a:extLst>
                  <a:ext uri="{FF2B5EF4-FFF2-40B4-BE49-F238E27FC236}">
                    <a16:creationId xmlns:a16="http://schemas.microsoft.com/office/drawing/2014/main" id="{877D961A-7BE0-2E9E-5931-17B54C4E502C}"/>
                  </a:ext>
                </a:extLst>
              </p:cNvPr>
              <p:cNvSpPr/>
              <p:nvPr/>
            </p:nvSpPr>
            <p:spPr>
              <a:xfrm>
                <a:off x="4991778" y="2423302"/>
                <a:ext cx="2190004" cy="366479"/>
              </a:xfrm>
              <a:prstGeom prst="rect">
                <a:avLst/>
              </a:prstGeom>
              <a:solidFill>
                <a:srgbClr val="7092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2" name="Rectangle 2181">
                <a:extLst>
                  <a:ext uri="{FF2B5EF4-FFF2-40B4-BE49-F238E27FC236}">
                    <a16:creationId xmlns:a16="http://schemas.microsoft.com/office/drawing/2014/main" id="{3EC1FAB1-5763-1309-2FC4-B970FE935ED0}"/>
                  </a:ext>
                </a:extLst>
              </p:cNvPr>
              <p:cNvSpPr/>
              <p:nvPr/>
            </p:nvSpPr>
            <p:spPr>
              <a:xfrm flipH="1">
                <a:off x="7181781" y="2423302"/>
                <a:ext cx="352493" cy="366479"/>
              </a:xfrm>
              <a:prstGeom prst="rect">
                <a:avLst/>
              </a:prstGeom>
              <a:solidFill>
                <a:srgbClr val="A349A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83" name="Rectangle 2182">
                <a:extLst>
                  <a:ext uri="{FF2B5EF4-FFF2-40B4-BE49-F238E27FC236}">
                    <a16:creationId xmlns:a16="http://schemas.microsoft.com/office/drawing/2014/main" id="{0CFCC746-BCF2-7F3E-09EE-91960C585030}"/>
                  </a:ext>
                </a:extLst>
              </p:cNvPr>
              <p:cNvSpPr/>
              <p:nvPr/>
            </p:nvSpPr>
            <p:spPr>
              <a:xfrm flipH="1">
                <a:off x="4644024" y="2423302"/>
                <a:ext cx="352493" cy="366479"/>
              </a:xfrm>
              <a:prstGeom prst="rect">
                <a:avLst/>
              </a:prstGeom>
              <a:solidFill>
                <a:srgbClr val="3E47C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84" name="Rectangle 2183">
                <a:extLst>
                  <a:ext uri="{FF2B5EF4-FFF2-40B4-BE49-F238E27FC236}">
                    <a16:creationId xmlns:a16="http://schemas.microsoft.com/office/drawing/2014/main" id="{3F5A6450-61C6-A81A-282F-DF304A45F0F6}"/>
                  </a:ext>
                </a:extLst>
              </p:cNvPr>
              <p:cNvSpPr/>
              <p:nvPr/>
            </p:nvSpPr>
            <p:spPr>
              <a:xfrm flipH="1">
                <a:off x="4292609" y="2423302"/>
                <a:ext cx="352493" cy="366479"/>
              </a:xfrm>
              <a:prstGeom prst="rect">
                <a:avLst/>
              </a:prstGeom>
              <a:solidFill>
                <a:srgbClr val="377E4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179" name="TextBox 2178">
              <a:extLst>
                <a:ext uri="{FF2B5EF4-FFF2-40B4-BE49-F238E27FC236}">
                  <a16:creationId xmlns:a16="http://schemas.microsoft.com/office/drawing/2014/main" id="{2CB3B160-6940-F668-0191-55120E0C54CD}"/>
                </a:ext>
              </a:extLst>
            </p:cNvPr>
            <p:cNvSpPr txBox="1"/>
            <p:nvPr/>
          </p:nvSpPr>
          <p:spPr>
            <a:xfrm>
              <a:off x="3560794" y="1987555"/>
              <a:ext cx="1312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3’</a:t>
              </a:r>
            </a:p>
          </p:txBody>
        </p:sp>
        <p:sp>
          <p:nvSpPr>
            <p:cNvPr id="2180" name="TextBox 2179">
              <a:extLst>
                <a:ext uri="{FF2B5EF4-FFF2-40B4-BE49-F238E27FC236}">
                  <a16:creationId xmlns:a16="http://schemas.microsoft.com/office/drawing/2014/main" id="{C03CE708-9E22-B7F8-D1A4-BE13127651C3}"/>
                </a:ext>
              </a:extLst>
            </p:cNvPr>
            <p:cNvSpPr txBox="1"/>
            <p:nvPr/>
          </p:nvSpPr>
          <p:spPr>
            <a:xfrm>
              <a:off x="5163084" y="2002795"/>
              <a:ext cx="1312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5’</a:t>
              </a:r>
            </a:p>
          </p:txBody>
        </p:sp>
      </p:grpSp>
      <p:grpSp>
        <p:nvGrpSpPr>
          <p:cNvPr id="2185" name="Group 2184">
            <a:extLst>
              <a:ext uri="{FF2B5EF4-FFF2-40B4-BE49-F238E27FC236}">
                <a16:creationId xmlns:a16="http://schemas.microsoft.com/office/drawing/2014/main" id="{DBB83FFD-3D24-2EB4-5A00-65AFB3383A97}"/>
              </a:ext>
            </a:extLst>
          </p:cNvPr>
          <p:cNvGrpSpPr/>
          <p:nvPr/>
        </p:nvGrpSpPr>
        <p:grpSpPr>
          <a:xfrm>
            <a:off x="7970569" y="2556104"/>
            <a:ext cx="1733540" cy="276850"/>
            <a:chOff x="3560794" y="1987555"/>
            <a:chExt cx="1733540" cy="276850"/>
          </a:xfrm>
        </p:grpSpPr>
        <p:grpSp>
          <p:nvGrpSpPr>
            <p:cNvPr id="2186" name="Group 2185">
              <a:extLst>
                <a:ext uri="{FF2B5EF4-FFF2-40B4-BE49-F238E27FC236}">
                  <a16:creationId xmlns:a16="http://schemas.microsoft.com/office/drawing/2014/main" id="{2D5CCEA0-985B-42BB-D98E-343A9A6E6B65}"/>
                </a:ext>
              </a:extLst>
            </p:cNvPr>
            <p:cNvGrpSpPr/>
            <p:nvPr/>
          </p:nvGrpSpPr>
          <p:grpSpPr>
            <a:xfrm>
              <a:off x="3751825" y="2106164"/>
              <a:ext cx="1432433" cy="55947"/>
              <a:chOff x="4292609" y="2423302"/>
              <a:chExt cx="3241665" cy="366479"/>
            </a:xfrm>
          </p:grpSpPr>
          <p:sp>
            <p:nvSpPr>
              <p:cNvPr id="2189" name="Rectangle 2188">
                <a:extLst>
                  <a:ext uri="{FF2B5EF4-FFF2-40B4-BE49-F238E27FC236}">
                    <a16:creationId xmlns:a16="http://schemas.microsoft.com/office/drawing/2014/main" id="{B2161142-1838-7805-0735-8DC1D0A47CDE}"/>
                  </a:ext>
                </a:extLst>
              </p:cNvPr>
              <p:cNvSpPr/>
              <p:nvPr/>
            </p:nvSpPr>
            <p:spPr>
              <a:xfrm>
                <a:off x="4991778" y="2423302"/>
                <a:ext cx="2190004" cy="366479"/>
              </a:xfrm>
              <a:prstGeom prst="rect">
                <a:avLst/>
              </a:prstGeom>
              <a:solidFill>
                <a:srgbClr val="7092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0" name="Rectangle 2189">
                <a:extLst>
                  <a:ext uri="{FF2B5EF4-FFF2-40B4-BE49-F238E27FC236}">
                    <a16:creationId xmlns:a16="http://schemas.microsoft.com/office/drawing/2014/main" id="{3795B228-13BB-E586-682B-02CB08EDC71F}"/>
                  </a:ext>
                </a:extLst>
              </p:cNvPr>
              <p:cNvSpPr/>
              <p:nvPr/>
            </p:nvSpPr>
            <p:spPr>
              <a:xfrm flipH="1">
                <a:off x="7181781" y="2423302"/>
                <a:ext cx="352493" cy="366479"/>
              </a:xfrm>
              <a:prstGeom prst="rect">
                <a:avLst/>
              </a:prstGeom>
              <a:solidFill>
                <a:srgbClr val="A349A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91" name="Rectangle 2190">
                <a:extLst>
                  <a:ext uri="{FF2B5EF4-FFF2-40B4-BE49-F238E27FC236}">
                    <a16:creationId xmlns:a16="http://schemas.microsoft.com/office/drawing/2014/main" id="{2E8D1319-DE3F-76D5-D33A-CA4251DB6992}"/>
                  </a:ext>
                </a:extLst>
              </p:cNvPr>
              <p:cNvSpPr/>
              <p:nvPr/>
            </p:nvSpPr>
            <p:spPr>
              <a:xfrm flipH="1">
                <a:off x="4644024" y="2423302"/>
                <a:ext cx="352493" cy="366479"/>
              </a:xfrm>
              <a:prstGeom prst="rect">
                <a:avLst/>
              </a:prstGeom>
              <a:solidFill>
                <a:srgbClr val="3E47C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92" name="Rectangle 2191">
                <a:extLst>
                  <a:ext uri="{FF2B5EF4-FFF2-40B4-BE49-F238E27FC236}">
                    <a16:creationId xmlns:a16="http://schemas.microsoft.com/office/drawing/2014/main" id="{F6E68A62-8A7D-4000-3A44-459956774A5F}"/>
                  </a:ext>
                </a:extLst>
              </p:cNvPr>
              <p:cNvSpPr/>
              <p:nvPr/>
            </p:nvSpPr>
            <p:spPr>
              <a:xfrm flipH="1">
                <a:off x="4292609" y="2423302"/>
                <a:ext cx="352493" cy="366479"/>
              </a:xfrm>
              <a:prstGeom prst="rect">
                <a:avLst/>
              </a:prstGeom>
              <a:solidFill>
                <a:srgbClr val="377E4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187" name="TextBox 2186">
              <a:extLst>
                <a:ext uri="{FF2B5EF4-FFF2-40B4-BE49-F238E27FC236}">
                  <a16:creationId xmlns:a16="http://schemas.microsoft.com/office/drawing/2014/main" id="{1F4427AE-2125-2DCA-6169-65B884B9AFFF}"/>
                </a:ext>
              </a:extLst>
            </p:cNvPr>
            <p:cNvSpPr txBox="1"/>
            <p:nvPr/>
          </p:nvSpPr>
          <p:spPr>
            <a:xfrm>
              <a:off x="3560794" y="1987555"/>
              <a:ext cx="1312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3’</a:t>
              </a:r>
            </a:p>
          </p:txBody>
        </p:sp>
        <p:sp>
          <p:nvSpPr>
            <p:cNvPr id="2188" name="TextBox 2187">
              <a:extLst>
                <a:ext uri="{FF2B5EF4-FFF2-40B4-BE49-F238E27FC236}">
                  <a16:creationId xmlns:a16="http://schemas.microsoft.com/office/drawing/2014/main" id="{823265BE-3FA8-A3F7-3EFB-0DEEA2816E2D}"/>
                </a:ext>
              </a:extLst>
            </p:cNvPr>
            <p:cNvSpPr txBox="1"/>
            <p:nvPr/>
          </p:nvSpPr>
          <p:spPr>
            <a:xfrm>
              <a:off x="5163084" y="2002795"/>
              <a:ext cx="1312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5’</a:t>
              </a:r>
            </a:p>
          </p:txBody>
        </p:sp>
      </p:grpSp>
      <p:grpSp>
        <p:nvGrpSpPr>
          <p:cNvPr id="2193" name="Group 2192">
            <a:extLst>
              <a:ext uri="{FF2B5EF4-FFF2-40B4-BE49-F238E27FC236}">
                <a16:creationId xmlns:a16="http://schemas.microsoft.com/office/drawing/2014/main" id="{6A6C9C0F-FE87-9FA9-3347-63852C68DDE8}"/>
              </a:ext>
            </a:extLst>
          </p:cNvPr>
          <p:cNvGrpSpPr/>
          <p:nvPr/>
        </p:nvGrpSpPr>
        <p:grpSpPr>
          <a:xfrm>
            <a:off x="7970569" y="2731831"/>
            <a:ext cx="1733540" cy="276850"/>
            <a:chOff x="3560794" y="1987555"/>
            <a:chExt cx="1733540" cy="276850"/>
          </a:xfrm>
        </p:grpSpPr>
        <p:grpSp>
          <p:nvGrpSpPr>
            <p:cNvPr id="2194" name="Group 2193">
              <a:extLst>
                <a:ext uri="{FF2B5EF4-FFF2-40B4-BE49-F238E27FC236}">
                  <a16:creationId xmlns:a16="http://schemas.microsoft.com/office/drawing/2014/main" id="{C9D45A82-6F1D-B181-1519-A53FC781AB3A}"/>
                </a:ext>
              </a:extLst>
            </p:cNvPr>
            <p:cNvGrpSpPr/>
            <p:nvPr/>
          </p:nvGrpSpPr>
          <p:grpSpPr>
            <a:xfrm>
              <a:off x="3751825" y="2106164"/>
              <a:ext cx="1432433" cy="55947"/>
              <a:chOff x="4292609" y="2423302"/>
              <a:chExt cx="3241665" cy="366479"/>
            </a:xfrm>
          </p:grpSpPr>
          <p:sp>
            <p:nvSpPr>
              <p:cNvPr id="2197" name="Rectangle 2196">
                <a:extLst>
                  <a:ext uri="{FF2B5EF4-FFF2-40B4-BE49-F238E27FC236}">
                    <a16:creationId xmlns:a16="http://schemas.microsoft.com/office/drawing/2014/main" id="{DA68A398-4C48-360A-D72E-3E1C0C1727EB}"/>
                  </a:ext>
                </a:extLst>
              </p:cNvPr>
              <p:cNvSpPr/>
              <p:nvPr/>
            </p:nvSpPr>
            <p:spPr>
              <a:xfrm>
                <a:off x="4991778" y="2423302"/>
                <a:ext cx="2190004" cy="366479"/>
              </a:xfrm>
              <a:prstGeom prst="rect">
                <a:avLst/>
              </a:prstGeom>
              <a:solidFill>
                <a:srgbClr val="7092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8" name="Rectangle 2197">
                <a:extLst>
                  <a:ext uri="{FF2B5EF4-FFF2-40B4-BE49-F238E27FC236}">
                    <a16:creationId xmlns:a16="http://schemas.microsoft.com/office/drawing/2014/main" id="{03CD1EC5-19AA-9E9A-6551-D147ED0BD1EA}"/>
                  </a:ext>
                </a:extLst>
              </p:cNvPr>
              <p:cNvSpPr/>
              <p:nvPr/>
            </p:nvSpPr>
            <p:spPr>
              <a:xfrm flipH="1">
                <a:off x="7181781" y="2423302"/>
                <a:ext cx="352493" cy="366479"/>
              </a:xfrm>
              <a:prstGeom prst="rect">
                <a:avLst/>
              </a:prstGeom>
              <a:solidFill>
                <a:srgbClr val="A349A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99" name="Rectangle 2198">
                <a:extLst>
                  <a:ext uri="{FF2B5EF4-FFF2-40B4-BE49-F238E27FC236}">
                    <a16:creationId xmlns:a16="http://schemas.microsoft.com/office/drawing/2014/main" id="{B78B623F-910A-48FE-FF88-8F018E1D3E43}"/>
                  </a:ext>
                </a:extLst>
              </p:cNvPr>
              <p:cNvSpPr/>
              <p:nvPr/>
            </p:nvSpPr>
            <p:spPr>
              <a:xfrm flipH="1">
                <a:off x="4644024" y="2423302"/>
                <a:ext cx="352493" cy="366479"/>
              </a:xfrm>
              <a:prstGeom prst="rect">
                <a:avLst/>
              </a:prstGeom>
              <a:solidFill>
                <a:srgbClr val="3E47C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00" name="Rectangle 2199">
                <a:extLst>
                  <a:ext uri="{FF2B5EF4-FFF2-40B4-BE49-F238E27FC236}">
                    <a16:creationId xmlns:a16="http://schemas.microsoft.com/office/drawing/2014/main" id="{1A4B6177-92AF-5DC9-F4FC-B38FF15FAB79}"/>
                  </a:ext>
                </a:extLst>
              </p:cNvPr>
              <p:cNvSpPr/>
              <p:nvPr/>
            </p:nvSpPr>
            <p:spPr>
              <a:xfrm flipH="1">
                <a:off x="4292609" y="2423302"/>
                <a:ext cx="352493" cy="366479"/>
              </a:xfrm>
              <a:prstGeom prst="rect">
                <a:avLst/>
              </a:prstGeom>
              <a:solidFill>
                <a:srgbClr val="377E4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195" name="TextBox 2194">
              <a:extLst>
                <a:ext uri="{FF2B5EF4-FFF2-40B4-BE49-F238E27FC236}">
                  <a16:creationId xmlns:a16="http://schemas.microsoft.com/office/drawing/2014/main" id="{2EDF1775-1593-AB50-2EF5-ED57AB8E6C02}"/>
                </a:ext>
              </a:extLst>
            </p:cNvPr>
            <p:cNvSpPr txBox="1"/>
            <p:nvPr/>
          </p:nvSpPr>
          <p:spPr>
            <a:xfrm>
              <a:off x="3560794" y="1987555"/>
              <a:ext cx="1312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3’</a:t>
              </a:r>
            </a:p>
          </p:txBody>
        </p:sp>
        <p:sp>
          <p:nvSpPr>
            <p:cNvPr id="2196" name="TextBox 2195">
              <a:extLst>
                <a:ext uri="{FF2B5EF4-FFF2-40B4-BE49-F238E27FC236}">
                  <a16:creationId xmlns:a16="http://schemas.microsoft.com/office/drawing/2014/main" id="{0350BE8F-AF96-7B5E-F73E-A3EC0BAB6E9F}"/>
                </a:ext>
              </a:extLst>
            </p:cNvPr>
            <p:cNvSpPr txBox="1"/>
            <p:nvPr/>
          </p:nvSpPr>
          <p:spPr>
            <a:xfrm>
              <a:off x="5163084" y="2002795"/>
              <a:ext cx="1312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5’</a:t>
              </a:r>
            </a:p>
          </p:txBody>
        </p:sp>
      </p:grpSp>
      <p:grpSp>
        <p:nvGrpSpPr>
          <p:cNvPr id="2201" name="Group 2200">
            <a:extLst>
              <a:ext uri="{FF2B5EF4-FFF2-40B4-BE49-F238E27FC236}">
                <a16:creationId xmlns:a16="http://schemas.microsoft.com/office/drawing/2014/main" id="{9AC89A76-04AD-D6E9-6718-C08488E96360}"/>
              </a:ext>
            </a:extLst>
          </p:cNvPr>
          <p:cNvGrpSpPr/>
          <p:nvPr/>
        </p:nvGrpSpPr>
        <p:grpSpPr>
          <a:xfrm>
            <a:off x="7970569" y="2907558"/>
            <a:ext cx="1733540" cy="276850"/>
            <a:chOff x="3560794" y="1987555"/>
            <a:chExt cx="1733540" cy="276850"/>
          </a:xfrm>
        </p:grpSpPr>
        <p:grpSp>
          <p:nvGrpSpPr>
            <p:cNvPr id="2202" name="Group 2201">
              <a:extLst>
                <a:ext uri="{FF2B5EF4-FFF2-40B4-BE49-F238E27FC236}">
                  <a16:creationId xmlns:a16="http://schemas.microsoft.com/office/drawing/2014/main" id="{6E36F589-6B40-8381-E2D6-FF01D244F29B}"/>
                </a:ext>
              </a:extLst>
            </p:cNvPr>
            <p:cNvGrpSpPr/>
            <p:nvPr/>
          </p:nvGrpSpPr>
          <p:grpSpPr>
            <a:xfrm>
              <a:off x="3751825" y="2106164"/>
              <a:ext cx="1432433" cy="55947"/>
              <a:chOff x="4292609" y="2423302"/>
              <a:chExt cx="3241665" cy="366479"/>
            </a:xfrm>
          </p:grpSpPr>
          <p:sp>
            <p:nvSpPr>
              <p:cNvPr id="2205" name="Rectangle 2204">
                <a:extLst>
                  <a:ext uri="{FF2B5EF4-FFF2-40B4-BE49-F238E27FC236}">
                    <a16:creationId xmlns:a16="http://schemas.microsoft.com/office/drawing/2014/main" id="{CB1DBCA2-EE66-73E4-7BF9-B78DFF3A915F}"/>
                  </a:ext>
                </a:extLst>
              </p:cNvPr>
              <p:cNvSpPr/>
              <p:nvPr/>
            </p:nvSpPr>
            <p:spPr>
              <a:xfrm>
                <a:off x="4991778" y="2423302"/>
                <a:ext cx="2190004" cy="366479"/>
              </a:xfrm>
              <a:prstGeom prst="rect">
                <a:avLst/>
              </a:prstGeom>
              <a:solidFill>
                <a:srgbClr val="7092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6" name="Rectangle 2205">
                <a:extLst>
                  <a:ext uri="{FF2B5EF4-FFF2-40B4-BE49-F238E27FC236}">
                    <a16:creationId xmlns:a16="http://schemas.microsoft.com/office/drawing/2014/main" id="{F0FE3965-8F21-7F5C-AA2D-3A1DCA77576F}"/>
                  </a:ext>
                </a:extLst>
              </p:cNvPr>
              <p:cNvSpPr/>
              <p:nvPr/>
            </p:nvSpPr>
            <p:spPr>
              <a:xfrm flipH="1">
                <a:off x="7181781" y="2423302"/>
                <a:ext cx="352493" cy="366479"/>
              </a:xfrm>
              <a:prstGeom prst="rect">
                <a:avLst/>
              </a:prstGeom>
              <a:solidFill>
                <a:srgbClr val="A349A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07" name="Rectangle 2206">
                <a:extLst>
                  <a:ext uri="{FF2B5EF4-FFF2-40B4-BE49-F238E27FC236}">
                    <a16:creationId xmlns:a16="http://schemas.microsoft.com/office/drawing/2014/main" id="{A33D7FAA-B63C-652E-6DF1-B197746EBBB6}"/>
                  </a:ext>
                </a:extLst>
              </p:cNvPr>
              <p:cNvSpPr/>
              <p:nvPr/>
            </p:nvSpPr>
            <p:spPr>
              <a:xfrm flipH="1">
                <a:off x="4644024" y="2423302"/>
                <a:ext cx="352493" cy="366479"/>
              </a:xfrm>
              <a:prstGeom prst="rect">
                <a:avLst/>
              </a:prstGeom>
              <a:solidFill>
                <a:srgbClr val="3E47C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08" name="Rectangle 2207">
                <a:extLst>
                  <a:ext uri="{FF2B5EF4-FFF2-40B4-BE49-F238E27FC236}">
                    <a16:creationId xmlns:a16="http://schemas.microsoft.com/office/drawing/2014/main" id="{0E70FA9C-1A5D-D8E0-0A1B-079494186CAE}"/>
                  </a:ext>
                </a:extLst>
              </p:cNvPr>
              <p:cNvSpPr/>
              <p:nvPr/>
            </p:nvSpPr>
            <p:spPr>
              <a:xfrm flipH="1">
                <a:off x="4292609" y="2423302"/>
                <a:ext cx="352493" cy="366479"/>
              </a:xfrm>
              <a:prstGeom prst="rect">
                <a:avLst/>
              </a:prstGeom>
              <a:solidFill>
                <a:srgbClr val="377E4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03" name="TextBox 2202">
              <a:extLst>
                <a:ext uri="{FF2B5EF4-FFF2-40B4-BE49-F238E27FC236}">
                  <a16:creationId xmlns:a16="http://schemas.microsoft.com/office/drawing/2014/main" id="{95F176F2-2F10-9756-ED99-D49C56A2F0B7}"/>
                </a:ext>
              </a:extLst>
            </p:cNvPr>
            <p:cNvSpPr txBox="1"/>
            <p:nvPr/>
          </p:nvSpPr>
          <p:spPr>
            <a:xfrm>
              <a:off x="3560794" y="1987555"/>
              <a:ext cx="1312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3’</a:t>
              </a:r>
            </a:p>
          </p:txBody>
        </p:sp>
        <p:sp>
          <p:nvSpPr>
            <p:cNvPr id="2204" name="TextBox 2203">
              <a:extLst>
                <a:ext uri="{FF2B5EF4-FFF2-40B4-BE49-F238E27FC236}">
                  <a16:creationId xmlns:a16="http://schemas.microsoft.com/office/drawing/2014/main" id="{912E945F-7D95-FB4E-2C8B-66D15589DDDC}"/>
                </a:ext>
              </a:extLst>
            </p:cNvPr>
            <p:cNvSpPr txBox="1"/>
            <p:nvPr/>
          </p:nvSpPr>
          <p:spPr>
            <a:xfrm>
              <a:off x="5163084" y="2002795"/>
              <a:ext cx="1312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5’</a:t>
              </a:r>
            </a:p>
          </p:txBody>
        </p:sp>
      </p:grpSp>
      <p:grpSp>
        <p:nvGrpSpPr>
          <p:cNvPr id="2209" name="Group 2208">
            <a:extLst>
              <a:ext uri="{FF2B5EF4-FFF2-40B4-BE49-F238E27FC236}">
                <a16:creationId xmlns:a16="http://schemas.microsoft.com/office/drawing/2014/main" id="{302DD485-0DE6-FBB6-2AC6-90CD8AB960CB}"/>
              </a:ext>
            </a:extLst>
          </p:cNvPr>
          <p:cNvGrpSpPr/>
          <p:nvPr/>
        </p:nvGrpSpPr>
        <p:grpSpPr>
          <a:xfrm>
            <a:off x="7970569" y="3083285"/>
            <a:ext cx="1733540" cy="276850"/>
            <a:chOff x="3560794" y="1987555"/>
            <a:chExt cx="1733540" cy="276850"/>
          </a:xfrm>
        </p:grpSpPr>
        <p:grpSp>
          <p:nvGrpSpPr>
            <p:cNvPr id="2210" name="Group 2209">
              <a:extLst>
                <a:ext uri="{FF2B5EF4-FFF2-40B4-BE49-F238E27FC236}">
                  <a16:creationId xmlns:a16="http://schemas.microsoft.com/office/drawing/2014/main" id="{9C2C80C5-E38F-3F0F-C6D4-0D8EC0369544}"/>
                </a:ext>
              </a:extLst>
            </p:cNvPr>
            <p:cNvGrpSpPr/>
            <p:nvPr/>
          </p:nvGrpSpPr>
          <p:grpSpPr>
            <a:xfrm>
              <a:off x="3751825" y="2106164"/>
              <a:ext cx="1432433" cy="55947"/>
              <a:chOff x="4292609" y="2423302"/>
              <a:chExt cx="3241665" cy="366479"/>
            </a:xfrm>
          </p:grpSpPr>
          <p:sp>
            <p:nvSpPr>
              <p:cNvPr id="2213" name="Rectangle 2212">
                <a:extLst>
                  <a:ext uri="{FF2B5EF4-FFF2-40B4-BE49-F238E27FC236}">
                    <a16:creationId xmlns:a16="http://schemas.microsoft.com/office/drawing/2014/main" id="{D164A46D-2463-910F-F1FF-0C0D8B2EBA5B}"/>
                  </a:ext>
                </a:extLst>
              </p:cNvPr>
              <p:cNvSpPr/>
              <p:nvPr/>
            </p:nvSpPr>
            <p:spPr>
              <a:xfrm>
                <a:off x="4991778" y="2423302"/>
                <a:ext cx="2190004" cy="366479"/>
              </a:xfrm>
              <a:prstGeom prst="rect">
                <a:avLst/>
              </a:prstGeom>
              <a:solidFill>
                <a:srgbClr val="7092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4" name="Rectangle 2213">
                <a:extLst>
                  <a:ext uri="{FF2B5EF4-FFF2-40B4-BE49-F238E27FC236}">
                    <a16:creationId xmlns:a16="http://schemas.microsoft.com/office/drawing/2014/main" id="{5913C230-0485-9003-545C-FDE7071B8A2B}"/>
                  </a:ext>
                </a:extLst>
              </p:cNvPr>
              <p:cNvSpPr/>
              <p:nvPr/>
            </p:nvSpPr>
            <p:spPr>
              <a:xfrm flipH="1">
                <a:off x="7181781" y="2423302"/>
                <a:ext cx="352493" cy="366479"/>
              </a:xfrm>
              <a:prstGeom prst="rect">
                <a:avLst/>
              </a:prstGeom>
              <a:solidFill>
                <a:srgbClr val="A349A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15" name="Rectangle 2214">
                <a:extLst>
                  <a:ext uri="{FF2B5EF4-FFF2-40B4-BE49-F238E27FC236}">
                    <a16:creationId xmlns:a16="http://schemas.microsoft.com/office/drawing/2014/main" id="{2790DDA3-A551-6665-F5E7-070948B7D036}"/>
                  </a:ext>
                </a:extLst>
              </p:cNvPr>
              <p:cNvSpPr/>
              <p:nvPr/>
            </p:nvSpPr>
            <p:spPr>
              <a:xfrm flipH="1">
                <a:off x="4644024" y="2423302"/>
                <a:ext cx="352493" cy="366479"/>
              </a:xfrm>
              <a:prstGeom prst="rect">
                <a:avLst/>
              </a:prstGeom>
              <a:solidFill>
                <a:srgbClr val="3E47C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16" name="Rectangle 2215">
                <a:extLst>
                  <a:ext uri="{FF2B5EF4-FFF2-40B4-BE49-F238E27FC236}">
                    <a16:creationId xmlns:a16="http://schemas.microsoft.com/office/drawing/2014/main" id="{F72DDC8C-D44B-D3A8-E465-583BD8026BCE}"/>
                  </a:ext>
                </a:extLst>
              </p:cNvPr>
              <p:cNvSpPr/>
              <p:nvPr/>
            </p:nvSpPr>
            <p:spPr>
              <a:xfrm flipH="1">
                <a:off x="4292609" y="2423302"/>
                <a:ext cx="352493" cy="366479"/>
              </a:xfrm>
              <a:prstGeom prst="rect">
                <a:avLst/>
              </a:prstGeom>
              <a:solidFill>
                <a:srgbClr val="377E4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11" name="TextBox 2210">
              <a:extLst>
                <a:ext uri="{FF2B5EF4-FFF2-40B4-BE49-F238E27FC236}">
                  <a16:creationId xmlns:a16="http://schemas.microsoft.com/office/drawing/2014/main" id="{89791B68-BBE6-D93A-DF62-06546D0D7FB6}"/>
                </a:ext>
              </a:extLst>
            </p:cNvPr>
            <p:cNvSpPr txBox="1"/>
            <p:nvPr/>
          </p:nvSpPr>
          <p:spPr>
            <a:xfrm>
              <a:off x="3560794" y="1987555"/>
              <a:ext cx="1312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3’</a:t>
              </a:r>
            </a:p>
          </p:txBody>
        </p:sp>
        <p:sp>
          <p:nvSpPr>
            <p:cNvPr id="2212" name="TextBox 2211">
              <a:extLst>
                <a:ext uri="{FF2B5EF4-FFF2-40B4-BE49-F238E27FC236}">
                  <a16:creationId xmlns:a16="http://schemas.microsoft.com/office/drawing/2014/main" id="{7DD3B941-C9E8-170E-1009-13F5C1DD01A4}"/>
                </a:ext>
              </a:extLst>
            </p:cNvPr>
            <p:cNvSpPr txBox="1"/>
            <p:nvPr/>
          </p:nvSpPr>
          <p:spPr>
            <a:xfrm>
              <a:off x="5163084" y="2002795"/>
              <a:ext cx="1312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5’</a:t>
              </a:r>
            </a:p>
          </p:txBody>
        </p:sp>
      </p:grpSp>
      <p:grpSp>
        <p:nvGrpSpPr>
          <p:cNvPr id="2217" name="Group 2216">
            <a:extLst>
              <a:ext uri="{FF2B5EF4-FFF2-40B4-BE49-F238E27FC236}">
                <a16:creationId xmlns:a16="http://schemas.microsoft.com/office/drawing/2014/main" id="{0A382226-BCA9-C1E6-7905-9E761CFA4F8A}"/>
              </a:ext>
            </a:extLst>
          </p:cNvPr>
          <p:cNvGrpSpPr/>
          <p:nvPr/>
        </p:nvGrpSpPr>
        <p:grpSpPr>
          <a:xfrm>
            <a:off x="7970569" y="3259012"/>
            <a:ext cx="1733540" cy="276850"/>
            <a:chOff x="3560794" y="1987555"/>
            <a:chExt cx="1733540" cy="276850"/>
          </a:xfrm>
        </p:grpSpPr>
        <p:grpSp>
          <p:nvGrpSpPr>
            <p:cNvPr id="2218" name="Group 2217">
              <a:extLst>
                <a:ext uri="{FF2B5EF4-FFF2-40B4-BE49-F238E27FC236}">
                  <a16:creationId xmlns:a16="http://schemas.microsoft.com/office/drawing/2014/main" id="{C661C8C2-2AA0-7C27-AB82-A90EA765561A}"/>
                </a:ext>
              </a:extLst>
            </p:cNvPr>
            <p:cNvGrpSpPr/>
            <p:nvPr/>
          </p:nvGrpSpPr>
          <p:grpSpPr>
            <a:xfrm>
              <a:off x="3751825" y="2106164"/>
              <a:ext cx="1432433" cy="55947"/>
              <a:chOff x="4292609" y="2423302"/>
              <a:chExt cx="3241665" cy="366479"/>
            </a:xfrm>
          </p:grpSpPr>
          <p:sp>
            <p:nvSpPr>
              <p:cNvPr id="2221" name="Rectangle 2220">
                <a:extLst>
                  <a:ext uri="{FF2B5EF4-FFF2-40B4-BE49-F238E27FC236}">
                    <a16:creationId xmlns:a16="http://schemas.microsoft.com/office/drawing/2014/main" id="{639B0FB7-E5F6-3382-93EF-11220D867058}"/>
                  </a:ext>
                </a:extLst>
              </p:cNvPr>
              <p:cNvSpPr/>
              <p:nvPr/>
            </p:nvSpPr>
            <p:spPr>
              <a:xfrm>
                <a:off x="4991778" y="2423302"/>
                <a:ext cx="2190004" cy="366479"/>
              </a:xfrm>
              <a:prstGeom prst="rect">
                <a:avLst/>
              </a:prstGeom>
              <a:solidFill>
                <a:srgbClr val="7092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2" name="Rectangle 2221">
                <a:extLst>
                  <a:ext uri="{FF2B5EF4-FFF2-40B4-BE49-F238E27FC236}">
                    <a16:creationId xmlns:a16="http://schemas.microsoft.com/office/drawing/2014/main" id="{2E4C92ED-D5F2-72B6-8046-60D6B49D1783}"/>
                  </a:ext>
                </a:extLst>
              </p:cNvPr>
              <p:cNvSpPr/>
              <p:nvPr/>
            </p:nvSpPr>
            <p:spPr>
              <a:xfrm flipH="1">
                <a:off x="7181781" y="2423302"/>
                <a:ext cx="352493" cy="366479"/>
              </a:xfrm>
              <a:prstGeom prst="rect">
                <a:avLst/>
              </a:prstGeom>
              <a:solidFill>
                <a:srgbClr val="A349A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23" name="Rectangle 2222">
                <a:extLst>
                  <a:ext uri="{FF2B5EF4-FFF2-40B4-BE49-F238E27FC236}">
                    <a16:creationId xmlns:a16="http://schemas.microsoft.com/office/drawing/2014/main" id="{C67BBC61-AEA0-8BE4-5B3E-5AFAEBB7FE9D}"/>
                  </a:ext>
                </a:extLst>
              </p:cNvPr>
              <p:cNvSpPr/>
              <p:nvPr/>
            </p:nvSpPr>
            <p:spPr>
              <a:xfrm flipH="1">
                <a:off x="4644024" y="2423302"/>
                <a:ext cx="352493" cy="366479"/>
              </a:xfrm>
              <a:prstGeom prst="rect">
                <a:avLst/>
              </a:prstGeom>
              <a:solidFill>
                <a:srgbClr val="3E47C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24" name="Rectangle 2223">
                <a:extLst>
                  <a:ext uri="{FF2B5EF4-FFF2-40B4-BE49-F238E27FC236}">
                    <a16:creationId xmlns:a16="http://schemas.microsoft.com/office/drawing/2014/main" id="{46A2CFAC-061F-E1D9-6421-5FE364222025}"/>
                  </a:ext>
                </a:extLst>
              </p:cNvPr>
              <p:cNvSpPr/>
              <p:nvPr/>
            </p:nvSpPr>
            <p:spPr>
              <a:xfrm flipH="1">
                <a:off x="4292609" y="2423302"/>
                <a:ext cx="352493" cy="366479"/>
              </a:xfrm>
              <a:prstGeom prst="rect">
                <a:avLst/>
              </a:prstGeom>
              <a:solidFill>
                <a:srgbClr val="377E4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19" name="TextBox 2218">
              <a:extLst>
                <a:ext uri="{FF2B5EF4-FFF2-40B4-BE49-F238E27FC236}">
                  <a16:creationId xmlns:a16="http://schemas.microsoft.com/office/drawing/2014/main" id="{0EE1489D-8ACB-816B-79A8-19FB526CC154}"/>
                </a:ext>
              </a:extLst>
            </p:cNvPr>
            <p:cNvSpPr txBox="1"/>
            <p:nvPr/>
          </p:nvSpPr>
          <p:spPr>
            <a:xfrm>
              <a:off x="3560794" y="1987555"/>
              <a:ext cx="1312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3’</a:t>
              </a:r>
            </a:p>
          </p:txBody>
        </p:sp>
        <p:sp>
          <p:nvSpPr>
            <p:cNvPr id="2220" name="TextBox 2219">
              <a:extLst>
                <a:ext uri="{FF2B5EF4-FFF2-40B4-BE49-F238E27FC236}">
                  <a16:creationId xmlns:a16="http://schemas.microsoft.com/office/drawing/2014/main" id="{2A2577A9-DAE7-7225-EC99-BEA9837C0D73}"/>
                </a:ext>
              </a:extLst>
            </p:cNvPr>
            <p:cNvSpPr txBox="1"/>
            <p:nvPr/>
          </p:nvSpPr>
          <p:spPr>
            <a:xfrm>
              <a:off x="5163084" y="2002795"/>
              <a:ext cx="1312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5’</a:t>
              </a:r>
            </a:p>
          </p:txBody>
        </p:sp>
      </p:grpSp>
      <p:grpSp>
        <p:nvGrpSpPr>
          <p:cNvPr id="2225" name="Group 2224">
            <a:extLst>
              <a:ext uri="{FF2B5EF4-FFF2-40B4-BE49-F238E27FC236}">
                <a16:creationId xmlns:a16="http://schemas.microsoft.com/office/drawing/2014/main" id="{F0D7BECE-040E-2CBF-95E8-101AA10AD8A1}"/>
              </a:ext>
            </a:extLst>
          </p:cNvPr>
          <p:cNvGrpSpPr/>
          <p:nvPr/>
        </p:nvGrpSpPr>
        <p:grpSpPr>
          <a:xfrm>
            <a:off x="7970569" y="3434739"/>
            <a:ext cx="1733540" cy="276850"/>
            <a:chOff x="3560794" y="1987555"/>
            <a:chExt cx="1733540" cy="276850"/>
          </a:xfrm>
        </p:grpSpPr>
        <p:grpSp>
          <p:nvGrpSpPr>
            <p:cNvPr id="2226" name="Group 2225">
              <a:extLst>
                <a:ext uri="{FF2B5EF4-FFF2-40B4-BE49-F238E27FC236}">
                  <a16:creationId xmlns:a16="http://schemas.microsoft.com/office/drawing/2014/main" id="{0EEC415D-CF0A-495E-925F-6DF5499A6F2C}"/>
                </a:ext>
              </a:extLst>
            </p:cNvPr>
            <p:cNvGrpSpPr/>
            <p:nvPr/>
          </p:nvGrpSpPr>
          <p:grpSpPr>
            <a:xfrm>
              <a:off x="3751825" y="2106164"/>
              <a:ext cx="1432433" cy="55947"/>
              <a:chOff x="4292609" y="2423302"/>
              <a:chExt cx="3241665" cy="366479"/>
            </a:xfrm>
          </p:grpSpPr>
          <p:sp>
            <p:nvSpPr>
              <p:cNvPr id="2229" name="Rectangle 2228">
                <a:extLst>
                  <a:ext uri="{FF2B5EF4-FFF2-40B4-BE49-F238E27FC236}">
                    <a16:creationId xmlns:a16="http://schemas.microsoft.com/office/drawing/2014/main" id="{A8EB44E6-AF6D-B9EE-BF70-8499A64C92C7}"/>
                  </a:ext>
                </a:extLst>
              </p:cNvPr>
              <p:cNvSpPr/>
              <p:nvPr/>
            </p:nvSpPr>
            <p:spPr>
              <a:xfrm>
                <a:off x="4991778" y="2423302"/>
                <a:ext cx="2190004" cy="366479"/>
              </a:xfrm>
              <a:prstGeom prst="rect">
                <a:avLst/>
              </a:prstGeom>
              <a:solidFill>
                <a:srgbClr val="7092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0" name="Rectangle 2229">
                <a:extLst>
                  <a:ext uri="{FF2B5EF4-FFF2-40B4-BE49-F238E27FC236}">
                    <a16:creationId xmlns:a16="http://schemas.microsoft.com/office/drawing/2014/main" id="{4DC43648-D2C2-F9E8-7368-FDE0CAE66C8A}"/>
                  </a:ext>
                </a:extLst>
              </p:cNvPr>
              <p:cNvSpPr/>
              <p:nvPr/>
            </p:nvSpPr>
            <p:spPr>
              <a:xfrm flipH="1">
                <a:off x="7181781" y="2423302"/>
                <a:ext cx="352493" cy="366479"/>
              </a:xfrm>
              <a:prstGeom prst="rect">
                <a:avLst/>
              </a:prstGeom>
              <a:solidFill>
                <a:srgbClr val="A349A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31" name="Rectangle 2230">
                <a:extLst>
                  <a:ext uri="{FF2B5EF4-FFF2-40B4-BE49-F238E27FC236}">
                    <a16:creationId xmlns:a16="http://schemas.microsoft.com/office/drawing/2014/main" id="{B9AF2677-2F4A-B665-E28D-4F23AE249E23}"/>
                  </a:ext>
                </a:extLst>
              </p:cNvPr>
              <p:cNvSpPr/>
              <p:nvPr/>
            </p:nvSpPr>
            <p:spPr>
              <a:xfrm flipH="1">
                <a:off x="4644024" y="2423302"/>
                <a:ext cx="352493" cy="366479"/>
              </a:xfrm>
              <a:prstGeom prst="rect">
                <a:avLst/>
              </a:prstGeom>
              <a:solidFill>
                <a:srgbClr val="3E47C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32" name="Rectangle 2231">
                <a:extLst>
                  <a:ext uri="{FF2B5EF4-FFF2-40B4-BE49-F238E27FC236}">
                    <a16:creationId xmlns:a16="http://schemas.microsoft.com/office/drawing/2014/main" id="{8E3C8DF5-ED6E-01E3-ED32-1B2E9C7C3677}"/>
                  </a:ext>
                </a:extLst>
              </p:cNvPr>
              <p:cNvSpPr/>
              <p:nvPr/>
            </p:nvSpPr>
            <p:spPr>
              <a:xfrm flipH="1">
                <a:off x="4292609" y="2423302"/>
                <a:ext cx="352493" cy="366479"/>
              </a:xfrm>
              <a:prstGeom prst="rect">
                <a:avLst/>
              </a:prstGeom>
              <a:solidFill>
                <a:srgbClr val="377E4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27" name="TextBox 2226">
              <a:extLst>
                <a:ext uri="{FF2B5EF4-FFF2-40B4-BE49-F238E27FC236}">
                  <a16:creationId xmlns:a16="http://schemas.microsoft.com/office/drawing/2014/main" id="{FC33F045-EDC6-9696-E232-5E210C996474}"/>
                </a:ext>
              </a:extLst>
            </p:cNvPr>
            <p:cNvSpPr txBox="1"/>
            <p:nvPr/>
          </p:nvSpPr>
          <p:spPr>
            <a:xfrm>
              <a:off x="3560794" y="1987555"/>
              <a:ext cx="1312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3’</a:t>
              </a:r>
            </a:p>
          </p:txBody>
        </p:sp>
        <p:sp>
          <p:nvSpPr>
            <p:cNvPr id="2228" name="TextBox 2227">
              <a:extLst>
                <a:ext uri="{FF2B5EF4-FFF2-40B4-BE49-F238E27FC236}">
                  <a16:creationId xmlns:a16="http://schemas.microsoft.com/office/drawing/2014/main" id="{046ADA19-A68D-ABBE-141D-1C92B15D7284}"/>
                </a:ext>
              </a:extLst>
            </p:cNvPr>
            <p:cNvSpPr txBox="1"/>
            <p:nvPr/>
          </p:nvSpPr>
          <p:spPr>
            <a:xfrm>
              <a:off x="5163084" y="2002795"/>
              <a:ext cx="1312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5’</a:t>
              </a:r>
            </a:p>
          </p:txBody>
        </p:sp>
      </p:grpSp>
      <p:grpSp>
        <p:nvGrpSpPr>
          <p:cNvPr id="2233" name="Group 2232">
            <a:extLst>
              <a:ext uri="{FF2B5EF4-FFF2-40B4-BE49-F238E27FC236}">
                <a16:creationId xmlns:a16="http://schemas.microsoft.com/office/drawing/2014/main" id="{A6F0BEFC-68A5-A107-34F0-94BE058753FE}"/>
              </a:ext>
            </a:extLst>
          </p:cNvPr>
          <p:cNvGrpSpPr/>
          <p:nvPr/>
        </p:nvGrpSpPr>
        <p:grpSpPr>
          <a:xfrm>
            <a:off x="7970569" y="3610466"/>
            <a:ext cx="1733540" cy="276850"/>
            <a:chOff x="3560794" y="1987555"/>
            <a:chExt cx="1733540" cy="276850"/>
          </a:xfrm>
        </p:grpSpPr>
        <p:grpSp>
          <p:nvGrpSpPr>
            <p:cNvPr id="2234" name="Group 2233">
              <a:extLst>
                <a:ext uri="{FF2B5EF4-FFF2-40B4-BE49-F238E27FC236}">
                  <a16:creationId xmlns:a16="http://schemas.microsoft.com/office/drawing/2014/main" id="{652AAFB6-4B71-612D-2CAA-98F9A555CAD7}"/>
                </a:ext>
              </a:extLst>
            </p:cNvPr>
            <p:cNvGrpSpPr/>
            <p:nvPr/>
          </p:nvGrpSpPr>
          <p:grpSpPr>
            <a:xfrm>
              <a:off x="3751825" y="2106164"/>
              <a:ext cx="1432433" cy="55947"/>
              <a:chOff x="4292609" y="2423302"/>
              <a:chExt cx="3241665" cy="366479"/>
            </a:xfrm>
          </p:grpSpPr>
          <p:sp>
            <p:nvSpPr>
              <p:cNvPr id="2237" name="Rectangle 2236">
                <a:extLst>
                  <a:ext uri="{FF2B5EF4-FFF2-40B4-BE49-F238E27FC236}">
                    <a16:creationId xmlns:a16="http://schemas.microsoft.com/office/drawing/2014/main" id="{AF7D14F1-07B3-4012-1C50-6FA50DDDD47E}"/>
                  </a:ext>
                </a:extLst>
              </p:cNvPr>
              <p:cNvSpPr/>
              <p:nvPr/>
            </p:nvSpPr>
            <p:spPr>
              <a:xfrm>
                <a:off x="4991778" y="2423302"/>
                <a:ext cx="2190004" cy="366479"/>
              </a:xfrm>
              <a:prstGeom prst="rect">
                <a:avLst/>
              </a:prstGeom>
              <a:solidFill>
                <a:srgbClr val="7092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8" name="Rectangle 2237">
                <a:extLst>
                  <a:ext uri="{FF2B5EF4-FFF2-40B4-BE49-F238E27FC236}">
                    <a16:creationId xmlns:a16="http://schemas.microsoft.com/office/drawing/2014/main" id="{18A3140D-66D0-F792-5C8A-DC6C73A86708}"/>
                  </a:ext>
                </a:extLst>
              </p:cNvPr>
              <p:cNvSpPr/>
              <p:nvPr/>
            </p:nvSpPr>
            <p:spPr>
              <a:xfrm flipH="1">
                <a:off x="7181781" y="2423302"/>
                <a:ext cx="352493" cy="366479"/>
              </a:xfrm>
              <a:prstGeom prst="rect">
                <a:avLst/>
              </a:prstGeom>
              <a:solidFill>
                <a:srgbClr val="A349A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39" name="Rectangle 2238">
                <a:extLst>
                  <a:ext uri="{FF2B5EF4-FFF2-40B4-BE49-F238E27FC236}">
                    <a16:creationId xmlns:a16="http://schemas.microsoft.com/office/drawing/2014/main" id="{5A541990-1F5B-6BF2-14C2-F4A140D98488}"/>
                  </a:ext>
                </a:extLst>
              </p:cNvPr>
              <p:cNvSpPr/>
              <p:nvPr/>
            </p:nvSpPr>
            <p:spPr>
              <a:xfrm flipH="1">
                <a:off x="4644024" y="2423302"/>
                <a:ext cx="352493" cy="366479"/>
              </a:xfrm>
              <a:prstGeom prst="rect">
                <a:avLst/>
              </a:prstGeom>
              <a:solidFill>
                <a:srgbClr val="3E47C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40" name="Rectangle 2239">
                <a:extLst>
                  <a:ext uri="{FF2B5EF4-FFF2-40B4-BE49-F238E27FC236}">
                    <a16:creationId xmlns:a16="http://schemas.microsoft.com/office/drawing/2014/main" id="{9FEF4D48-75F4-AFD2-CF10-D58A1C00F87C}"/>
                  </a:ext>
                </a:extLst>
              </p:cNvPr>
              <p:cNvSpPr/>
              <p:nvPr/>
            </p:nvSpPr>
            <p:spPr>
              <a:xfrm flipH="1">
                <a:off x="4292609" y="2423302"/>
                <a:ext cx="352493" cy="366479"/>
              </a:xfrm>
              <a:prstGeom prst="rect">
                <a:avLst/>
              </a:prstGeom>
              <a:solidFill>
                <a:srgbClr val="377E4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35" name="TextBox 2234">
              <a:extLst>
                <a:ext uri="{FF2B5EF4-FFF2-40B4-BE49-F238E27FC236}">
                  <a16:creationId xmlns:a16="http://schemas.microsoft.com/office/drawing/2014/main" id="{BF1D1907-A955-BB44-357F-588A3487E090}"/>
                </a:ext>
              </a:extLst>
            </p:cNvPr>
            <p:cNvSpPr txBox="1"/>
            <p:nvPr/>
          </p:nvSpPr>
          <p:spPr>
            <a:xfrm>
              <a:off x="3560794" y="1987555"/>
              <a:ext cx="1312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3’</a:t>
              </a:r>
            </a:p>
          </p:txBody>
        </p:sp>
        <p:sp>
          <p:nvSpPr>
            <p:cNvPr id="2236" name="TextBox 2235">
              <a:extLst>
                <a:ext uri="{FF2B5EF4-FFF2-40B4-BE49-F238E27FC236}">
                  <a16:creationId xmlns:a16="http://schemas.microsoft.com/office/drawing/2014/main" id="{1D82C527-28A9-13EC-74F3-0944F5A8C7DE}"/>
                </a:ext>
              </a:extLst>
            </p:cNvPr>
            <p:cNvSpPr txBox="1"/>
            <p:nvPr/>
          </p:nvSpPr>
          <p:spPr>
            <a:xfrm>
              <a:off x="5163084" y="2002795"/>
              <a:ext cx="1312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5’</a:t>
              </a:r>
            </a:p>
          </p:txBody>
        </p:sp>
      </p:grpSp>
      <p:grpSp>
        <p:nvGrpSpPr>
          <p:cNvPr id="2241" name="Group 2240">
            <a:extLst>
              <a:ext uri="{FF2B5EF4-FFF2-40B4-BE49-F238E27FC236}">
                <a16:creationId xmlns:a16="http://schemas.microsoft.com/office/drawing/2014/main" id="{0E35DC2D-5580-A7FD-F044-4ADF735BDD16}"/>
              </a:ext>
            </a:extLst>
          </p:cNvPr>
          <p:cNvGrpSpPr/>
          <p:nvPr/>
        </p:nvGrpSpPr>
        <p:grpSpPr>
          <a:xfrm>
            <a:off x="7970569" y="3786191"/>
            <a:ext cx="1733540" cy="276850"/>
            <a:chOff x="3560794" y="1987555"/>
            <a:chExt cx="1733540" cy="276850"/>
          </a:xfrm>
        </p:grpSpPr>
        <p:grpSp>
          <p:nvGrpSpPr>
            <p:cNvPr id="2242" name="Group 2241">
              <a:extLst>
                <a:ext uri="{FF2B5EF4-FFF2-40B4-BE49-F238E27FC236}">
                  <a16:creationId xmlns:a16="http://schemas.microsoft.com/office/drawing/2014/main" id="{19A66638-638A-FE71-9DD0-92F299DBBE4F}"/>
                </a:ext>
              </a:extLst>
            </p:cNvPr>
            <p:cNvGrpSpPr/>
            <p:nvPr/>
          </p:nvGrpSpPr>
          <p:grpSpPr>
            <a:xfrm>
              <a:off x="3751825" y="2106164"/>
              <a:ext cx="1432433" cy="55947"/>
              <a:chOff x="4292609" y="2423302"/>
              <a:chExt cx="3241665" cy="366479"/>
            </a:xfrm>
          </p:grpSpPr>
          <p:sp>
            <p:nvSpPr>
              <p:cNvPr id="2245" name="Rectangle 2244">
                <a:extLst>
                  <a:ext uri="{FF2B5EF4-FFF2-40B4-BE49-F238E27FC236}">
                    <a16:creationId xmlns:a16="http://schemas.microsoft.com/office/drawing/2014/main" id="{B46290ED-64D6-92FD-3BB3-196928AFED6E}"/>
                  </a:ext>
                </a:extLst>
              </p:cNvPr>
              <p:cNvSpPr/>
              <p:nvPr/>
            </p:nvSpPr>
            <p:spPr>
              <a:xfrm>
                <a:off x="4991778" y="2423302"/>
                <a:ext cx="2190004" cy="366479"/>
              </a:xfrm>
              <a:prstGeom prst="rect">
                <a:avLst/>
              </a:prstGeom>
              <a:solidFill>
                <a:srgbClr val="7092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6" name="Rectangle 2245">
                <a:extLst>
                  <a:ext uri="{FF2B5EF4-FFF2-40B4-BE49-F238E27FC236}">
                    <a16:creationId xmlns:a16="http://schemas.microsoft.com/office/drawing/2014/main" id="{CB7087A2-C5A4-91F2-2466-08EB1F357C2E}"/>
                  </a:ext>
                </a:extLst>
              </p:cNvPr>
              <p:cNvSpPr/>
              <p:nvPr/>
            </p:nvSpPr>
            <p:spPr>
              <a:xfrm flipH="1">
                <a:off x="7181781" y="2423302"/>
                <a:ext cx="352493" cy="366479"/>
              </a:xfrm>
              <a:prstGeom prst="rect">
                <a:avLst/>
              </a:prstGeom>
              <a:solidFill>
                <a:srgbClr val="A349A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47" name="Rectangle 2246">
                <a:extLst>
                  <a:ext uri="{FF2B5EF4-FFF2-40B4-BE49-F238E27FC236}">
                    <a16:creationId xmlns:a16="http://schemas.microsoft.com/office/drawing/2014/main" id="{C2247366-5ED0-E558-082C-B2AFB9B8910E}"/>
                  </a:ext>
                </a:extLst>
              </p:cNvPr>
              <p:cNvSpPr/>
              <p:nvPr/>
            </p:nvSpPr>
            <p:spPr>
              <a:xfrm flipH="1">
                <a:off x="4644024" y="2423302"/>
                <a:ext cx="352493" cy="366479"/>
              </a:xfrm>
              <a:prstGeom prst="rect">
                <a:avLst/>
              </a:prstGeom>
              <a:solidFill>
                <a:srgbClr val="3E47C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48" name="Rectangle 2247">
                <a:extLst>
                  <a:ext uri="{FF2B5EF4-FFF2-40B4-BE49-F238E27FC236}">
                    <a16:creationId xmlns:a16="http://schemas.microsoft.com/office/drawing/2014/main" id="{AC7E6195-AC13-406B-0C22-9FABC55CE2A4}"/>
                  </a:ext>
                </a:extLst>
              </p:cNvPr>
              <p:cNvSpPr/>
              <p:nvPr/>
            </p:nvSpPr>
            <p:spPr>
              <a:xfrm flipH="1">
                <a:off x="4292609" y="2423302"/>
                <a:ext cx="352493" cy="366479"/>
              </a:xfrm>
              <a:prstGeom prst="rect">
                <a:avLst/>
              </a:prstGeom>
              <a:solidFill>
                <a:srgbClr val="377E4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43" name="TextBox 2242">
              <a:extLst>
                <a:ext uri="{FF2B5EF4-FFF2-40B4-BE49-F238E27FC236}">
                  <a16:creationId xmlns:a16="http://schemas.microsoft.com/office/drawing/2014/main" id="{0C1FC997-BBB6-7F07-3B37-DCD96B950A20}"/>
                </a:ext>
              </a:extLst>
            </p:cNvPr>
            <p:cNvSpPr txBox="1"/>
            <p:nvPr/>
          </p:nvSpPr>
          <p:spPr>
            <a:xfrm>
              <a:off x="3560794" y="1987555"/>
              <a:ext cx="1312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3’</a:t>
              </a:r>
            </a:p>
          </p:txBody>
        </p:sp>
        <p:sp>
          <p:nvSpPr>
            <p:cNvPr id="2244" name="TextBox 2243">
              <a:extLst>
                <a:ext uri="{FF2B5EF4-FFF2-40B4-BE49-F238E27FC236}">
                  <a16:creationId xmlns:a16="http://schemas.microsoft.com/office/drawing/2014/main" id="{0F2AED7C-05D3-0410-1FF4-00E3E9554AAD}"/>
                </a:ext>
              </a:extLst>
            </p:cNvPr>
            <p:cNvSpPr txBox="1"/>
            <p:nvPr/>
          </p:nvSpPr>
          <p:spPr>
            <a:xfrm>
              <a:off x="5163084" y="2002795"/>
              <a:ext cx="1312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5’</a:t>
              </a:r>
            </a:p>
          </p:txBody>
        </p:sp>
      </p:grpSp>
      <p:sp>
        <p:nvSpPr>
          <p:cNvPr id="2249" name="Rectangle 2248">
            <a:extLst>
              <a:ext uri="{FF2B5EF4-FFF2-40B4-BE49-F238E27FC236}">
                <a16:creationId xmlns:a16="http://schemas.microsoft.com/office/drawing/2014/main" id="{FDE81021-F929-DDE2-5A6D-71AA9B6B103F}"/>
              </a:ext>
            </a:extLst>
          </p:cNvPr>
          <p:cNvSpPr/>
          <p:nvPr/>
        </p:nvSpPr>
        <p:spPr>
          <a:xfrm>
            <a:off x="7970570" y="3456272"/>
            <a:ext cx="1868754" cy="614594"/>
          </a:xfrm>
          <a:prstGeom prst="rect">
            <a:avLst/>
          </a:prstGeom>
          <a:solidFill>
            <a:srgbClr val="FFFFFF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0" name="Arrow: Right 42">
            <a:extLst>
              <a:ext uri="{FF2B5EF4-FFF2-40B4-BE49-F238E27FC236}">
                <a16:creationId xmlns:a16="http://schemas.microsoft.com/office/drawing/2014/main" id="{CB99B9EE-FE86-CCD9-D099-9B8957F5BC87}"/>
              </a:ext>
            </a:extLst>
          </p:cNvPr>
          <p:cNvSpPr/>
          <p:nvPr/>
        </p:nvSpPr>
        <p:spPr>
          <a:xfrm>
            <a:off x="7244268" y="2396321"/>
            <a:ext cx="573111" cy="276094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51" name="Arrow: Right 42">
            <a:extLst>
              <a:ext uri="{FF2B5EF4-FFF2-40B4-BE49-F238E27FC236}">
                <a16:creationId xmlns:a16="http://schemas.microsoft.com/office/drawing/2014/main" id="{D6C35C5B-AEF7-7FFC-3E11-1291EE952612}"/>
              </a:ext>
            </a:extLst>
          </p:cNvPr>
          <p:cNvSpPr/>
          <p:nvPr/>
        </p:nvSpPr>
        <p:spPr>
          <a:xfrm>
            <a:off x="7244268" y="3611222"/>
            <a:ext cx="573111" cy="276094"/>
          </a:xfrm>
          <a:prstGeom prst="rightArrow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987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24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F008D-6109-C04B-2DD5-F18725394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 Ranger Alignment: 1 - 2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1F8028-DD48-21C8-784C-0351ADD5D02F}"/>
              </a:ext>
            </a:extLst>
          </p:cNvPr>
          <p:cNvSpPr txBox="1"/>
          <p:nvPr/>
        </p:nvSpPr>
        <p:spPr>
          <a:xfrm>
            <a:off x="4729655" y="6627168"/>
            <a:ext cx="515532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900" i="1" dirty="0">
                <a:solidFill>
                  <a:schemeClr val="bg1">
                    <a:lumMod val="50000"/>
                  </a:schemeClr>
                </a:solidFill>
              </a:rPr>
              <a:t>https://www.10xgenomics.com/support/software/cell-ranger/algorithms-overview/</a:t>
            </a:r>
            <a:r>
              <a:rPr lang="en-US" sz="900" i="1" dirty="0" err="1">
                <a:solidFill>
                  <a:schemeClr val="bg1">
                    <a:lumMod val="50000"/>
                  </a:schemeClr>
                </a:solidFill>
              </a:rPr>
              <a:t>cr</a:t>
            </a:r>
            <a:r>
              <a:rPr lang="en-US" sz="900" i="1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en-US" sz="900" i="1" dirty="0" err="1">
                <a:solidFill>
                  <a:schemeClr val="bg1">
                    <a:lumMod val="50000"/>
                  </a:schemeClr>
                </a:solidFill>
              </a:rPr>
              <a:t>gex</a:t>
            </a:r>
            <a:r>
              <a:rPr lang="en-US" sz="900" i="1" dirty="0">
                <a:solidFill>
                  <a:schemeClr val="bg1">
                    <a:lumMod val="50000"/>
                  </a:schemeClr>
                </a:solidFill>
              </a:rPr>
              <a:t>-algorithm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52EBF65-91C1-34C8-25DE-268D4849CB40}"/>
              </a:ext>
            </a:extLst>
          </p:cNvPr>
          <p:cNvGrpSpPr/>
          <p:nvPr/>
        </p:nvGrpSpPr>
        <p:grpSpPr>
          <a:xfrm>
            <a:off x="0" y="751457"/>
            <a:ext cx="3310759" cy="5989082"/>
            <a:chOff x="0" y="751457"/>
            <a:chExt cx="3310759" cy="5989082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4C167F2C-B51F-0CEC-16EB-6B41C7C226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753732"/>
              <a:ext cx="3310759" cy="59868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4F602B5-5A24-5714-56ED-0DBF0B2D5D9D}"/>
                </a:ext>
              </a:extLst>
            </p:cNvPr>
            <p:cNvSpPr txBox="1"/>
            <p:nvPr/>
          </p:nvSpPr>
          <p:spPr>
            <a:xfrm>
              <a:off x="551748" y="751457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1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ACB8FC6-A563-F593-00AB-2BE66E2A454D}"/>
                </a:ext>
              </a:extLst>
            </p:cNvPr>
            <p:cNvSpPr txBox="1"/>
            <p:nvPr/>
          </p:nvSpPr>
          <p:spPr>
            <a:xfrm>
              <a:off x="551748" y="1342395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2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D1FC20A-A5AC-4D53-C2E5-F4C263BC9742}"/>
                </a:ext>
              </a:extLst>
            </p:cNvPr>
            <p:cNvSpPr txBox="1"/>
            <p:nvPr/>
          </p:nvSpPr>
          <p:spPr>
            <a:xfrm>
              <a:off x="551748" y="2147938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3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260BA59-2E9C-5D22-8164-51D82C4FC40A}"/>
                </a:ext>
              </a:extLst>
            </p:cNvPr>
            <p:cNvSpPr txBox="1"/>
            <p:nvPr/>
          </p:nvSpPr>
          <p:spPr>
            <a:xfrm>
              <a:off x="551748" y="2916109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4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3676CA6-6408-EA44-F82E-A053151C323C}"/>
                </a:ext>
              </a:extLst>
            </p:cNvPr>
            <p:cNvSpPr txBox="1"/>
            <p:nvPr/>
          </p:nvSpPr>
          <p:spPr>
            <a:xfrm>
              <a:off x="551748" y="369416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5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39B999C-3E58-ACCF-CE5C-2B58263B3A99}"/>
                </a:ext>
              </a:extLst>
            </p:cNvPr>
            <p:cNvSpPr txBox="1"/>
            <p:nvPr/>
          </p:nvSpPr>
          <p:spPr>
            <a:xfrm>
              <a:off x="551748" y="4472215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6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4E30111-B47D-25CA-CC32-5FD231407983}"/>
                </a:ext>
              </a:extLst>
            </p:cNvPr>
            <p:cNvSpPr txBox="1"/>
            <p:nvPr/>
          </p:nvSpPr>
          <p:spPr>
            <a:xfrm>
              <a:off x="551748" y="5109858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7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8FDF27E-3986-2011-D870-AF6FF36FF9E4}"/>
                </a:ext>
              </a:extLst>
            </p:cNvPr>
            <p:cNvSpPr txBox="1"/>
            <p:nvPr/>
          </p:nvSpPr>
          <p:spPr>
            <a:xfrm>
              <a:off x="551748" y="5747501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8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5E92536-C566-DDF4-A4AE-A486685A9348}"/>
                </a:ext>
              </a:extLst>
            </p:cNvPr>
            <p:cNvSpPr txBox="1"/>
            <p:nvPr/>
          </p:nvSpPr>
          <p:spPr>
            <a:xfrm>
              <a:off x="551748" y="643058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9</a:t>
              </a: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C41C0364-A63F-7CAB-3757-CCC6B62C5A0D}"/>
              </a:ext>
            </a:extLst>
          </p:cNvPr>
          <p:cNvSpPr/>
          <p:nvPr/>
        </p:nvSpPr>
        <p:spPr>
          <a:xfrm>
            <a:off x="9325" y="2133600"/>
            <a:ext cx="3310759" cy="4724400"/>
          </a:xfrm>
          <a:prstGeom prst="rect">
            <a:avLst/>
          </a:prstGeom>
          <a:solidFill>
            <a:srgbClr val="FFFFFF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53FB2E-75F2-F56C-9271-C56070C114A1}"/>
              </a:ext>
            </a:extLst>
          </p:cNvPr>
          <p:cNvSpPr txBox="1"/>
          <p:nvPr/>
        </p:nvSpPr>
        <p:spPr>
          <a:xfrm>
            <a:off x="4268552" y="2506991"/>
            <a:ext cx="7469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</a:t>
            </a:r>
            <a:r>
              <a:rPr lang="en-US" b="1" dirty="0"/>
              <a:t>Read trimming</a:t>
            </a:r>
            <a:r>
              <a:rPr lang="en-US" dirty="0"/>
              <a:t>: the 3’ switch oligo sequence and 5’ poly-A tail are trimmed from reads in cDNA library prior to alignment.</a:t>
            </a:r>
          </a:p>
        </p:txBody>
      </p:sp>
      <p:pic>
        <p:nvPicPr>
          <p:cNvPr id="20" name="Picture 2">
            <a:extLst>
              <a:ext uri="{FF2B5EF4-FFF2-40B4-BE49-F238E27FC236}">
                <a16:creationId xmlns:a16="http://schemas.microsoft.com/office/drawing/2014/main" id="{054EA9F0-0912-E897-E27D-5985347CAD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30" t="87200" r="1039" b="7455"/>
          <a:stretch/>
        </p:blipFill>
        <p:spPr bwMode="auto">
          <a:xfrm>
            <a:off x="4197949" y="4014117"/>
            <a:ext cx="3521076" cy="12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7B82677F-B9A4-D884-6BB2-DE577BD892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30" t="87200" r="12747" b="7455"/>
          <a:stretch/>
        </p:blipFill>
        <p:spPr bwMode="auto">
          <a:xfrm>
            <a:off x="4197949" y="4380504"/>
            <a:ext cx="3042417" cy="122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id="{D33E11C5-FE1E-F6A6-66C6-037C332DDE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78" t="87200" r="12746" b="7874"/>
          <a:stretch/>
        </p:blipFill>
        <p:spPr bwMode="auto">
          <a:xfrm>
            <a:off x="4328097" y="4765483"/>
            <a:ext cx="2263775" cy="112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>
            <a:extLst>
              <a:ext uri="{FF2B5EF4-FFF2-40B4-BE49-F238E27FC236}">
                <a16:creationId xmlns:a16="http://schemas.microsoft.com/office/drawing/2014/main" id="{B5E7CE92-85E9-07D5-AE42-76E8348482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048" t="87200" r="1039" b="7455"/>
          <a:stretch/>
        </p:blipFill>
        <p:spPr bwMode="auto">
          <a:xfrm>
            <a:off x="7258705" y="4380504"/>
            <a:ext cx="119090" cy="12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>
            <a:extLst>
              <a:ext uri="{FF2B5EF4-FFF2-40B4-BE49-F238E27FC236}">
                <a16:creationId xmlns:a16="http://schemas.microsoft.com/office/drawing/2014/main" id="{D9CE2A83-C014-96DF-2F00-1D8614C739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048" t="87200" r="1039" b="7455"/>
          <a:stretch/>
        </p:blipFill>
        <p:spPr bwMode="auto">
          <a:xfrm>
            <a:off x="6591872" y="4760685"/>
            <a:ext cx="119090" cy="12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>
            <a:extLst>
              <a:ext uri="{FF2B5EF4-FFF2-40B4-BE49-F238E27FC236}">
                <a16:creationId xmlns:a16="http://schemas.microsoft.com/office/drawing/2014/main" id="{96BDD5AB-5747-5B81-36E4-DFD0A3F869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30" t="87200" r="84257" b="7455"/>
          <a:stretch/>
        </p:blipFill>
        <p:spPr bwMode="auto">
          <a:xfrm>
            <a:off x="4209007" y="4760685"/>
            <a:ext cx="119090" cy="122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DC422561-55B4-8201-3958-3DBBEFABA093}"/>
              </a:ext>
            </a:extLst>
          </p:cNvPr>
          <p:cNvSpPr txBox="1"/>
          <p:nvPr/>
        </p:nvSpPr>
        <p:spPr>
          <a:xfrm>
            <a:off x="4506421" y="3550053"/>
            <a:ext cx="1907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u="sng" dirty="0"/>
              <a:t>Full length cDNA Reads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FFD7B24-05DC-BE12-5038-5CB4A02000BE}"/>
              </a:ext>
            </a:extLst>
          </p:cNvPr>
          <p:cNvSpPr txBox="1"/>
          <p:nvPr/>
        </p:nvSpPr>
        <p:spPr>
          <a:xfrm>
            <a:off x="9442792" y="3599198"/>
            <a:ext cx="17918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u="sng" dirty="0"/>
              <a:t>Trimmed cDNA Reads</a:t>
            </a:r>
          </a:p>
        </p:txBody>
      </p:sp>
      <p:sp>
        <p:nvSpPr>
          <p:cNvPr id="35" name="Arrow: Right 23">
            <a:extLst>
              <a:ext uri="{FF2B5EF4-FFF2-40B4-BE49-F238E27FC236}">
                <a16:creationId xmlns:a16="http://schemas.microsoft.com/office/drawing/2014/main" id="{17887E92-3B76-2934-A9AE-4BBCC6B8764D}"/>
              </a:ext>
            </a:extLst>
          </p:cNvPr>
          <p:cNvSpPr/>
          <p:nvPr/>
        </p:nvSpPr>
        <p:spPr>
          <a:xfrm>
            <a:off x="8186366" y="4002491"/>
            <a:ext cx="395926" cy="14572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5763EC8-3BE9-771F-6F5D-5A240F7543D6}"/>
              </a:ext>
            </a:extLst>
          </p:cNvPr>
          <p:cNvGrpSpPr/>
          <p:nvPr/>
        </p:nvGrpSpPr>
        <p:grpSpPr>
          <a:xfrm>
            <a:off x="9087734" y="4760685"/>
            <a:ext cx="2501955" cy="122475"/>
            <a:chOff x="9168723" y="3190194"/>
            <a:chExt cx="2501955" cy="122475"/>
          </a:xfrm>
        </p:grpSpPr>
        <p:pic>
          <p:nvPicPr>
            <p:cNvPr id="37" name="Picture 2">
              <a:extLst>
                <a:ext uri="{FF2B5EF4-FFF2-40B4-BE49-F238E27FC236}">
                  <a16:creationId xmlns:a16="http://schemas.microsoft.com/office/drawing/2014/main" id="{2540D73E-0346-54A3-8495-526EAB4377E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878" t="87200" r="12746" b="7874"/>
            <a:stretch/>
          </p:blipFill>
          <p:spPr bwMode="auto">
            <a:xfrm>
              <a:off x="9287813" y="3194992"/>
              <a:ext cx="2263775" cy="1128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2">
              <a:extLst>
                <a:ext uri="{FF2B5EF4-FFF2-40B4-BE49-F238E27FC236}">
                  <a16:creationId xmlns:a16="http://schemas.microsoft.com/office/drawing/2014/main" id="{795A2A5D-28EF-5BC8-ADBB-E4A4E3E4B11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6048" t="87200" r="1039" b="7455"/>
            <a:stretch/>
          </p:blipFill>
          <p:spPr bwMode="auto">
            <a:xfrm>
              <a:off x="11551588" y="3190194"/>
              <a:ext cx="119090" cy="122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2">
              <a:extLst>
                <a:ext uri="{FF2B5EF4-FFF2-40B4-BE49-F238E27FC236}">
                  <a16:creationId xmlns:a16="http://schemas.microsoft.com/office/drawing/2014/main" id="{C7236CA2-B0F7-653A-F479-ACF11A56251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830" t="87200" r="84257" b="7455"/>
            <a:stretch/>
          </p:blipFill>
          <p:spPr bwMode="auto">
            <a:xfrm>
              <a:off x="9168723" y="3190194"/>
              <a:ext cx="119090" cy="1224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DEE2F47-CB77-C5E8-E42E-4CFC61CA9178}"/>
              </a:ext>
            </a:extLst>
          </p:cNvPr>
          <p:cNvGrpSpPr/>
          <p:nvPr/>
        </p:nvGrpSpPr>
        <p:grpSpPr>
          <a:xfrm>
            <a:off x="9087734" y="4380504"/>
            <a:ext cx="2501955" cy="122475"/>
            <a:chOff x="9168723" y="2810013"/>
            <a:chExt cx="2501955" cy="122475"/>
          </a:xfrm>
        </p:grpSpPr>
        <p:pic>
          <p:nvPicPr>
            <p:cNvPr id="41" name="Picture 2">
              <a:extLst>
                <a:ext uri="{FF2B5EF4-FFF2-40B4-BE49-F238E27FC236}">
                  <a16:creationId xmlns:a16="http://schemas.microsoft.com/office/drawing/2014/main" id="{2BF6A6B7-45F6-CB26-AABC-5EECB712291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878" t="87200" r="12746" b="7521"/>
            <a:stretch/>
          </p:blipFill>
          <p:spPr bwMode="auto">
            <a:xfrm>
              <a:off x="9287813" y="2810768"/>
              <a:ext cx="2263775" cy="1209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2">
              <a:extLst>
                <a:ext uri="{FF2B5EF4-FFF2-40B4-BE49-F238E27FC236}">
                  <a16:creationId xmlns:a16="http://schemas.microsoft.com/office/drawing/2014/main" id="{F6051873-3BC1-A175-3E36-467B61E4AE3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6048" t="87200" r="1039" b="7455"/>
            <a:stretch/>
          </p:blipFill>
          <p:spPr bwMode="auto">
            <a:xfrm>
              <a:off x="11551588" y="2810013"/>
              <a:ext cx="119090" cy="122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2">
              <a:extLst>
                <a:ext uri="{FF2B5EF4-FFF2-40B4-BE49-F238E27FC236}">
                  <a16:creationId xmlns:a16="http://schemas.microsoft.com/office/drawing/2014/main" id="{7BCEA8E3-650E-C0A6-3022-5C05592E994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830" t="87200" r="84257" b="7455"/>
            <a:stretch/>
          </p:blipFill>
          <p:spPr bwMode="auto">
            <a:xfrm>
              <a:off x="9168723" y="2810013"/>
              <a:ext cx="119090" cy="1224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E9076D3-F31A-83F9-7AB4-7E1D2C65D2DB}"/>
              </a:ext>
            </a:extLst>
          </p:cNvPr>
          <p:cNvGrpSpPr/>
          <p:nvPr/>
        </p:nvGrpSpPr>
        <p:grpSpPr>
          <a:xfrm>
            <a:off x="9087734" y="4014117"/>
            <a:ext cx="2501955" cy="122475"/>
            <a:chOff x="9049633" y="2443626"/>
            <a:chExt cx="2501955" cy="122475"/>
          </a:xfrm>
        </p:grpSpPr>
        <p:pic>
          <p:nvPicPr>
            <p:cNvPr id="45" name="Picture 2">
              <a:extLst>
                <a:ext uri="{FF2B5EF4-FFF2-40B4-BE49-F238E27FC236}">
                  <a16:creationId xmlns:a16="http://schemas.microsoft.com/office/drawing/2014/main" id="{C3A80885-A91D-8458-3329-AAC7AAAD129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878" t="87200" r="12746" b="7521"/>
            <a:stretch/>
          </p:blipFill>
          <p:spPr bwMode="auto">
            <a:xfrm>
              <a:off x="9168723" y="2444381"/>
              <a:ext cx="2263775" cy="1209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2">
              <a:extLst>
                <a:ext uri="{FF2B5EF4-FFF2-40B4-BE49-F238E27FC236}">
                  <a16:creationId xmlns:a16="http://schemas.microsoft.com/office/drawing/2014/main" id="{5F77B033-019A-0C20-E66D-12CF056D880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6048" t="87200" r="1039" b="7455"/>
            <a:stretch/>
          </p:blipFill>
          <p:spPr bwMode="auto">
            <a:xfrm>
              <a:off x="11432498" y="2443626"/>
              <a:ext cx="119090" cy="122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2">
              <a:extLst>
                <a:ext uri="{FF2B5EF4-FFF2-40B4-BE49-F238E27FC236}">
                  <a16:creationId xmlns:a16="http://schemas.microsoft.com/office/drawing/2014/main" id="{5AF1EB9C-B660-DD1B-C2BC-0FE0AFF9ED7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830" t="87200" r="84257" b="7455"/>
            <a:stretch/>
          </p:blipFill>
          <p:spPr bwMode="auto">
            <a:xfrm>
              <a:off x="9049633" y="2443626"/>
              <a:ext cx="119090" cy="1224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8" name="Arrow: Right 33">
            <a:extLst>
              <a:ext uri="{FF2B5EF4-FFF2-40B4-BE49-F238E27FC236}">
                <a16:creationId xmlns:a16="http://schemas.microsoft.com/office/drawing/2014/main" id="{F6C60C3D-0FAA-A527-0692-C325A9C337D8}"/>
              </a:ext>
            </a:extLst>
          </p:cNvPr>
          <p:cNvSpPr/>
          <p:nvPr/>
        </p:nvSpPr>
        <p:spPr>
          <a:xfrm>
            <a:off x="8174290" y="4368878"/>
            <a:ext cx="395926" cy="14572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Arrow: Right 34">
            <a:extLst>
              <a:ext uri="{FF2B5EF4-FFF2-40B4-BE49-F238E27FC236}">
                <a16:creationId xmlns:a16="http://schemas.microsoft.com/office/drawing/2014/main" id="{4D53D6E0-BD24-ADB6-5DE7-287BE144CC8F}"/>
              </a:ext>
            </a:extLst>
          </p:cNvPr>
          <p:cNvSpPr/>
          <p:nvPr/>
        </p:nvSpPr>
        <p:spPr>
          <a:xfrm>
            <a:off x="8186366" y="4749059"/>
            <a:ext cx="395926" cy="14572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521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F008D-6109-C04B-2DD5-F18725394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 Ranger Alignment: 3 - 4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1F8028-DD48-21C8-784C-0351ADD5D02F}"/>
              </a:ext>
            </a:extLst>
          </p:cNvPr>
          <p:cNvSpPr txBox="1"/>
          <p:nvPr/>
        </p:nvSpPr>
        <p:spPr>
          <a:xfrm>
            <a:off x="4729655" y="6627168"/>
            <a:ext cx="515532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900" i="1" dirty="0">
                <a:solidFill>
                  <a:schemeClr val="bg1">
                    <a:lumMod val="50000"/>
                  </a:schemeClr>
                </a:solidFill>
              </a:rPr>
              <a:t>https://www.10xgenomics.com/support/software/cell-ranger/algorithms-overview/</a:t>
            </a:r>
            <a:r>
              <a:rPr lang="en-US" sz="900" i="1" dirty="0" err="1">
                <a:solidFill>
                  <a:schemeClr val="bg1">
                    <a:lumMod val="50000"/>
                  </a:schemeClr>
                </a:solidFill>
              </a:rPr>
              <a:t>cr</a:t>
            </a:r>
            <a:r>
              <a:rPr lang="en-US" sz="900" i="1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en-US" sz="900" i="1" dirty="0" err="1">
                <a:solidFill>
                  <a:schemeClr val="bg1">
                    <a:lumMod val="50000"/>
                  </a:schemeClr>
                </a:solidFill>
              </a:rPr>
              <a:t>gex</a:t>
            </a:r>
            <a:r>
              <a:rPr lang="en-US" sz="900" i="1" dirty="0">
                <a:solidFill>
                  <a:schemeClr val="bg1">
                    <a:lumMod val="50000"/>
                  </a:schemeClr>
                </a:solidFill>
              </a:rPr>
              <a:t>-algorithm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52EBF65-91C1-34C8-25DE-268D4849CB40}"/>
              </a:ext>
            </a:extLst>
          </p:cNvPr>
          <p:cNvGrpSpPr/>
          <p:nvPr/>
        </p:nvGrpSpPr>
        <p:grpSpPr>
          <a:xfrm>
            <a:off x="0" y="751457"/>
            <a:ext cx="3310759" cy="5989082"/>
            <a:chOff x="0" y="751457"/>
            <a:chExt cx="3310759" cy="5989082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4C167F2C-B51F-0CEC-16EB-6B41C7C226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753732"/>
              <a:ext cx="3310759" cy="59868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4F602B5-5A24-5714-56ED-0DBF0B2D5D9D}"/>
                </a:ext>
              </a:extLst>
            </p:cNvPr>
            <p:cNvSpPr txBox="1"/>
            <p:nvPr/>
          </p:nvSpPr>
          <p:spPr>
            <a:xfrm>
              <a:off x="551748" y="751457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1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ACB8FC6-A563-F593-00AB-2BE66E2A454D}"/>
                </a:ext>
              </a:extLst>
            </p:cNvPr>
            <p:cNvSpPr txBox="1"/>
            <p:nvPr/>
          </p:nvSpPr>
          <p:spPr>
            <a:xfrm>
              <a:off x="551748" y="1342395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2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D1FC20A-A5AC-4D53-C2E5-F4C263BC9742}"/>
                </a:ext>
              </a:extLst>
            </p:cNvPr>
            <p:cNvSpPr txBox="1"/>
            <p:nvPr/>
          </p:nvSpPr>
          <p:spPr>
            <a:xfrm>
              <a:off x="551748" y="2147938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3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260BA59-2E9C-5D22-8164-51D82C4FC40A}"/>
                </a:ext>
              </a:extLst>
            </p:cNvPr>
            <p:cNvSpPr txBox="1"/>
            <p:nvPr/>
          </p:nvSpPr>
          <p:spPr>
            <a:xfrm>
              <a:off x="551748" y="2916109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4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3676CA6-6408-EA44-F82E-A053151C323C}"/>
                </a:ext>
              </a:extLst>
            </p:cNvPr>
            <p:cNvSpPr txBox="1"/>
            <p:nvPr/>
          </p:nvSpPr>
          <p:spPr>
            <a:xfrm>
              <a:off x="551748" y="369416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5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39B999C-3E58-ACCF-CE5C-2B58263B3A99}"/>
                </a:ext>
              </a:extLst>
            </p:cNvPr>
            <p:cNvSpPr txBox="1"/>
            <p:nvPr/>
          </p:nvSpPr>
          <p:spPr>
            <a:xfrm>
              <a:off x="551748" y="4472215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6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4E30111-B47D-25CA-CC32-5FD231407983}"/>
                </a:ext>
              </a:extLst>
            </p:cNvPr>
            <p:cNvSpPr txBox="1"/>
            <p:nvPr/>
          </p:nvSpPr>
          <p:spPr>
            <a:xfrm>
              <a:off x="551748" y="5109858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7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8FDF27E-3986-2011-D870-AF6FF36FF9E4}"/>
                </a:ext>
              </a:extLst>
            </p:cNvPr>
            <p:cNvSpPr txBox="1"/>
            <p:nvPr/>
          </p:nvSpPr>
          <p:spPr>
            <a:xfrm>
              <a:off x="551748" y="5747501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8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5E92536-C566-DDF4-A4AE-A486685A9348}"/>
                </a:ext>
              </a:extLst>
            </p:cNvPr>
            <p:cNvSpPr txBox="1"/>
            <p:nvPr/>
          </p:nvSpPr>
          <p:spPr>
            <a:xfrm>
              <a:off x="551748" y="643058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9</a:t>
              </a: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C41C0364-A63F-7CAB-3757-CCC6B62C5A0D}"/>
              </a:ext>
            </a:extLst>
          </p:cNvPr>
          <p:cNvSpPr/>
          <p:nvPr/>
        </p:nvSpPr>
        <p:spPr>
          <a:xfrm>
            <a:off x="9325" y="3741576"/>
            <a:ext cx="3310759" cy="3116424"/>
          </a:xfrm>
          <a:prstGeom prst="rect">
            <a:avLst/>
          </a:prstGeom>
          <a:solidFill>
            <a:srgbClr val="FFFFFF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307D494-D901-28BB-5055-C709EB9CAB35}"/>
              </a:ext>
            </a:extLst>
          </p:cNvPr>
          <p:cNvSpPr/>
          <p:nvPr/>
        </p:nvSpPr>
        <p:spPr>
          <a:xfrm>
            <a:off x="0" y="627167"/>
            <a:ext cx="3310759" cy="1546865"/>
          </a:xfrm>
          <a:prstGeom prst="rect">
            <a:avLst/>
          </a:prstGeom>
          <a:solidFill>
            <a:srgbClr val="FFFFFF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193E1370-9B7C-0BCF-2DE3-C03969729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1115" y="1802834"/>
            <a:ext cx="6211951" cy="3433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6AE6B95-074D-2045-CB5C-574CDF38B60F}"/>
              </a:ext>
            </a:extLst>
          </p:cNvPr>
          <p:cNvSpPr txBox="1"/>
          <p:nvPr/>
        </p:nvSpPr>
        <p:spPr>
          <a:xfrm>
            <a:off x="4078490" y="947476"/>
            <a:ext cx="7382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Cell Ranger </a:t>
            </a:r>
            <a:r>
              <a:rPr lang="en-US" dirty="0"/>
              <a:t>uses the </a:t>
            </a:r>
            <a:r>
              <a:rPr lang="en-US" b="1" dirty="0"/>
              <a:t>STAR aligner</a:t>
            </a:r>
            <a:r>
              <a:rPr lang="en-US" dirty="0"/>
              <a:t>, which perform splicing-aware alignment of reads to the genome.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166B34-CD61-EFB0-EDA3-B357B8F8B082}"/>
              </a:ext>
            </a:extLst>
          </p:cNvPr>
          <p:cNvSpPr txBox="1"/>
          <p:nvPr/>
        </p:nvSpPr>
        <p:spPr>
          <a:xfrm>
            <a:off x="4070309" y="2123018"/>
            <a:ext cx="9569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Reference </a:t>
            </a:r>
          </a:p>
          <a:p>
            <a:r>
              <a:rPr lang="en-US" sz="1400" dirty="0"/>
              <a:t>Genome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93F65D4-F7ED-4750-F775-987D03953C03}"/>
              </a:ext>
            </a:extLst>
          </p:cNvPr>
          <p:cNvSpPr txBox="1"/>
          <p:nvPr/>
        </p:nvSpPr>
        <p:spPr>
          <a:xfrm>
            <a:off x="4070309" y="3695136"/>
            <a:ext cx="10662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Experiment </a:t>
            </a:r>
          </a:p>
          <a:p>
            <a:r>
              <a:rPr lang="en-US" sz="1400" dirty="0"/>
              <a:t>Reads</a:t>
            </a:r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4BBF717F-9E79-0325-ECD3-2389F1C19F48}"/>
              </a:ext>
            </a:extLst>
          </p:cNvPr>
          <p:cNvSpPr/>
          <p:nvPr/>
        </p:nvSpPr>
        <p:spPr>
          <a:xfrm>
            <a:off x="5175339" y="1996374"/>
            <a:ext cx="253911" cy="779837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4EB4A0E4-0BE7-9E88-3973-DE3DDEA920DA}"/>
              </a:ext>
            </a:extLst>
          </p:cNvPr>
          <p:cNvSpPr/>
          <p:nvPr/>
        </p:nvSpPr>
        <p:spPr>
          <a:xfrm>
            <a:off x="5182067" y="2903982"/>
            <a:ext cx="253911" cy="2172843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A9B2A2-D956-D993-145A-E3F886011E1C}"/>
              </a:ext>
            </a:extLst>
          </p:cNvPr>
          <p:cNvSpPr txBox="1"/>
          <p:nvPr/>
        </p:nvSpPr>
        <p:spPr>
          <a:xfrm>
            <a:off x="4078490" y="5307584"/>
            <a:ext cx="67178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6B4099"/>
                </a:solidFill>
              </a:rPr>
              <a:t>Antisense reads </a:t>
            </a:r>
            <a:r>
              <a:rPr lang="en-US" sz="1600" dirty="0"/>
              <a:t>are discarded because they are not part of the transcriptome.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AFFC733-8DC7-77BD-45EE-625515DFB547}"/>
              </a:ext>
            </a:extLst>
          </p:cNvPr>
          <p:cNvSpPr txBox="1"/>
          <p:nvPr/>
        </p:nvSpPr>
        <p:spPr>
          <a:xfrm>
            <a:off x="4069165" y="5646138"/>
            <a:ext cx="58285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E84A50"/>
                </a:solidFill>
              </a:rPr>
              <a:t>Intronic reads </a:t>
            </a:r>
            <a:r>
              <a:rPr lang="en-US" sz="1600" dirty="0"/>
              <a:t>are discarded for basic gene expression investigations.</a:t>
            </a:r>
          </a:p>
        </p:txBody>
      </p:sp>
    </p:spTree>
    <p:extLst>
      <p:ext uri="{BB962C8B-B14F-4D97-AF65-F5344CB8AC3E}">
        <p14:creationId xmlns:p14="http://schemas.microsoft.com/office/powerpoint/2010/main" val="229043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F008D-6109-C04B-2DD5-F18725394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 Ranger Alignment: 5 - 6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1F8028-DD48-21C8-784C-0351ADD5D02F}"/>
              </a:ext>
            </a:extLst>
          </p:cNvPr>
          <p:cNvSpPr txBox="1"/>
          <p:nvPr/>
        </p:nvSpPr>
        <p:spPr>
          <a:xfrm>
            <a:off x="4767755" y="6416940"/>
            <a:ext cx="515532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900" i="1" dirty="0">
                <a:solidFill>
                  <a:schemeClr val="bg1">
                    <a:lumMod val="50000"/>
                  </a:schemeClr>
                </a:solidFill>
              </a:rPr>
              <a:t>https://www.10xgenomics.com/support/software/cell-ranger/algorithms-overview/</a:t>
            </a:r>
            <a:r>
              <a:rPr lang="en-US" sz="900" i="1" dirty="0" err="1">
                <a:solidFill>
                  <a:schemeClr val="bg1">
                    <a:lumMod val="50000"/>
                  </a:schemeClr>
                </a:solidFill>
              </a:rPr>
              <a:t>cr</a:t>
            </a:r>
            <a:r>
              <a:rPr lang="en-US" sz="900" i="1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en-US" sz="900" i="1" dirty="0" err="1">
                <a:solidFill>
                  <a:schemeClr val="bg1">
                    <a:lumMod val="50000"/>
                  </a:schemeClr>
                </a:solidFill>
              </a:rPr>
              <a:t>gex</a:t>
            </a:r>
            <a:r>
              <a:rPr lang="en-US" sz="900" i="1" dirty="0">
                <a:solidFill>
                  <a:schemeClr val="bg1">
                    <a:lumMod val="50000"/>
                  </a:schemeClr>
                </a:solidFill>
              </a:rPr>
              <a:t>-algorithm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52EBF65-91C1-34C8-25DE-268D4849CB40}"/>
              </a:ext>
            </a:extLst>
          </p:cNvPr>
          <p:cNvGrpSpPr/>
          <p:nvPr/>
        </p:nvGrpSpPr>
        <p:grpSpPr>
          <a:xfrm>
            <a:off x="0" y="751457"/>
            <a:ext cx="3310759" cy="5989082"/>
            <a:chOff x="0" y="751457"/>
            <a:chExt cx="3310759" cy="5989082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4C167F2C-B51F-0CEC-16EB-6B41C7C226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753732"/>
              <a:ext cx="3310759" cy="59868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4F602B5-5A24-5714-56ED-0DBF0B2D5D9D}"/>
                </a:ext>
              </a:extLst>
            </p:cNvPr>
            <p:cNvSpPr txBox="1"/>
            <p:nvPr/>
          </p:nvSpPr>
          <p:spPr>
            <a:xfrm>
              <a:off x="551748" y="751457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1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ACB8FC6-A563-F593-00AB-2BE66E2A454D}"/>
                </a:ext>
              </a:extLst>
            </p:cNvPr>
            <p:cNvSpPr txBox="1"/>
            <p:nvPr/>
          </p:nvSpPr>
          <p:spPr>
            <a:xfrm>
              <a:off x="551748" y="1342395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2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D1FC20A-A5AC-4D53-C2E5-F4C263BC9742}"/>
                </a:ext>
              </a:extLst>
            </p:cNvPr>
            <p:cNvSpPr txBox="1"/>
            <p:nvPr/>
          </p:nvSpPr>
          <p:spPr>
            <a:xfrm>
              <a:off x="551748" y="2147938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3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260BA59-2E9C-5D22-8164-51D82C4FC40A}"/>
                </a:ext>
              </a:extLst>
            </p:cNvPr>
            <p:cNvSpPr txBox="1"/>
            <p:nvPr/>
          </p:nvSpPr>
          <p:spPr>
            <a:xfrm>
              <a:off x="551748" y="2916109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4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3676CA6-6408-EA44-F82E-A053151C323C}"/>
                </a:ext>
              </a:extLst>
            </p:cNvPr>
            <p:cNvSpPr txBox="1"/>
            <p:nvPr/>
          </p:nvSpPr>
          <p:spPr>
            <a:xfrm>
              <a:off x="551748" y="369416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5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39B999C-3E58-ACCF-CE5C-2B58263B3A99}"/>
                </a:ext>
              </a:extLst>
            </p:cNvPr>
            <p:cNvSpPr txBox="1"/>
            <p:nvPr/>
          </p:nvSpPr>
          <p:spPr>
            <a:xfrm>
              <a:off x="551748" y="4472215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6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4E30111-B47D-25CA-CC32-5FD231407983}"/>
                </a:ext>
              </a:extLst>
            </p:cNvPr>
            <p:cNvSpPr txBox="1"/>
            <p:nvPr/>
          </p:nvSpPr>
          <p:spPr>
            <a:xfrm>
              <a:off x="551748" y="5109858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7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8FDF27E-3986-2011-D870-AF6FF36FF9E4}"/>
                </a:ext>
              </a:extLst>
            </p:cNvPr>
            <p:cNvSpPr txBox="1"/>
            <p:nvPr/>
          </p:nvSpPr>
          <p:spPr>
            <a:xfrm>
              <a:off x="551748" y="5747501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8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5E92536-C566-DDF4-A4AE-A486685A9348}"/>
                </a:ext>
              </a:extLst>
            </p:cNvPr>
            <p:cNvSpPr txBox="1"/>
            <p:nvPr/>
          </p:nvSpPr>
          <p:spPr>
            <a:xfrm>
              <a:off x="551748" y="643058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9</a:t>
              </a: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C41C0364-A63F-7CAB-3757-CCC6B62C5A0D}"/>
              </a:ext>
            </a:extLst>
          </p:cNvPr>
          <p:cNvSpPr/>
          <p:nvPr/>
        </p:nvSpPr>
        <p:spPr>
          <a:xfrm>
            <a:off x="9325" y="5109858"/>
            <a:ext cx="3310759" cy="1748142"/>
          </a:xfrm>
          <a:prstGeom prst="rect">
            <a:avLst/>
          </a:prstGeom>
          <a:solidFill>
            <a:srgbClr val="FFFFFF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307D494-D901-28BB-5055-C709EB9CAB35}"/>
              </a:ext>
            </a:extLst>
          </p:cNvPr>
          <p:cNvSpPr/>
          <p:nvPr/>
        </p:nvSpPr>
        <p:spPr>
          <a:xfrm>
            <a:off x="0" y="627167"/>
            <a:ext cx="3310759" cy="3112227"/>
          </a:xfrm>
          <a:prstGeom prst="rect">
            <a:avLst/>
          </a:prstGeom>
          <a:solidFill>
            <a:srgbClr val="FFFFFF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2658F92-AAF9-1B74-B0D5-E1983813DBA6}"/>
              </a:ext>
            </a:extLst>
          </p:cNvPr>
          <p:cNvSpPr txBox="1"/>
          <p:nvPr/>
        </p:nvSpPr>
        <p:spPr>
          <a:xfrm>
            <a:off x="3648972" y="2750222"/>
            <a:ext cx="52322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Homopolymer reads </a:t>
            </a:r>
            <a:r>
              <a:rPr lang="en-US" dirty="0"/>
              <a:t>(2+ repeat bases): known to be sources of error for DNA sequencing because it’s difficult to distinguish number of repeats beyond 2 (leads to alignment errors for the rest of reads.</a:t>
            </a:r>
          </a:p>
          <a:p>
            <a:r>
              <a:rPr lang="en-US" i="1" dirty="0"/>
              <a:t>1.43 million homopolymer regions in human genome.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49ABEFF-EC2F-FEAE-55D7-98923A2E7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4881" y="2771007"/>
            <a:ext cx="3070172" cy="1322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B5F0265-5EAA-B3D1-5F0B-1B1AC0458C2C}"/>
              </a:ext>
            </a:extLst>
          </p:cNvPr>
          <p:cNvSpPr txBox="1"/>
          <p:nvPr/>
        </p:nvSpPr>
        <p:spPr>
          <a:xfrm>
            <a:off x="3623339" y="1200097"/>
            <a:ext cx="758019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5. Cell Ranger Discards Low Quality Reads</a:t>
            </a:r>
          </a:p>
          <a:p>
            <a:r>
              <a:rPr lang="en-US" i="1" dirty="0">
                <a:solidFill>
                  <a:srgbClr val="333333"/>
                </a:solidFill>
                <a:latin typeface="Open Sans" panose="020B0606030504020204" pitchFamily="34" charset="0"/>
              </a:rPr>
              <a:t>  </a:t>
            </a:r>
            <a:r>
              <a:rPr lang="en-US" sz="1600" i="1" dirty="0">
                <a:solidFill>
                  <a:srgbClr val="333333"/>
                </a:solidFill>
                <a:latin typeface="Open Sans" panose="020B0606030504020204" pitchFamily="34" charset="0"/>
              </a:rPr>
              <a:t>Quality = mapping to a specific genome location with high confidence.</a:t>
            </a:r>
            <a:endParaRPr lang="en-US" sz="1600" b="0" i="1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Must not contain bases with base </a:t>
            </a:r>
            <a:r>
              <a:rPr lang="en-US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quality &lt; 10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Must not contain </a:t>
            </a:r>
            <a:r>
              <a:rPr lang="en-US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Must not be a </a:t>
            </a:r>
            <a:r>
              <a:rPr lang="en-US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homopolymer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, e.g. AAAAAAAAAA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85B3D2D-3CA4-91D3-4496-28694B94D11A}"/>
              </a:ext>
            </a:extLst>
          </p:cNvPr>
          <p:cNvSpPr txBox="1"/>
          <p:nvPr/>
        </p:nvSpPr>
        <p:spPr>
          <a:xfrm>
            <a:off x="4667250" y="6584468"/>
            <a:ext cx="492245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9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https://hackbrightacademy.com/blog/indel-finder-how-the-python-version-of-this-program-works/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B304355-2E07-DC26-36F1-CCADB0A0BAE9}"/>
              </a:ext>
            </a:extLst>
          </p:cNvPr>
          <p:cNvSpPr txBox="1"/>
          <p:nvPr/>
        </p:nvSpPr>
        <p:spPr>
          <a:xfrm>
            <a:off x="3623339" y="4371194"/>
            <a:ext cx="758019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333333"/>
                </a:solidFill>
                <a:latin typeface="Open Sans" panose="020B0606030504020204" pitchFamily="34" charset="0"/>
              </a:rPr>
              <a:t>6</a:t>
            </a:r>
            <a:r>
              <a:rPr lang="en-US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. Cell Ranger performs Umi counting</a:t>
            </a:r>
          </a:p>
          <a:p>
            <a:r>
              <a:rPr lang="en-US" dirty="0">
                <a:solidFill>
                  <a:srgbClr val="333333"/>
                </a:solidFill>
                <a:latin typeface="Open Sans" panose="020B0606030504020204" pitchFamily="34" charset="0"/>
              </a:rPr>
              <a:t>Reads are grouped by barcode, UMI, and gene annotation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If there are reads with same barcode and UMI but different gene annotations, </a:t>
            </a:r>
            <a:r>
              <a:rPr lang="en-US" dirty="0">
                <a:solidFill>
                  <a:srgbClr val="333333"/>
                </a:solidFill>
                <a:latin typeface="Open Sans" panose="020B0606030504020204" pitchFamily="34" charset="0"/>
              </a:rPr>
              <a:t>discards the annotation with lease supported reads (low support molecules).</a:t>
            </a:r>
            <a:endParaRPr lang="en-US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77025A-3124-8F53-703F-206081FF5B9A}"/>
              </a:ext>
            </a:extLst>
          </p:cNvPr>
          <p:cNvSpPr txBox="1"/>
          <p:nvPr/>
        </p:nvSpPr>
        <p:spPr>
          <a:xfrm>
            <a:off x="4219226" y="5901389"/>
            <a:ext cx="75801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333333"/>
                </a:solidFill>
                <a:latin typeface="Open Sans" panose="020B0606030504020204" pitchFamily="34" charset="0"/>
              </a:rPr>
              <a:t>Output counts</a:t>
            </a:r>
            <a:r>
              <a:rPr lang="en-US" dirty="0">
                <a:solidFill>
                  <a:srgbClr val="333333"/>
                </a:solidFill>
                <a:latin typeface="Open Sans" panose="020B0606030504020204" pitchFamily="34" charset="0"/>
              </a:rPr>
              <a:t>: unfiltered featured-barcode matrix</a:t>
            </a:r>
            <a:endParaRPr lang="en-US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380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2B5BDF6-19AC-AB79-F64E-C7B7B0A5D64F}"/>
              </a:ext>
            </a:extLst>
          </p:cNvPr>
          <p:cNvSpPr/>
          <p:nvPr/>
        </p:nvSpPr>
        <p:spPr>
          <a:xfrm>
            <a:off x="3935896" y="5747501"/>
            <a:ext cx="6268278" cy="483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FF008D-6109-C04B-2DD5-F18725394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 Ranger Alignment: 7 - 9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1F8028-DD48-21C8-784C-0351ADD5D02F}"/>
              </a:ext>
            </a:extLst>
          </p:cNvPr>
          <p:cNvSpPr txBox="1"/>
          <p:nvPr/>
        </p:nvSpPr>
        <p:spPr>
          <a:xfrm>
            <a:off x="4729655" y="6627168"/>
            <a:ext cx="515532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900" i="1" dirty="0">
                <a:solidFill>
                  <a:schemeClr val="bg1">
                    <a:lumMod val="50000"/>
                  </a:schemeClr>
                </a:solidFill>
              </a:rPr>
              <a:t>https://www.10xgenomics.com/support/software/cell-ranger/algorithms-overview/</a:t>
            </a:r>
            <a:r>
              <a:rPr lang="en-US" sz="900" i="1" dirty="0" err="1">
                <a:solidFill>
                  <a:schemeClr val="bg1">
                    <a:lumMod val="50000"/>
                  </a:schemeClr>
                </a:solidFill>
              </a:rPr>
              <a:t>cr</a:t>
            </a:r>
            <a:r>
              <a:rPr lang="en-US" sz="900" i="1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en-US" sz="900" i="1" dirty="0" err="1">
                <a:solidFill>
                  <a:schemeClr val="bg1">
                    <a:lumMod val="50000"/>
                  </a:schemeClr>
                </a:solidFill>
              </a:rPr>
              <a:t>gex</a:t>
            </a:r>
            <a:r>
              <a:rPr lang="en-US" sz="900" i="1" dirty="0">
                <a:solidFill>
                  <a:schemeClr val="bg1">
                    <a:lumMod val="50000"/>
                  </a:schemeClr>
                </a:solidFill>
              </a:rPr>
              <a:t>-algorithm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52EBF65-91C1-34C8-25DE-268D4849CB40}"/>
              </a:ext>
            </a:extLst>
          </p:cNvPr>
          <p:cNvGrpSpPr/>
          <p:nvPr/>
        </p:nvGrpSpPr>
        <p:grpSpPr>
          <a:xfrm>
            <a:off x="0" y="751457"/>
            <a:ext cx="3310759" cy="5989082"/>
            <a:chOff x="0" y="751457"/>
            <a:chExt cx="3310759" cy="5989082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4C167F2C-B51F-0CEC-16EB-6B41C7C226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753732"/>
              <a:ext cx="3310759" cy="59868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4F602B5-5A24-5714-56ED-0DBF0B2D5D9D}"/>
                </a:ext>
              </a:extLst>
            </p:cNvPr>
            <p:cNvSpPr txBox="1"/>
            <p:nvPr/>
          </p:nvSpPr>
          <p:spPr>
            <a:xfrm>
              <a:off x="551748" y="751457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1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ACB8FC6-A563-F593-00AB-2BE66E2A454D}"/>
                </a:ext>
              </a:extLst>
            </p:cNvPr>
            <p:cNvSpPr txBox="1"/>
            <p:nvPr/>
          </p:nvSpPr>
          <p:spPr>
            <a:xfrm>
              <a:off x="551748" y="1342395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2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D1FC20A-A5AC-4D53-C2E5-F4C263BC9742}"/>
                </a:ext>
              </a:extLst>
            </p:cNvPr>
            <p:cNvSpPr txBox="1"/>
            <p:nvPr/>
          </p:nvSpPr>
          <p:spPr>
            <a:xfrm>
              <a:off x="551748" y="2147938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3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260BA59-2E9C-5D22-8164-51D82C4FC40A}"/>
                </a:ext>
              </a:extLst>
            </p:cNvPr>
            <p:cNvSpPr txBox="1"/>
            <p:nvPr/>
          </p:nvSpPr>
          <p:spPr>
            <a:xfrm>
              <a:off x="551748" y="2916109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4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3676CA6-6408-EA44-F82E-A053151C323C}"/>
                </a:ext>
              </a:extLst>
            </p:cNvPr>
            <p:cNvSpPr txBox="1"/>
            <p:nvPr/>
          </p:nvSpPr>
          <p:spPr>
            <a:xfrm>
              <a:off x="551748" y="369416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5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39B999C-3E58-ACCF-CE5C-2B58263B3A99}"/>
                </a:ext>
              </a:extLst>
            </p:cNvPr>
            <p:cNvSpPr txBox="1"/>
            <p:nvPr/>
          </p:nvSpPr>
          <p:spPr>
            <a:xfrm>
              <a:off x="551748" y="4472215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6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4E30111-B47D-25CA-CC32-5FD231407983}"/>
                </a:ext>
              </a:extLst>
            </p:cNvPr>
            <p:cNvSpPr txBox="1"/>
            <p:nvPr/>
          </p:nvSpPr>
          <p:spPr>
            <a:xfrm>
              <a:off x="551748" y="5109858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7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8FDF27E-3986-2011-D870-AF6FF36FF9E4}"/>
                </a:ext>
              </a:extLst>
            </p:cNvPr>
            <p:cNvSpPr txBox="1"/>
            <p:nvPr/>
          </p:nvSpPr>
          <p:spPr>
            <a:xfrm>
              <a:off x="551748" y="5747501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8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5E92536-C566-DDF4-A4AE-A486685A9348}"/>
                </a:ext>
              </a:extLst>
            </p:cNvPr>
            <p:cNvSpPr txBox="1"/>
            <p:nvPr/>
          </p:nvSpPr>
          <p:spPr>
            <a:xfrm>
              <a:off x="551748" y="643058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9</a:t>
              </a: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C41C0364-A63F-7CAB-3757-CCC6B62C5A0D}"/>
              </a:ext>
            </a:extLst>
          </p:cNvPr>
          <p:cNvSpPr/>
          <p:nvPr/>
        </p:nvSpPr>
        <p:spPr>
          <a:xfrm>
            <a:off x="9325" y="6738356"/>
            <a:ext cx="3310759" cy="119643"/>
          </a:xfrm>
          <a:prstGeom prst="rect">
            <a:avLst/>
          </a:prstGeom>
          <a:solidFill>
            <a:srgbClr val="FFFFFF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307D494-D901-28BB-5055-C709EB9CAB35}"/>
              </a:ext>
            </a:extLst>
          </p:cNvPr>
          <p:cNvSpPr/>
          <p:nvPr/>
        </p:nvSpPr>
        <p:spPr>
          <a:xfrm>
            <a:off x="0" y="627167"/>
            <a:ext cx="3310759" cy="4480509"/>
          </a:xfrm>
          <a:prstGeom prst="rect">
            <a:avLst/>
          </a:prstGeom>
          <a:solidFill>
            <a:srgbClr val="FFFFFF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5EFB96-ED84-C25D-8AAB-689AB802411A}"/>
              </a:ext>
            </a:extLst>
          </p:cNvPr>
          <p:cNvSpPr txBox="1"/>
          <p:nvPr/>
        </p:nvSpPr>
        <p:spPr>
          <a:xfrm>
            <a:off x="3862507" y="3223886"/>
            <a:ext cx="61903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8. Discard Empty GEMs (gel bead in emulsion droplets).</a:t>
            </a:r>
          </a:p>
        </p:txBody>
      </p:sp>
      <p:pic>
        <p:nvPicPr>
          <p:cNvPr id="4098" name="Picture 2" descr="Ambient RNA Overview">
            <a:extLst>
              <a:ext uri="{FF2B5EF4-FFF2-40B4-BE49-F238E27FC236}">
                <a16:creationId xmlns:a16="http://schemas.microsoft.com/office/drawing/2014/main" id="{06770701-85D9-E17F-DD1C-249F360760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7" r="77043" b="70187"/>
          <a:stretch/>
        </p:blipFill>
        <p:spPr bwMode="auto">
          <a:xfrm>
            <a:off x="4582721" y="3623153"/>
            <a:ext cx="1960023" cy="1139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0939DCFA-2F03-9242-DF2C-171FE8E1A1D1}"/>
              </a:ext>
            </a:extLst>
          </p:cNvPr>
          <p:cNvGrpSpPr>
            <a:grpSpLocks noChangeAspect="1"/>
          </p:cNvGrpSpPr>
          <p:nvPr/>
        </p:nvGrpSpPr>
        <p:grpSpPr>
          <a:xfrm>
            <a:off x="6871119" y="3623153"/>
            <a:ext cx="1726682" cy="1053269"/>
            <a:chOff x="7505700" y="4313662"/>
            <a:chExt cx="1031438" cy="629173"/>
          </a:xfrm>
        </p:grpSpPr>
        <p:pic>
          <p:nvPicPr>
            <p:cNvPr id="19" name="Picture 2" descr="Ambient RNA Overview">
              <a:extLst>
                <a:ext uri="{FF2B5EF4-FFF2-40B4-BE49-F238E27FC236}">
                  <a16:creationId xmlns:a16="http://schemas.microsoft.com/office/drawing/2014/main" id="{E9087419-48A8-5AEA-9CEA-D568196669A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382" t="28113" r="52064" b="46845"/>
            <a:stretch/>
          </p:blipFill>
          <p:spPr bwMode="auto">
            <a:xfrm>
              <a:off x="7683698" y="4313662"/>
              <a:ext cx="853440" cy="6291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C806F45-DADE-44B0-6FC5-E8D62415E87B}"/>
                </a:ext>
              </a:extLst>
            </p:cNvPr>
            <p:cNvSpPr/>
            <p:nvPr/>
          </p:nvSpPr>
          <p:spPr>
            <a:xfrm>
              <a:off x="7505700" y="4313662"/>
              <a:ext cx="396240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399A81A7-E9F1-4DA5-7377-D89909D7D43A}"/>
              </a:ext>
            </a:extLst>
          </p:cNvPr>
          <p:cNvSpPr txBox="1"/>
          <p:nvPr/>
        </p:nvSpPr>
        <p:spPr>
          <a:xfrm>
            <a:off x="4060059" y="5852040"/>
            <a:ext cx="75801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333333"/>
                </a:solidFill>
                <a:latin typeface="Open Sans" panose="020B0606030504020204" pitchFamily="34" charset="0"/>
              </a:rPr>
              <a:t>&gt;&gt; Output results: filtered featured-barcode matrix</a:t>
            </a:r>
            <a:endParaRPr lang="en-US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B1ABEC-5C9F-F1C3-35C2-9D253F3B4EE8}"/>
              </a:ext>
            </a:extLst>
          </p:cNvPr>
          <p:cNvSpPr txBox="1"/>
          <p:nvPr/>
        </p:nvSpPr>
        <p:spPr>
          <a:xfrm>
            <a:off x="3862507" y="1099968"/>
            <a:ext cx="61903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7</a:t>
            </a:r>
            <a:r>
              <a:rPr lang="en-US"/>
              <a:t>. </a:t>
            </a:r>
            <a:r>
              <a:rPr lang="en-US" dirty="0"/>
              <a:t>Discard duplicate molecules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173B7D2-3703-91E0-6190-6D41AA8E24E3}"/>
              </a:ext>
            </a:extLst>
          </p:cNvPr>
          <p:cNvSpPr txBox="1"/>
          <p:nvPr/>
        </p:nvSpPr>
        <p:spPr>
          <a:xfrm>
            <a:off x="5795780" y="2054412"/>
            <a:ext cx="12742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????</a:t>
            </a:r>
          </a:p>
        </p:txBody>
      </p:sp>
    </p:spTree>
    <p:extLst>
      <p:ext uri="{BB962C8B-B14F-4D97-AF65-F5344CB8AC3E}">
        <p14:creationId xmlns:p14="http://schemas.microsoft.com/office/powerpoint/2010/main" val="2007685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9AF7C-BFFF-0B52-1AF5-DE7E36589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 Ranger Indexed Reference Genome Script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07CC2A-F866-6BC0-33A8-43389214A3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8" r="-1"/>
          <a:stretch/>
        </p:blipFill>
        <p:spPr>
          <a:xfrm>
            <a:off x="448454" y="1009305"/>
            <a:ext cx="8044089" cy="5460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286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F008D-6109-C04B-2DD5-F18725394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 Ranger Alignment Script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1F8028-DD48-21C8-784C-0351ADD5D02F}"/>
              </a:ext>
            </a:extLst>
          </p:cNvPr>
          <p:cNvSpPr txBox="1"/>
          <p:nvPr/>
        </p:nvSpPr>
        <p:spPr>
          <a:xfrm>
            <a:off x="4729655" y="6627168"/>
            <a:ext cx="515532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900" i="1" dirty="0">
                <a:solidFill>
                  <a:schemeClr val="bg1">
                    <a:lumMod val="50000"/>
                  </a:schemeClr>
                </a:solidFill>
              </a:rPr>
              <a:t>https://www.10xgenomics.com/support/software/cell-ranger/algorithms-overview/</a:t>
            </a:r>
            <a:r>
              <a:rPr lang="en-US" sz="900" i="1" dirty="0" err="1">
                <a:solidFill>
                  <a:schemeClr val="bg1">
                    <a:lumMod val="50000"/>
                  </a:schemeClr>
                </a:solidFill>
              </a:rPr>
              <a:t>cr</a:t>
            </a:r>
            <a:r>
              <a:rPr lang="en-US" sz="900" i="1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en-US" sz="900" i="1" dirty="0" err="1">
                <a:solidFill>
                  <a:schemeClr val="bg1">
                    <a:lumMod val="50000"/>
                  </a:schemeClr>
                </a:solidFill>
              </a:rPr>
              <a:t>gex</a:t>
            </a:r>
            <a:r>
              <a:rPr lang="en-US" sz="900" i="1" dirty="0">
                <a:solidFill>
                  <a:schemeClr val="bg1">
                    <a:lumMod val="50000"/>
                  </a:schemeClr>
                </a:solidFill>
              </a:rPr>
              <a:t>-algorithm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D1207BB-9632-1571-EEF5-3E724D672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236" y="3155486"/>
            <a:ext cx="5382376" cy="4667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BAF6576-6704-37D3-63D6-CA58A5534A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236" y="2072615"/>
            <a:ext cx="4001058" cy="4382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E7AE1C7-515B-E59C-E200-48350423EB9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206"/>
          <a:stretch/>
        </p:blipFill>
        <p:spPr>
          <a:xfrm>
            <a:off x="223236" y="4953649"/>
            <a:ext cx="5268060" cy="110170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C1DDB22-DB48-35E2-AA11-229F55E038D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559"/>
          <a:stretch/>
        </p:blipFill>
        <p:spPr>
          <a:xfrm>
            <a:off x="6328829" y="1741438"/>
            <a:ext cx="5525271" cy="130459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C963E76-F61C-A1ED-E201-5541B2D5A580}"/>
              </a:ext>
            </a:extLst>
          </p:cNvPr>
          <p:cNvSpPr txBox="1"/>
          <p:nvPr/>
        </p:nvSpPr>
        <p:spPr>
          <a:xfrm>
            <a:off x="76211" y="674439"/>
            <a:ext cx="56764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Example script found in /M2_CellRanger_Alignment/align_zebrahub_sra.sh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8FAAAD8-7F7F-8E25-083F-297BD2D283AD}"/>
              </a:ext>
            </a:extLst>
          </p:cNvPr>
          <p:cNvSpPr txBox="1"/>
          <p:nvPr/>
        </p:nvSpPr>
        <p:spPr>
          <a:xfrm>
            <a:off x="889269" y="2544946"/>
            <a:ext cx="186613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./SRR23691690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4607C47-BAA5-8263-1797-C0FA213D1D12}"/>
              </a:ext>
            </a:extLst>
          </p:cNvPr>
          <p:cNvSpPr txBox="1"/>
          <p:nvPr/>
        </p:nvSpPr>
        <p:spPr>
          <a:xfrm>
            <a:off x="851169" y="3630507"/>
            <a:ext cx="245440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./SRR23691690_1.fastq</a:t>
            </a:r>
          </a:p>
          <a:p>
            <a:r>
              <a:rPr lang="en-US" sz="1200" dirty="0"/>
              <a:t>./SRR23691690_2.fastq</a:t>
            </a:r>
          </a:p>
          <a:p>
            <a:r>
              <a:rPr lang="en-US" sz="1200" dirty="0"/>
              <a:t>./SRR23691690_3.fastq</a:t>
            </a:r>
          </a:p>
          <a:p>
            <a:r>
              <a:rPr lang="en-US" sz="1200" dirty="0"/>
              <a:t>./SRR23691690_4.fastq</a:t>
            </a:r>
          </a:p>
          <a:p>
            <a:endParaRPr 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A2B85D9-30B5-A401-DA0E-5B677392C5E6}"/>
              </a:ext>
            </a:extLst>
          </p:cNvPr>
          <p:cNvSpPr txBox="1"/>
          <p:nvPr/>
        </p:nvSpPr>
        <p:spPr>
          <a:xfrm>
            <a:off x="837204" y="6110427"/>
            <a:ext cx="31861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./SRR23691690_S1_L001_R1_001.fastq</a:t>
            </a:r>
          </a:p>
          <a:p>
            <a:r>
              <a:rPr lang="en-US" sz="1200" dirty="0"/>
              <a:t>./SRR23691690_S1_L001_R2_001.fastq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3267EBE4-412E-86F4-42E3-11F69D156D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8843" y="3330435"/>
            <a:ext cx="5492672" cy="263147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A410977A-F843-6C63-32C6-E4A330FA7A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3236" y="1144148"/>
            <a:ext cx="6230219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545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0_Introdution_Course" id="{64F76E85-CA42-0A46-B891-13D1F0CD406A}" vid="{6FF7656D-6217-624F-962B-BDC121BB58C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slide_template</Template>
  <TotalTime>1493</TotalTime>
  <Words>965</Words>
  <Application>Microsoft Macintosh PowerPoint</Application>
  <PresentationFormat>Widescreen</PresentationFormat>
  <Paragraphs>172</Paragraphs>
  <Slides>11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 Unicode MS</vt:lpstr>
      <vt:lpstr>Apple Chancery</vt:lpstr>
      <vt:lpstr>Arial</vt:lpstr>
      <vt:lpstr>Calibri</vt:lpstr>
      <vt:lpstr>Calibri Light</vt:lpstr>
      <vt:lpstr>Open Sans</vt:lpstr>
      <vt:lpstr>Office Theme</vt:lpstr>
      <vt:lpstr>Worksheet</vt:lpstr>
      <vt:lpstr>Module 2: Aligning Reads with Cell Ranger</vt:lpstr>
      <vt:lpstr>Single Cell Alignment with Cell Ranger</vt:lpstr>
      <vt:lpstr>Cell Ranger Alignment: 1 - 2</vt:lpstr>
      <vt:lpstr>Cell Ranger Alignment: 1 - 2</vt:lpstr>
      <vt:lpstr>Cell Ranger Alignment: 3 - 4</vt:lpstr>
      <vt:lpstr>Cell Ranger Alignment: 5 - 6</vt:lpstr>
      <vt:lpstr>Cell Ranger Alignment: 7 - 9</vt:lpstr>
      <vt:lpstr>Cell Ranger Indexed Reference Genome Script</vt:lpstr>
      <vt:lpstr>Cell Ranger Alignment Script</vt:lpstr>
      <vt:lpstr>Cell Ranger Outputs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Bruce Corliss</dc:creator>
  <cp:lastModifiedBy>Microsoft Office User</cp:lastModifiedBy>
  <cp:revision>126</cp:revision>
  <dcterms:created xsi:type="dcterms:W3CDTF">2024-01-01T16:06:19Z</dcterms:created>
  <dcterms:modified xsi:type="dcterms:W3CDTF">2024-04-04T18:26:41Z</dcterms:modified>
</cp:coreProperties>
</file>