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5"/>
  </p:notesMasterIdLst>
  <p:sldIdLst>
    <p:sldId id="256" r:id="rId2"/>
    <p:sldId id="267" r:id="rId3"/>
    <p:sldId id="261" r:id="rId4"/>
    <p:sldId id="262" r:id="rId5"/>
    <p:sldId id="263" r:id="rId6"/>
    <p:sldId id="276" r:id="rId7"/>
    <p:sldId id="275" r:id="rId8"/>
    <p:sldId id="264" r:id="rId9"/>
    <p:sldId id="266" r:id="rId10"/>
    <p:sldId id="268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4674"/>
  </p:normalViewPr>
  <p:slideViewPr>
    <p:cSldViewPr snapToGrid="0">
      <p:cViewPr varScale="1">
        <p:scale>
          <a:sx n="124" d="100"/>
          <a:sy n="124" d="100"/>
        </p:scale>
        <p:origin x="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73F71-3FD8-654D-84BC-400E2B3D8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797249-0521-97FF-F0E8-B7E67BAA33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FF7138-4A8D-CF89-9DC8-680895757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1F3B0-682E-E98A-6A66-2AB1193A5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8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2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7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Arrow: Down 24">
            <a:extLst>
              <a:ext uri="{FF2B5EF4-FFF2-40B4-BE49-F238E27FC236}">
                <a16:creationId xmlns:a16="http://schemas.microsoft.com/office/drawing/2014/main" id="{C171BBE9-2CC8-397D-8B0D-9538AFF6D05B}"/>
              </a:ext>
            </a:extLst>
          </p:cNvPr>
          <p:cNvSpPr/>
          <p:nvPr userDrawn="1"/>
        </p:nvSpPr>
        <p:spPr>
          <a:xfrm>
            <a:off x="111919" y="2316460"/>
            <a:ext cx="92306" cy="3700166"/>
          </a:xfrm>
          <a:custGeom>
            <a:avLst/>
            <a:gdLst>
              <a:gd name="connsiteX0" fmla="*/ 0 w 284999"/>
              <a:gd name="connsiteY0" fmla="*/ 2678255 h 2820754"/>
              <a:gd name="connsiteX1" fmla="*/ 71250 w 284999"/>
              <a:gd name="connsiteY1" fmla="*/ 2678255 h 2820754"/>
              <a:gd name="connsiteX2" fmla="*/ 71250 w 284999"/>
              <a:gd name="connsiteY2" fmla="*/ 0 h 2820754"/>
              <a:gd name="connsiteX3" fmla="*/ 213749 w 284999"/>
              <a:gd name="connsiteY3" fmla="*/ 0 h 2820754"/>
              <a:gd name="connsiteX4" fmla="*/ 213749 w 284999"/>
              <a:gd name="connsiteY4" fmla="*/ 2678255 h 2820754"/>
              <a:gd name="connsiteX5" fmla="*/ 284999 w 284999"/>
              <a:gd name="connsiteY5" fmla="*/ 2678255 h 2820754"/>
              <a:gd name="connsiteX6" fmla="*/ 142500 w 284999"/>
              <a:gd name="connsiteY6" fmla="*/ 2820754 h 2820754"/>
              <a:gd name="connsiteX7" fmla="*/ 0 w 284999"/>
              <a:gd name="connsiteY7" fmla="*/ 2678255 h 2820754"/>
              <a:gd name="connsiteX0" fmla="*/ 71250 w 213749"/>
              <a:gd name="connsiteY0" fmla="*/ 2820754 h 2820754"/>
              <a:gd name="connsiteX1" fmla="*/ 0 w 213749"/>
              <a:gd name="connsiteY1" fmla="*/ 2678255 h 2820754"/>
              <a:gd name="connsiteX2" fmla="*/ 0 w 213749"/>
              <a:gd name="connsiteY2" fmla="*/ 0 h 2820754"/>
              <a:gd name="connsiteX3" fmla="*/ 142499 w 213749"/>
              <a:gd name="connsiteY3" fmla="*/ 0 h 2820754"/>
              <a:gd name="connsiteX4" fmla="*/ 142499 w 213749"/>
              <a:gd name="connsiteY4" fmla="*/ 2678255 h 2820754"/>
              <a:gd name="connsiteX5" fmla="*/ 213749 w 213749"/>
              <a:gd name="connsiteY5" fmla="*/ 2678255 h 2820754"/>
              <a:gd name="connsiteX6" fmla="*/ 71250 w 213749"/>
              <a:gd name="connsiteY6" fmla="*/ 2820754 h 2820754"/>
              <a:gd name="connsiteX0" fmla="*/ 213749 w 213749"/>
              <a:gd name="connsiteY0" fmla="*/ 2678255 h 2678255"/>
              <a:gd name="connsiteX1" fmla="*/ 0 w 213749"/>
              <a:gd name="connsiteY1" fmla="*/ 2678255 h 2678255"/>
              <a:gd name="connsiteX2" fmla="*/ 0 w 213749"/>
              <a:gd name="connsiteY2" fmla="*/ 0 h 2678255"/>
              <a:gd name="connsiteX3" fmla="*/ 142499 w 213749"/>
              <a:gd name="connsiteY3" fmla="*/ 0 h 2678255"/>
              <a:gd name="connsiteX4" fmla="*/ 142499 w 213749"/>
              <a:gd name="connsiteY4" fmla="*/ 2678255 h 2678255"/>
              <a:gd name="connsiteX5" fmla="*/ 213749 w 213749"/>
              <a:gd name="connsiteY5" fmla="*/ 2678255 h 2678255"/>
              <a:gd name="connsiteX0" fmla="*/ 142499 w 142499"/>
              <a:gd name="connsiteY0" fmla="*/ 2678255 h 2678255"/>
              <a:gd name="connsiteX1" fmla="*/ 0 w 142499"/>
              <a:gd name="connsiteY1" fmla="*/ 2678255 h 2678255"/>
              <a:gd name="connsiteX2" fmla="*/ 0 w 142499"/>
              <a:gd name="connsiteY2" fmla="*/ 0 h 2678255"/>
              <a:gd name="connsiteX3" fmla="*/ 142499 w 142499"/>
              <a:gd name="connsiteY3" fmla="*/ 0 h 2678255"/>
              <a:gd name="connsiteX4" fmla="*/ 142499 w 142499"/>
              <a:gd name="connsiteY4" fmla="*/ 2678255 h 267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99" h="2678255">
                <a:moveTo>
                  <a:pt x="142499" y="2678255"/>
                </a:moveTo>
                <a:lnTo>
                  <a:pt x="0" y="2678255"/>
                </a:lnTo>
                <a:lnTo>
                  <a:pt x="0" y="0"/>
                </a:lnTo>
                <a:lnTo>
                  <a:pt x="142499" y="0"/>
                </a:lnTo>
                <a:lnTo>
                  <a:pt x="142499" y="267825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13F435-230C-E707-C2F4-C444627EE8B3}"/>
              </a:ext>
            </a:extLst>
          </p:cNvPr>
          <p:cNvGrpSpPr/>
          <p:nvPr userDrawn="1"/>
        </p:nvGrpSpPr>
        <p:grpSpPr>
          <a:xfrm>
            <a:off x="374443" y="4672323"/>
            <a:ext cx="1377642" cy="646331"/>
            <a:chOff x="533013" y="5497497"/>
            <a:chExt cx="1377642" cy="6463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9D5E7C-1ED8-B83A-C761-C1BC0C7925DD}"/>
                </a:ext>
              </a:extLst>
            </p:cNvPr>
            <p:cNvSpPr txBox="1"/>
            <p:nvPr/>
          </p:nvSpPr>
          <p:spPr>
            <a:xfrm>
              <a:off x="600503" y="5497497"/>
              <a:ext cx="12343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Differential</a:t>
              </a:r>
            </a:p>
            <a:p>
              <a:pPr algn="ctr"/>
              <a:r>
                <a:rPr lang="en-US" dirty="0"/>
                <a:t>Markers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62A80E-D93B-994D-7473-2CAD8F3D9F2C}"/>
                </a:ext>
              </a:extLst>
            </p:cNvPr>
            <p:cNvSpPr/>
            <p:nvPr/>
          </p:nvSpPr>
          <p:spPr>
            <a:xfrm>
              <a:off x="533013" y="5511800"/>
              <a:ext cx="1377642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79A547-A8F8-34BE-1C8B-E343510C29DF}"/>
              </a:ext>
            </a:extLst>
          </p:cNvPr>
          <p:cNvGrpSpPr/>
          <p:nvPr userDrawn="1"/>
        </p:nvGrpSpPr>
        <p:grpSpPr>
          <a:xfrm>
            <a:off x="374443" y="3696895"/>
            <a:ext cx="1377642" cy="646331"/>
            <a:chOff x="533013" y="4490993"/>
            <a:chExt cx="1377642" cy="6463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F1EC6D-541A-4272-C352-DE1D909049BA}"/>
                </a:ext>
              </a:extLst>
            </p:cNvPr>
            <p:cNvSpPr txBox="1"/>
            <p:nvPr/>
          </p:nvSpPr>
          <p:spPr>
            <a:xfrm>
              <a:off x="600503" y="4490993"/>
              <a:ext cx="1234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Conserved Markers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D51C37-DD6D-A674-7A9A-341F715676B8}"/>
                </a:ext>
              </a:extLst>
            </p:cNvPr>
            <p:cNvSpPr/>
            <p:nvPr/>
          </p:nvSpPr>
          <p:spPr>
            <a:xfrm>
              <a:off x="533013" y="4498013"/>
              <a:ext cx="1377642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5EBC89-29BA-501B-E0A6-3873FAA0750D}"/>
              </a:ext>
            </a:extLst>
          </p:cNvPr>
          <p:cNvGrpSpPr/>
          <p:nvPr userDrawn="1"/>
        </p:nvGrpSpPr>
        <p:grpSpPr>
          <a:xfrm>
            <a:off x="261180" y="2721467"/>
            <a:ext cx="1604168" cy="646331"/>
            <a:chOff x="415575" y="3595307"/>
            <a:chExt cx="1604168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CD2A7-5F25-5CBB-59D5-024608C3AC3B}"/>
                </a:ext>
              </a:extLst>
            </p:cNvPr>
            <p:cNvSpPr txBox="1"/>
            <p:nvPr/>
          </p:nvSpPr>
          <p:spPr>
            <a:xfrm>
              <a:off x="415575" y="3595307"/>
              <a:ext cx="1604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Single Group, Pairwise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C1B210-65C6-B64F-9687-F68D663EABAC}"/>
                </a:ext>
              </a:extLst>
            </p:cNvPr>
            <p:cNvSpPr/>
            <p:nvPr/>
          </p:nvSpPr>
          <p:spPr>
            <a:xfrm>
              <a:off x="533013" y="3595307"/>
              <a:ext cx="1381125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ECC87B-605B-FFD3-0BA3-636001FA7C1E}"/>
              </a:ext>
            </a:extLst>
          </p:cNvPr>
          <p:cNvGrpSpPr/>
          <p:nvPr userDrawn="1"/>
        </p:nvGrpSpPr>
        <p:grpSpPr>
          <a:xfrm>
            <a:off x="111919" y="1947128"/>
            <a:ext cx="1657350" cy="369332"/>
            <a:chOff x="210979" y="1462714"/>
            <a:chExt cx="1624632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071578-5E26-6E99-DB48-3BB45A687C50}"/>
                </a:ext>
              </a:extLst>
            </p:cNvPr>
            <p:cNvSpPr txBox="1"/>
            <p:nvPr/>
          </p:nvSpPr>
          <p:spPr>
            <a:xfrm>
              <a:off x="219010" y="1462714"/>
              <a:ext cx="159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Seurat Pipeline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F12E18-CED9-7CD0-204A-53324EA41C43}"/>
                </a:ext>
              </a:extLst>
            </p:cNvPr>
            <p:cNvSpPr/>
            <p:nvPr/>
          </p:nvSpPr>
          <p:spPr>
            <a:xfrm>
              <a:off x="210979" y="1462714"/>
              <a:ext cx="16246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1539A3-A28A-9F44-830D-73194891710D}"/>
              </a:ext>
            </a:extLst>
          </p:cNvPr>
          <p:cNvGrpSpPr/>
          <p:nvPr userDrawn="1"/>
        </p:nvGrpSpPr>
        <p:grpSpPr>
          <a:xfrm>
            <a:off x="120112" y="889495"/>
            <a:ext cx="1649157" cy="387698"/>
            <a:chOff x="186787" y="841870"/>
            <a:chExt cx="1649157" cy="38769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82683E-DDD9-B998-0268-84218D9301BA}"/>
                </a:ext>
              </a:extLst>
            </p:cNvPr>
            <p:cNvSpPr txBox="1"/>
            <p:nvPr/>
          </p:nvSpPr>
          <p:spPr>
            <a:xfrm>
              <a:off x="238824" y="841870"/>
              <a:ext cx="1553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Import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48CD4EC-4CF5-B752-46DC-9A5E7D6A4BCF}"/>
                </a:ext>
              </a:extLst>
            </p:cNvPr>
            <p:cNvSpPr/>
            <p:nvPr/>
          </p:nvSpPr>
          <p:spPr>
            <a:xfrm>
              <a:off x="186787" y="860236"/>
              <a:ext cx="1649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D76657E-CB1B-1259-A75C-0CFB009235C3}"/>
              </a:ext>
            </a:extLst>
          </p:cNvPr>
          <p:cNvSpPr/>
          <p:nvPr userDrawn="1"/>
        </p:nvSpPr>
        <p:spPr>
          <a:xfrm>
            <a:off x="758464" y="1373983"/>
            <a:ext cx="381000" cy="51852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B3DBAB7-5C53-4BF6-B9EF-73E93378866D}"/>
              </a:ext>
            </a:extLst>
          </p:cNvPr>
          <p:cNvSpPr/>
          <p:nvPr userDrawn="1"/>
        </p:nvSpPr>
        <p:spPr>
          <a:xfrm rot="16200000">
            <a:off x="146543" y="4875890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CD45900-68B6-80F0-743F-C22E850CFB5B}"/>
              </a:ext>
            </a:extLst>
          </p:cNvPr>
          <p:cNvSpPr/>
          <p:nvPr userDrawn="1"/>
        </p:nvSpPr>
        <p:spPr>
          <a:xfrm rot="16200000">
            <a:off x="139250" y="3900462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54C9CA6-17B1-406F-4897-B88D2961E2F9}"/>
              </a:ext>
            </a:extLst>
          </p:cNvPr>
          <p:cNvSpPr/>
          <p:nvPr userDrawn="1"/>
        </p:nvSpPr>
        <p:spPr>
          <a:xfrm rot="16200000">
            <a:off x="139535" y="2925034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9D300E-EB2F-D1E2-BECC-A09496308AFF}"/>
              </a:ext>
            </a:extLst>
          </p:cNvPr>
          <p:cNvGrpSpPr/>
          <p:nvPr userDrawn="1"/>
        </p:nvGrpSpPr>
        <p:grpSpPr>
          <a:xfrm>
            <a:off x="374443" y="5647752"/>
            <a:ext cx="1377642" cy="646331"/>
            <a:chOff x="533013" y="5497497"/>
            <a:chExt cx="1377642" cy="64633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5C4475-61A7-2EF8-6FEB-F5A5221C63F3}"/>
                </a:ext>
              </a:extLst>
            </p:cNvPr>
            <p:cNvSpPr txBox="1"/>
            <p:nvPr/>
          </p:nvSpPr>
          <p:spPr>
            <a:xfrm>
              <a:off x="747210" y="5497497"/>
              <a:ext cx="9408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Pseudo-</a:t>
              </a:r>
            </a:p>
            <a:p>
              <a:pPr algn="ctr"/>
              <a:r>
                <a:rPr lang="en-US" dirty="0"/>
                <a:t>Bulk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D31FD39-D385-957B-5FBD-03F0367B2BBA}"/>
                </a:ext>
              </a:extLst>
            </p:cNvPr>
            <p:cNvSpPr/>
            <p:nvPr/>
          </p:nvSpPr>
          <p:spPr>
            <a:xfrm>
              <a:off x="533013" y="5511800"/>
              <a:ext cx="1377642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Arrow: Down 28">
            <a:extLst>
              <a:ext uri="{FF2B5EF4-FFF2-40B4-BE49-F238E27FC236}">
                <a16:creationId xmlns:a16="http://schemas.microsoft.com/office/drawing/2014/main" id="{8BCB6071-7162-0039-E9B2-9E4AEFE9D6EB}"/>
              </a:ext>
            </a:extLst>
          </p:cNvPr>
          <p:cNvSpPr/>
          <p:nvPr userDrawn="1"/>
        </p:nvSpPr>
        <p:spPr>
          <a:xfrm rot="16200000">
            <a:off x="148924" y="5851319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3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66925" y="6482237"/>
            <a:ext cx="2743200" cy="365125"/>
          </a:xfrm>
        </p:spPr>
        <p:txBody>
          <a:bodyPr/>
          <a:lstStyle/>
          <a:p>
            <a:fld id="{9F69634C-F75C-45F7-A87A-C5E2AF3ECA41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2236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51433" y="652050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D60AA7-ABAF-F28B-A5DF-487D3776B119}"/>
              </a:ext>
            </a:extLst>
          </p:cNvPr>
          <p:cNvGrpSpPr/>
          <p:nvPr userDrawn="1"/>
        </p:nvGrpSpPr>
        <p:grpSpPr>
          <a:xfrm>
            <a:off x="291473" y="3682936"/>
            <a:ext cx="1264277" cy="635064"/>
            <a:chOff x="299002" y="659303"/>
            <a:chExt cx="1236904" cy="25192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2568B8-CFBC-513B-A5BF-4F07D3CD2908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DA1F98D-3D52-6A99-17FA-F7FEF2769708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570792-69CD-425C-B158-6C9DE4E208DB}"/>
              </a:ext>
            </a:extLst>
          </p:cNvPr>
          <p:cNvGrpSpPr/>
          <p:nvPr userDrawn="1"/>
        </p:nvGrpSpPr>
        <p:grpSpPr>
          <a:xfrm>
            <a:off x="401771" y="3085201"/>
            <a:ext cx="976179" cy="261249"/>
            <a:chOff x="299002" y="659303"/>
            <a:chExt cx="1236904" cy="25192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88D8AD2-71D1-53B6-9EB2-73D40F8009B0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0C8B580-627D-3128-F501-FCD08D442880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69BD50D-D195-DD86-1222-9769DE9C0A01}"/>
              </a:ext>
            </a:extLst>
          </p:cNvPr>
          <p:cNvGrpSpPr/>
          <p:nvPr userDrawn="1"/>
        </p:nvGrpSpPr>
        <p:grpSpPr>
          <a:xfrm>
            <a:off x="233836" y="2368737"/>
            <a:ext cx="1340964" cy="285563"/>
            <a:chOff x="299002" y="659303"/>
            <a:chExt cx="1236904" cy="25192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CC5D885-2EDA-A8FB-3539-FBCFFD8BC112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9CA52DC-E8E1-0136-C34A-BD1DCD08E791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4340FF-04A5-4EB3-4245-46800AC15983}"/>
              </a:ext>
            </a:extLst>
          </p:cNvPr>
          <p:cNvGrpSpPr/>
          <p:nvPr userDrawn="1"/>
        </p:nvGrpSpPr>
        <p:grpSpPr>
          <a:xfrm>
            <a:off x="401771" y="1819677"/>
            <a:ext cx="1055553" cy="253597"/>
            <a:chOff x="299002" y="659303"/>
            <a:chExt cx="1236904" cy="25192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E2BD5BF-7CD6-EF96-B72E-8F29ED6F9581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9E4374-470C-E2CB-80E5-A19BCE973AE5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37E445F-25FD-0F14-947B-6EA080FF9C9B}"/>
              </a:ext>
            </a:extLst>
          </p:cNvPr>
          <p:cNvGrpSpPr/>
          <p:nvPr userDrawn="1"/>
        </p:nvGrpSpPr>
        <p:grpSpPr>
          <a:xfrm>
            <a:off x="414091" y="1233088"/>
            <a:ext cx="973384" cy="251922"/>
            <a:chOff x="299002" y="659303"/>
            <a:chExt cx="1236904" cy="25192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EFB0C65-F363-74C8-859D-E1EDD80762E2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7BA4706-9B25-7C5F-9095-1A0C730F34C7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9D05FEF-48CF-163F-8115-147A03D1965B}"/>
              </a:ext>
            </a:extLst>
          </p:cNvPr>
          <p:cNvGrpSpPr/>
          <p:nvPr userDrawn="1"/>
        </p:nvGrpSpPr>
        <p:grpSpPr>
          <a:xfrm>
            <a:off x="299002" y="659303"/>
            <a:ext cx="1236904" cy="251922"/>
            <a:chOff x="299002" y="659303"/>
            <a:chExt cx="1236904" cy="25192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F1716D5-08E4-6A33-D91A-1803C77804EE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F76E6F8-369A-FA6C-FE1F-10D7BDD75817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69EF4C-7E82-26DC-DDE6-D9F10F2A9F73}"/>
              </a:ext>
            </a:extLst>
          </p:cNvPr>
          <p:cNvGrpSpPr/>
          <p:nvPr userDrawn="1"/>
        </p:nvGrpSpPr>
        <p:grpSpPr>
          <a:xfrm>
            <a:off x="-6977" y="602606"/>
            <a:ext cx="1802171" cy="509230"/>
            <a:chOff x="-58733" y="576728"/>
            <a:chExt cx="1802171" cy="50923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0870990-1E78-C519-0723-9189EE54C5D5}"/>
                </a:ext>
              </a:extLst>
            </p:cNvPr>
            <p:cNvSpPr/>
            <p:nvPr/>
          </p:nvSpPr>
          <p:spPr>
            <a:xfrm>
              <a:off x="247246" y="635806"/>
              <a:ext cx="1190212" cy="2246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D447118-DBEB-E488-577B-5D11B51E9B81}"/>
                </a:ext>
              </a:extLst>
            </p:cNvPr>
            <p:cNvSpPr txBox="1"/>
            <p:nvPr/>
          </p:nvSpPr>
          <p:spPr>
            <a:xfrm>
              <a:off x="84423" y="576728"/>
              <a:ext cx="15148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1E08540-61D4-FA48-97BA-DB65D8FCF893}"/>
                </a:ext>
              </a:extLst>
            </p:cNvPr>
            <p:cNvSpPr txBox="1"/>
            <p:nvPr/>
          </p:nvSpPr>
          <p:spPr>
            <a:xfrm>
              <a:off x="-58733" y="808959"/>
              <a:ext cx="180217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CreateSeuratObject</a:t>
              </a:r>
              <a:r>
                <a:rPr lang="en-US" sz="1200" i="1" dirty="0"/>
                <a:t>()</a:t>
              </a:r>
            </a:p>
          </p:txBody>
        </p:sp>
      </p:grp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21AB2293-CCB2-3569-D647-40B6FDBC0487}"/>
              </a:ext>
            </a:extLst>
          </p:cNvPr>
          <p:cNvSpPr/>
          <p:nvPr userDrawn="1"/>
        </p:nvSpPr>
        <p:spPr>
          <a:xfrm rot="5400000">
            <a:off x="831401" y="946066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149C43B-086C-8716-AFFF-8FA69D9CBFB0}"/>
              </a:ext>
            </a:extLst>
          </p:cNvPr>
          <p:cNvGrpSpPr/>
          <p:nvPr userDrawn="1"/>
        </p:nvGrpSpPr>
        <p:grpSpPr>
          <a:xfrm>
            <a:off x="-27330" y="1220637"/>
            <a:ext cx="1842877" cy="467807"/>
            <a:chOff x="-79086" y="1165285"/>
            <a:chExt cx="1842877" cy="46780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16E45A8-0504-1250-FE1A-24F5160750E4}"/>
                </a:ext>
              </a:extLst>
            </p:cNvPr>
            <p:cNvSpPr/>
            <p:nvPr/>
          </p:nvSpPr>
          <p:spPr>
            <a:xfrm>
              <a:off x="362315" y="1176695"/>
              <a:ext cx="936626" cy="2330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E60240-C895-CC30-A32A-D9BF92D55A52}"/>
                </a:ext>
              </a:extLst>
            </p:cNvPr>
            <p:cNvSpPr txBox="1"/>
            <p:nvPr/>
          </p:nvSpPr>
          <p:spPr>
            <a:xfrm>
              <a:off x="303021" y="1165285"/>
              <a:ext cx="1087127" cy="290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Curation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8575886-3D1B-EFE6-E6A8-EF616A6872C7}"/>
                </a:ext>
              </a:extLst>
            </p:cNvPr>
            <p:cNvSpPr txBox="1"/>
            <p:nvPr/>
          </p:nvSpPr>
          <p:spPr>
            <a:xfrm>
              <a:off x="-79086" y="1356093"/>
              <a:ext cx="184287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PercentageFeatureSet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DE95937-8682-3F6A-64F9-70D17A4FAAEB}"/>
              </a:ext>
            </a:extLst>
          </p:cNvPr>
          <p:cNvGrpSpPr/>
          <p:nvPr userDrawn="1"/>
        </p:nvGrpSpPr>
        <p:grpSpPr>
          <a:xfrm>
            <a:off x="373075" y="1760184"/>
            <a:ext cx="1042066" cy="515839"/>
            <a:chOff x="306971" y="1673082"/>
            <a:chExt cx="1042066" cy="515839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8C5E66A-68C2-9643-DB69-72265BCAFD10}"/>
                </a:ext>
              </a:extLst>
            </p:cNvPr>
            <p:cNvSpPr/>
            <p:nvPr/>
          </p:nvSpPr>
          <p:spPr>
            <a:xfrm>
              <a:off x="335668" y="1733056"/>
              <a:ext cx="1013369" cy="2300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F916CC7-54B1-7704-7F5D-2775A5AED551}"/>
                </a:ext>
              </a:extLst>
            </p:cNvPr>
            <p:cNvSpPr txBox="1"/>
            <p:nvPr/>
          </p:nvSpPr>
          <p:spPr>
            <a:xfrm>
              <a:off x="306971" y="1673082"/>
              <a:ext cx="10255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763171C-FF3C-7765-899F-2185D24F0761}"/>
                </a:ext>
              </a:extLst>
            </p:cNvPr>
            <p:cNvSpPr txBox="1"/>
            <p:nvPr/>
          </p:nvSpPr>
          <p:spPr>
            <a:xfrm>
              <a:off x="424282" y="1911922"/>
              <a:ext cx="8361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subset()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00024AA-D515-99DF-B04E-905266AA986B}"/>
              </a:ext>
            </a:extLst>
          </p:cNvPr>
          <p:cNvGrpSpPr/>
          <p:nvPr userDrawn="1"/>
        </p:nvGrpSpPr>
        <p:grpSpPr>
          <a:xfrm>
            <a:off x="82066" y="2329412"/>
            <a:ext cx="1624084" cy="649813"/>
            <a:chOff x="46979" y="2267710"/>
            <a:chExt cx="1624084" cy="64981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2A2D83C-9A06-6CDA-F247-F1DCBC8D7719}"/>
                </a:ext>
              </a:extLst>
            </p:cNvPr>
            <p:cNvSpPr/>
            <p:nvPr/>
          </p:nvSpPr>
          <p:spPr>
            <a:xfrm>
              <a:off x="198749" y="2308113"/>
              <a:ext cx="1287206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5CDE44-94A8-B465-B598-B9EA6FD188DB}"/>
                </a:ext>
              </a:extLst>
            </p:cNvPr>
            <p:cNvSpPr txBox="1"/>
            <p:nvPr/>
          </p:nvSpPr>
          <p:spPr>
            <a:xfrm>
              <a:off x="135381" y="2267710"/>
              <a:ext cx="1413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B6B860B-C488-AC4A-386C-1B96479FC684}"/>
                </a:ext>
              </a:extLst>
            </p:cNvPr>
            <p:cNvSpPr txBox="1"/>
            <p:nvPr/>
          </p:nvSpPr>
          <p:spPr>
            <a:xfrm>
              <a:off x="46979" y="2560117"/>
              <a:ext cx="1624084" cy="3574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1200" i="1" dirty="0" err="1"/>
                <a:t>NormalizeData</a:t>
              </a:r>
              <a:r>
                <a:rPr lang="en-US" sz="1200" i="1" dirty="0"/>
                <a:t>()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i="1" dirty="0" err="1"/>
                <a:t>FindVariableFeatures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297AA72-CF03-6800-A4AC-AE5F7E8E2A7B}"/>
              </a:ext>
            </a:extLst>
          </p:cNvPr>
          <p:cNvGrpSpPr/>
          <p:nvPr userDrawn="1"/>
        </p:nvGrpSpPr>
        <p:grpSpPr>
          <a:xfrm>
            <a:off x="319238" y="3029582"/>
            <a:ext cx="1149740" cy="530821"/>
            <a:chOff x="245062" y="2961530"/>
            <a:chExt cx="1149740" cy="530821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72E751D-E304-25E5-7DDD-C5B8B151B14A}"/>
                </a:ext>
              </a:extLst>
            </p:cNvPr>
            <p:cNvSpPr/>
            <p:nvPr/>
          </p:nvSpPr>
          <p:spPr>
            <a:xfrm>
              <a:off x="334099" y="3019864"/>
              <a:ext cx="930345" cy="240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CE53F12-101D-9AF7-614D-AB6913FE0C2C}"/>
                </a:ext>
              </a:extLst>
            </p:cNvPr>
            <p:cNvSpPr txBox="1"/>
            <p:nvPr/>
          </p:nvSpPr>
          <p:spPr>
            <a:xfrm>
              <a:off x="245062" y="2961530"/>
              <a:ext cx="1149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87E3AE6-9AFB-D0A5-9E2A-B2563D6021B5}"/>
                </a:ext>
              </a:extLst>
            </p:cNvPr>
            <p:cNvSpPr txBox="1"/>
            <p:nvPr/>
          </p:nvSpPr>
          <p:spPr>
            <a:xfrm>
              <a:off x="373089" y="3215352"/>
              <a:ext cx="9385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ScaleData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6D5377B-EE6B-4E1C-507D-26C2E3016060}"/>
              </a:ext>
            </a:extLst>
          </p:cNvPr>
          <p:cNvGrpSpPr/>
          <p:nvPr userDrawn="1"/>
        </p:nvGrpSpPr>
        <p:grpSpPr>
          <a:xfrm>
            <a:off x="9059" y="3670676"/>
            <a:ext cx="1770098" cy="858361"/>
            <a:chOff x="-42697" y="3662050"/>
            <a:chExt cx="1770098" cy="858361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D63298F-4932-8682-E469-02C0910827B6}"/>
                </a:ext>
              </a:extLst>
            </p:cNvPr>
            <p:cNvSpPr/>
            <p:nvPr/>
          </p:nvSpPr>
          <p:spPr>
            <a:xfrm>
              <a:off x="231253" y="3671011"/>
              <a:ext cx="1222198" cy="611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CCCABDB-BC59-8BDD-4E7A-E13DCDEF38F2}"/>
                </a:ext>
              </a:extLst>
            </p:cNvPr>
            <p:cNvSpPr txBox="1"/>
            <p:nvPr/>
          </p:nvSpPr>
          <p:spPr>
            <a:xfrm>
              <a:off x="76785" y="3662050"/>
              <a:ext cx="1487583" cy="67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Linear Dimensional </a:t>
              </a:r>
            </a:p>
            <a:p>
              <a:pPr algn="ctr">
                <a:lnSpc>
                  <a:spcPts val="1500"/>
                </a:lnSpc>
              </a:pPr>
              <a:r>
                <a:rPr lang="en-US" sz="1600" b="1" dirty="0"/>
                <a:t>Reduction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2B56122-F0F3-B427-B336-B79E3076E4D7}"/>
                </a:ext>
              </a:extLst>
            </p:cNvPr>
            <p:cNvSpPr txBox="1"/>
            <p:nvPr/>
          </p:nvSpPr>
          <p:spPr>
            <a:xfrm>
              <a:off x="-42697" y="4243412"/>
              <a:ext cx="17700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RunPCA</a:t>
              </a:r>
              <a:r>
                <a:rPr lang="en-US" sz="1200" i="1" dirty="0"/>
                <a:t>(), </a:t>
              </a:r>
              <a:r>
                <a:rPr lang="en-US" sz="1200" i="1" dirty="0" err="1"/>
                <a:t>ElbowPlot</a:t>
              </a:r>
              <a:r>
                <a:rPr lang="en-US" sz="1200" i="1" dirty="0"/>
                <a:t>() 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C7B6F44-FBD7-AE44-57FF-721B7FD0DCBE}"/>
              </a:ext>
            </a:extLst>
          </p:cNvPr>
          <p:cNvGrpSpPr/>
          <p:nvPr userDrawn="1"/>
        </p:nvGrpSpPr>
        <p:grpSpPr>
          <a:xfrm>
            <a:off x="188762" y="5250846"/>
            <a:ext cx="1410693" cy="638712"/>
            <a:chOff x="105943" y="5254920"/>
            <a:chExt cx="1410693" cy="63871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F63989B-DDE3-854F-ABD6-D6C0C83772EB}"/>
                </a:ext>
              </a:extLst>
            </p:cNvPr>
            <p:cNvSpPr/>
            <p:nvPr/>
          </p:nvSpPr>
          <p:spPr>
            <a:xfrm>
              <a:off x="297489" y="5303690"/>
              <a:ext cx="1089727" cy="239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B8768B-05EE-9B2C-B037-3962BEA8ACB0}"/>
                </a:ext>
              </a:extLst>
            </p:cNvPr>
            <p:cNvSpPr txBox="1"/>
            <p:nvPr/>
          </p:nvSpPr>
          <p:spPr>
            <a:xfrm>
              <a:off x="105943" y="5254920"/>
              <a:ext cx="1410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23ACD96-2179-FD9C-E833-69ECB4D9C2D7}"/>
                </a:ext>
              </a:extLst>
            </p:cNvPr>
            <p:cNvSpPr txBox="1"/>
            <p:nvPr/>
          </p:nvSpPr>
          <p:spPr>
            <a:xfrm>
              <a:off x="208654" y="5407986"/>
              <a:ext cx="1267397" cy="4856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1200" i="1" dirty="0"/>
                <a:t> </a:t>
              </a:r>
              <a:r>
                <a:rPr lang="en-US" sz="1200" i="1" dirty="0" err="1"/>
                <a:t>FindNeighbors</a:t>
              </a:r>
              <a:r>
                <a:rPr lang="en-US" sz="1200" i="1" dirty="0"/>
                <a:t>(),</a:t>
              </a:r>
              <a:r>
                <a:rPr lang="en-US" sz="1200" i="1" dirty="0" err="1"/>
                <a:t>FindClusters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B110440-F77E-F489-A351-A462BE7297E5}"/>
              </a:ext>
            </a:extLst>
          </p:cNvPr>
          <p:cNvGrpSpPr/>
          <p:nvPr userDrawn="1"/>
        </p:nvGrpSpPr>
        <p:grpSpPr>
          <a:xfrm>
            <a:off x="-1784" y="6027627"/>
            <a:ext cx="1791785" cy="867408"/>
            <a:chOff x="-53540" y="6027627"/>
            <a:chExt cx="1791785" cy="86740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B21C08B-DA96-41D2-EDC0-43ED55031DA1}"/>
                </a:ext>
              </a:extLst>
            </p:cNvPr>
            <p:cNvSpPr txBox="1"/>
            <p:nvPr/>
          </p:nvSpPr>
          <p:spPr>
            <a:xfrm>
              <a:off x="-53540" y="6618036"/>
              <a:ext cx="179178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RunUMAP</a:t>
              </a:r>
              <a:r>
                <a:rPr lang="en-US" sz="1200" i="1" dirty="0"/>
                <a:t>(), </a:t>
              </a:r>
              <a:r>
                <a:rPr lang="en-US" sz="1200" i="1" dirty="0" err="1"/>
                <a:t>DimPlot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976E068-FBF4-EA62-822D-CAC7BAA22BD9}"/>
                </a:ext>
              </a:extLst>
            </p:cNvPr>
            <p:cNvSpPr/>
            <p:nvPr/>
          </p:nvSpPr>
          <p:spPr>
            <a:xfrm>
              <a:off x="289902" y="6032340"/>
              <a:ext cx="1104900" cy="632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0002E77-F8F4-51C4-CFF6-4FEEDE920EE2}"/>
                </a:ext>
              </a:extLst>
            </p:cNvPr>
            <p:cNvSpPr txBox="1"/>
            <p:nvPr/>
          </p:nvSpPr>
          <p:spPr>
            <a:xfrm>
              <a:off x="137006" y="6027627"/>
              <a:ext cx="1410693" cy="67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B4A00A2E-1550-D0C3-ECF9-2F161CA9054D}"/>
              </a:ext>
            </a:extLst>
          </p:cNvPr>
          <p:cNvSpPr/>
          <p:nvPr userDrawn="1"/>
        </p:nvSpPr>
        <p:spPr>
          <a:xfrm rot="5400000">
            <a:off x="825846" y="1529121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4DCA890D-295A-1733-936F-7C650B885FBF}"/>
              </a:ext>
            </a:extLst>
          </p:cNvPr>
          <p:cNvSpPr/>
          <p:nvPr userDrawn="1"/>
        </p:nvSpPr>
        <p:spPr>
          <a:xfrm rot="5400000">
            <a:off x="836674" y="2086998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D2D80CC5-D4AE-4525-9D12-26A80D85DD66}"/>
              </a:ext>
            </a:extLst>
          </p:cNvPr>
          <p:cNvSpPr/>
          <p:nvPr userDrawn="1"/>
        </p:nvSpPr>
        <p:spPr>
          <a:xfrm rot="5400000">
            <a:off x="841206" y="2802282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04DCD1E2-0440-CB2A-422C-28E46FF6B916}"/>
              </a:ext>
            </a:extLst>
          </p:cNvPr>
          <p:cNvSpPr/>
          <p:nvPr userDrawn="1"/>
        </p:nvSpPr>
        <p:spPr>
          <a:xfrm rot="5400000">
            <a:off x="834358" y="3394869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6EC2976A-D62C-918D-E9DF-56DE4C5A5E6B}"/>
              </a:ext>
            </a:extLst>
          </p:cNvPr>
          <p:cNvSpPr/>
          <p:nvPr userDrawn="1"/>
        </p:nvSpPr>
        <p:spPr>
          <a:xfrm rot="5400000">
            <a:off x="525172" y="4498164"/>
            <a:ext cx="152971" cy="198811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BD3F7D38-01A3-B756-675B-1909842C7F0C}"/>
              </a:ext>
            </a:extLst>
          </p:cNvPr>
          <p:cNvSpPr/>
          <p:nvPr userDrawn="1"/>
        </p:nvSpPr>
        <p:spPr>
          <a:xfrm rot="5400000">
            <a:off x="829265" y="5736373"/>
            <a:ext cx="129686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C136809-55B9-3FA0-53EF-4A24FB97C176}"/>
              </a:ext>
            </a:extLst>
          </p:cNvPr>
          <p:cNvGrpSpPr/>
          <p:nvPr userDrawn="1"/>
        </p:nvGrpSpPr>
        <p:grpSpPr>
          <a:xfrm>
            <a:off x="188762" y="4643780"/>
            <a:ext cx="1410693" cy="507411"/>
            <a:chOff x="153675" y="4647854"/>
            <a:chExt cx="1410693" cy="507411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0EC414B-CA4A-E576-E0C7-3CCF255EC9D1}"/>
                </a:ext>
              </a:extLst>
            </p:cNvPr>
            <p:cNvSpPr/>
            <p:nvPr/>
          </p:nvSpPr>
          <p:spPr>
            <a:xfrm>
              <a:off x="297489" y="4695928"/>
              <a:ext cx="1089727" cy="245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8CA2D99-7DB2-B3AB-3E2C-2538F4EBF46D}"/>
                </a:ext>
              </a:extLst>
            </p:cNvPr>
            <p:cNvSpPr txBox="1"/>
            <p:nvPr/>
          </p:nvSpPr>
          <p:spPr>
            <a:xfrm>
              <a:off x="153675" y="4647854"/>
              <a:ext cx="1410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EBA3CEB-E6B8-FCBC-814E-4796E28B5C16}"/>
                </a:ext>
              </a:extLst>
            </p:cNvPr>
            <p:cNvSpPr txBox="1"/>
            <p:nvPr/>
          </p:nvSpPr>
          <p:spPr>
            <a:xfrm>
              <a:off x="202829" y="4878266"/>
              <a:ext cx="127904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IntegrateLayers</a:t>
              </a:r>
              <a:r>
                <a:rPr lang="en-US" sz="1200" i="1" dirty="0"/>
                <a:t>() </a:t>
              </a:r>
            </a:p>
          </p:txBody>
        </p:sp>
      </p:grp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8E2F67BD-EB8C-311B-2317-9EEA5F3EFF46}"/>
              </a:ext>
            </a:extLst>
          </p:cNvPr>
          <p:cNvSpPr/>
          <p:nvPr userDrawn="1"/>
        </p:nvSpPr>
        <p:spPr>
          <a:xfrm rot="5400000">
            <a:off x="817623" y="5004865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2AB9785B-AD8D-9174-D3BA-45332F3E4EB1}"/>
              </a:ext>
            </a:extLst>
          </p:cNvPr>
          <p:cNvSpPr/>
          <p:nvPr userDrawn="1"/>
        </p:nvSpPr>
        <p:spPr>
          <a:xfrm rot="5400000">
            <a:off x="813374" y="4481067"/>
            <a:ext cx="152971" cy="233004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76920F50-F06C-0251-7CC1-3A56774051AB}"/>
              </a:ext>
            </a:extLst>
          </p:cNvPr>
          <p:cNvSpPr/>
          <p:nvPr userDrawn="1"/>
        </p:nvSpPr>
        <p:spPr>
          <a:xfrm rot="5400000">
            <a:off x="1139550" y="4481067"/>
            <a:ext cx="152971" cy="233004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2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4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057B878-12E1-E213-DD5D-E8C3B95D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90"/>
          <a:stretch/>
        </p:blipFill>
        <p:spPr bwMode="auto">
          <a:xfrm>
            <a:off x="11657405" y="6405597"/>
            <a:ext cx="440780" cy="3693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65629-9282-59A2-3252-22C976A32FCB}"/>
              </a:ext>
            </a:extLst>
          </p:cNvPr>
          <p:cNvSpPr/>
          <p:nvPr/>
        </p:nvSpPr>
        <p:spPr>
          <a:xfrm>
            <a:off x="10327568" y="6413419"/>
            <a:ext cx="162346" cy="36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DB1A56D-B0BB-83FA-A9E4-F4640EA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81" y="6356350"/>
            <a:ext cx="398897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847B1-0652-4F82-C0D7-6BB9058EF211}"/>
              </a:ext>
            </a:extLst>
          </p:cNvPr>
          <p:cNvGrpSpPr/>
          <p:nvPr/>
        </p:nvGrpSpPr>
        <p:grpSpPr>
          <a:xfrm>
            <a:off x="10421120" y="6361244"/>
            <a:ext cx="1358031" cy="470621"/>
            <a:chOff x="10250948" y="6361244"/>
            <a:chExt cx="1358031" cy="4706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3C571-9C77-A5A7-27CB-DF2E8AB20A94}"/>
                </a:ext>
              </a:extLst>
            </p:cNvPr>
            <p:cNvSpPr txBox="1"/>
            <p:nvPr userDrawn="1"/>
          </p:nvSpPr>
          <p:spPr>
            <a:xfrm>
              <a:off x="10288746" y="6401527"/>
              <a:ext cx="1320233" cy="427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ATA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</a:t>
              </a:r>
              <a:r>
                <a:rPr lang="en-US" sz="1200" spc="-2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CIENCE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CADEMY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B7E82-3AE1-1ED0-9C75-D904117A350C}"/>
                </a:ext>
              </a:extLst>
            </p:cNvPr>
            <p:cNvSpPr txBox="1"/>
            <p:nvPr userDrawn="1"/>
          </p:nvSpPr>
          <p:spPr>
            <a:xfrm>
              <a:off x="10250948" y="6365476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948DE-BE55-32BF-3755-41B53C339311}"/>
                </a:ext>
              </a:extLst>
            </p:cNvPr>
            <p:cNvSpPr txBox="1"/>
            <p:nvPr userDrawn="1"/>
          </p:nvSpPr>
          <p:spPr>
            <a:xfrm>
              <a:off x="10686216" y="6361244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460B7-E159-6953-8B40-5396511A4476}"/>
                </a:ext>
              </a:extLst>
            </p:cNvPr>
            <p:cNvSpPr txBox="1"/>
            <p:nvPr userDrawn="1"/>
          </p:nvSpPr>
          <p:spPr>
            <a:xfrm>
              <a:off x="10260092" y="6524088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777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2" r:id="rId3"/>
    <p:sldLayoutId id="2147483663" r:id="rId4"/>
    <p:sldLayoutId id="2147483659" r:id="rId5"/>
    <p:sldLayoutId id="2147483660" r:id="rId6"/>
    <p:sldLayoutId id="214748366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5: Differential Gene Analysis and Exploratory Analysis with Seurat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52D55E7-3DE4-23B2-8963-6B9DB3509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Autofit/>
          </a:bodyPr>
          <a:lstStyle/>
          <a:p>
            <a:r>
              <a:rPr lang="en-US" sz="4000" dirty="0"/>
              <a:t>NC State </a:t>
            </a:r>
            <a:r>
              <a:rPr lang="en-US" sz="4000" dirty="0" err="1"/>
              <a:t>scRNA</a:t>
            </a:r>
            <a:r>
              <a:rPr lang="en-US" sz="4000" dirty="0"/>
              <a:t> Workshop, 2024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44FC-BD40-C353-8407-D77B973B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Seurat Functions for DGE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DCB72-6AFB-E5C6-EE9A-34CF2FADD720}"/>
              </a:ext>
            </a:extLst>
          </p:cNvPr>
          <p:cNvSpPr txBox="1"/>
          <p:nvPr/>
        </p:nvSpPr>
        <p:spPr>
          <a:xfrm>
            <a:off x="2424108" y="4235272"/>
            <a:ext cx="92392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FindConservedMarkers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will find markers that are conserved between two groups. It means they are differentially expressed compared to other groups, but have similar expression between the two groups you're actually comparing.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427A8-7E77-42D6-2764-F48BDC531D18}"/>
              </a:ext>
            </a:extLst>
          </p:cNvPr>
          <p:cNvSpPr txBox="1"/>
          <p:nvPr/>
        </p:nvSpPr>
        <p:spPr>
          <a:xfrm>
            <a:off x="2424108" y="2721720"/>
            <a:ext cx="92392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FindAllMarkers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will find markers differentially expressed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each identity group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comparing it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of the others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you don't have to manually define anything. </a:t>
            </a: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Markers are not forced to be unique to only one group.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5A9B8-78CD-A157-E38C-883001F7CDAB}"/>
              </a:ext>
            </a:extLst>
          </p:cNvPr>
          <p:cNvSpPr txBox="1"/>
          <p:nvPr/>
        </p:nvSpPr>
        <p:spPr>
          <a:xfrm>
            <a:off x="2424108" y="1216068"/>
            <a:ext cx="9363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FindMarkers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will find markers between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two different identity groups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- you have to specify both identity groups.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735602-FEEC-ACC4-BF34-2844F8594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338" y="6187736"/>
            <a:ext cx="579478" cy="6043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51324D-B1B7-7079-FEB6-7EB996747620}"/>
              </a:ext>
            </a:extLst>
          </p:cNvPr>
          <p:cNvSpPr txBox="1"/>
          <p:nvPr/>
        </p:nvSpPr>
        <p:spPr>
          <a:xfrm>
            <a:off x="3167348" y="6236247"/>
            <a:ext cx="24074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Source</a:t>
            </a:r>
          </a:p>
          <a:p>
            <a:r>
              <a:rPr lang="en-US" sz="1000" dirty="0"/>
              <a:t>https://www.biostars.org/p/409790/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A82735-4B5A-4290-2931-A310DED028A0}"/>
              </a:ext>
            </a:extLst>
          </p:cNvPr>
          <p:cNvSpPr/>
          <p:nvPr/>
        </p:nvSpPr>
        <p:spPr>
          <a:xfrm>
            <a:off x="0" y="767072"/>
            <a:ext cx="1892300" cy="18023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60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2B1C-5B54-17BB-D9AB-46D27128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Gene Expression in Each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FC094-88D2-D07A-46CF-38A52E6C3AD6}"/>
              </a:ext>
            </a:extLst>
          </p:cNvPr>
          <p:cNvSpPr/>
          <p:nvPr/>
        </p:nvSpPr>
        <p:spPr>
          <a:xfrm>
            <a:off x="0" y="629173"/>
            <a:ext cx="1704975" cy="523060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FCD8ED-1AAF-2E08-3F50-98CF84F7E3EA}"/>
              </a:ext>
            </a:extLst>
          </p:cNvPr>
          <p:cNvSpPr/>
          <p:nvPr/>
        </p:nvSpPr>
        <p:spPr>
          <a:xfrm flipV="1">
            <a:off x="-1" y="6857999"/>
            <a:ext cx="1704975" cy="4571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F2F40-11DC-0F13-B925-FF77A1AAF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056" y="1017479"/>
            <a:ext cx="5249008" cy="371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D90225-859C-BDED-A8D7-23A0C9CDC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036" y="2167128"/>
            <a:ext cx="6498166" cy="4022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190031-949A-B05D-D74A-78660DAF65BE}"/>
              </a:ext>
            </a:extLst>
          </p:cNvPr>
          <p:cNvSpPr txBox="1"/>
          <p:nvPr/>
        </p:nvSpPr>
        <p:spPr>
          <a:xfrm>
            <a:off x="2962656" y="1592646"/>
            <a:ext cx="71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Each datapoint is a cell, each plot is a genes, plots are Cluster X Expression.</a:t>
            </a:r>
          </a:p>
        </p:txBody>
      </p:sp>
    </p:spTree>
    <p:extLst>
      <p:ext uri="{BB962C8B-B14F-4D97-AF65-F5344CB8AC3E}">
        <p14:creationId xmlns:p14="http://schemas.microsoft.com/office/powerpoint/2010/main" val="1068518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9F01-FB34-57A1-01E1-134A455F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Heatmap of Gene Expression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9799E-3AE5-3C7F-1957-0FCDC44810CF}"/>
              </a:ext>
            </a:extLst>
          </p:cNvPr>
          <p:cNvSpPr/>
          <p:nvPr/>
        </p:nvSpPr>
        <p:spPr>
          <a:xfrm>
            <a:off x="0" y="629173"/>
            <a:ext cx="1704975" cy="523060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81A0B5-2E14-BC57-F4F0-2732DD7C1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739" y="1299850"/>
            <a:ext cx="6937833" cy="555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9329FB-272E-224F-5E3A-1D72556CE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812" y="807504"/>
            <a:ext cx="5706271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7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14AD-2B8C-F4AA-BDDB-73A2DD03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of top 20 Genes for Each Cluster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10F95A-1DC2-22A8-B5FE-984733B9D497}"/>
              </a:ext>
            </a:extLst>
          </p:cNvPr>
          <p:cNvSpPr/>
          <p:nvPr/>
        </p:nvSpPr>
        <p:spPr>
          <a:xfrm>
            <a:off x="0" y="629173"/>
            <a:ext cx="1704975" cy="523060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1BCA59-9CB5-A062-5C37-791D01B7A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027" y="768873"/>
            <a:ext cx="7339601" cy="56643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A8D7C4-79F8-E87C-F1D8-50475A054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148" y="2762157"/>
            <a:ext cx="3057952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6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0F070-75F0-F6A3-26DF-8D3CB353B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CAACD2-3030-7BAD-1235-066B0E9B9E6D}"/>
              </a:ext>
            </a:extLst>
          </p:cNvPr>
          <p:cNvSpPr/>
          <p:nvPr/>
        </p:nvSpPr>
        <p:spPr>
          <a:xfrm>
            <a:off x="9952791" y="6179207"/>
            <a:ext cx="2239209" cy="678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55A3C-BAFD-DD08-C99E-87095299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Conserved Marker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5F3D2-E6F9-F31D-A85B-DBA7DA27F6E0}"/>
              </a:ext>
            </a:extLst>
          </p:cNvPr>
          <p:cNvSpPr txBox="1"/>
          <p:nvPr/>
        </p:nvSpPr>
        <p:spPr>
          <a:xfrm>
            <a:off x="2435388" y="2437402"/>
            <a:ext cx="5715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</a:t>
            </a:r>
            <a:r>
              <a:rPr lang="en-US" b="1" dirty="0"/>
              <a:t>single study group</a:t>
            </a:r>
            <a:r>
              <a:rPr lang="en-US" dirty="0"/>
              <a:t>, identify </a:t>
            </a:r>
            <a:r>
              <a:rPr lang="en-US" b="1" dirty="0"/>
              <a:t>differentially expressed genes </a:t>
            </a:r>
            <a:r>
              <a:rPr lang="en-US" dirty="0"/>
              <a:t>for each cluster in </a:t>
            </a:r>
            <a:r>
              <a:rPr lang="en-US" u="sng" dirty="0"/>
              <a:t>pairwise fashion </a:t>
            </a:r>
            <a:r>
              <a:rPr lang="en-US" i="1" dirty="0"/>
              <a:t>(already covered in previous slides)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5AE349-C007-8353-C028-9285AF8FC73E}"/>
              </a:ext>
            </a:extLst>
          </p:cNvPr>
          <p:cNvSpPr txBox="1"/>
          <p:nvPr/>
        </p:nvSpPr>
        <p:spPr>
          <a:xfrm>
            <a:off x="2435388" y="3724561"/>
            <a:ext cx="6141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i="1" dirty="0"/>
              <a:t>two study groups</a:t>
            </a:r>
            <a:r>
              <a:rPr lang="en-US" dirty="0"/>
              <a:t>, find markers that are </a:t>
            </a:r>
            <a:r>
              <a:rPr lang="en-US" b="1" dirty="0"/>
              <a:t>conserved</a:t>
            </a:r>
            <a:r>
              <a:rPr lang="en-US" dirty="0"/>
              <a:t> between a </a:t>
            </a:r>
            <a:r>
              <a:rPr lang="en-US" u="sng" dirty="0"/>
              <a:t>pair of clusters </a:t>
            </a:r>
            <a:r>
              <a:rPr lang="en-US" dirty="0"/>
              <a:t>and </a:t>
            </a:r>
            <a:r>
              <a:rPr lang="en-US" b="1" dirty="0"/>
              <a:t>differentially expressed </a:t>
            </a:r>
            <a:r>
              <a:rPr lang="en-US" dirty="0"/>
              <a:t>versus </a:t>
            </a:r>
            <a:r>
              <a:rPr lang="en-US" u="sng" dirty="0"/>
              <a:t>all other clusters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96F73-F340-FD4A-59D9-1F38666F1EFD}"/>
              </a:ext>
            </a:extLst>
          </p:cNvPr>
          <p:cNvSpPr txBox="1"/>
          <p:nvPr/>
        </p:nvSpPr>
        <p:spPr>
          <a:xfrm>
            <a:off x="2413943" y="4653935"/>
            <a:ext cx="5216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i="1" dirty="0"/>
              <a:t>two study groups</a:t>
            </a:r>
            <a:r>
              <a:rPr lang="en-US" dirty="0"/>
              <a:t>, identify </a:t>
            </a:r>
            <a:r>
              <a:rPr lang="en-US" b="1" dirty="0"/>
              <a:t>differentially expressed genes for a pair of clusters.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91854-E449-A907-EC73-6DB9A4FD9664}"/>
              </a:ext>
            </a:extLst>
          </p:cNvPr>
          <p:cNvSpPr txBox="1"/>
          <p:nvPr/>
        </p:nvSpPr>
        <p:spPr>
          <a:xfrm>
            <a:off x="2435388" y="5531281"/>
            <a:ext cx="5130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</a:t>
            </a:r>
            <a:r>
              <a:rPr lang="en-US" i="1" dirty="0"/>
              <a:t>two study groups </a:t>
            </a:r>
            <a:r>
              <a:rPr lang="en-US" b="1" dirty="0"/>
              <a:t>(with replicates)</a:t>
            </a:r>
            <a:r>
              <a:rPr lang="en-US" dirty="0"/>
              <a:t>, identify </a:t>
            </a:r>
            <a:r>
              <a:rPr lang="en-US" b="1" dirty="0"/>
              <a:t>differentially expressed genes </a:t>
            </a:r>
            <a:r>
              <a:rPr lang="en-US" dirty="0"/>
              <a:t>for each cluster in </a:t>
            </a:r>
            <a:r>
              <a:rPr lang="en-US" i="1" dirty="0"/>
              <a:t>pairwise fashion</a:t>
            </a:r>
            <a:r>
              <a:rPr lang="en-US" dirty="0"/>
              <a:t>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626E12-E1B1-8B84-967F-252C92540302}"/>
              </a:ext>
            </a:extLst>
          </p:cNvPr>
          <p:cNvGrpSpPr/>
          <p:nvPr/>
        </p:nvGrpSpPr>
        <p:grpSpPr>
          <a:xfrm>
            <a:off x="8349953" y="938676"/>
            <a:ext cx="1584325" cy="1584325"/>
            <a:chOff x="8335962" y="850967"/>
            <a:chExt cx="1584325" cy="1584325"/>
          </a:xfrm>
        </p:grpSpPr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DE77E7D8-DEFF-062D-FBCD-BBC9218F5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5962" y="850967"/>
              <a:ext cx="1584325" cy="158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6DD957-64FC-E0EF-2F99-4DCA23E62717}"/>
                </a:ext>
              </a:extLst>
            </p:cNvPr>
            <p:cNvCxnSpPr/>
            <p:nvPr/>
          </p:nvCxnSpPr>
          <p:spPr>
            <a:xfrm flipH="1">
              <a:off x="8610600" y="1152525"/>
              <a:ext cx="66675" cy="409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56FCB8-F6FC-2251-565C-6FAAAE19B4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131" y="1147763"/>
              <a:ext cx="28575" cy="62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98F3C7-91BF-F09C-998E-FC18425F5F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7756" y="1145381"/>
              <a:ext cx="2382" cy="773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B2D4D3-4A05-DE2E-088C-0A54DB11D60E}"/>
                </a:ext>
              </a:extLst>
            </p:cNvPr>
            <p:cNvCxnSpPr>
              <a:cxnSpLocks/>
            </p:cNvCxnSpPr>
            <p:nvPr/>
          </p:nvCxnSpPr>
          <p:spPr>
            <a:xfrm>
              <a:off x="8748713" y="1138238"/>
              <a:ext cx="100012" cy="752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2DEC8E5-4C30-F5F4-229D-43A0123BFD4A}"/>
                </a:ext>
              </a:extLst>
            </p:cNvPr>
            <p:cNvCxnSpPr>
              <a:cxnSpLocks/>
            </p:cNvCxnSpPr>
            <p:nvPr/>
          </p:nvCxnSpPr>
          <p:spPr>
            <a:xfrm>
              <a:off x="8870156" y="1031081"/>
              <a:ext cx="533400" cy="240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1583D92-8096-D0B0-98CC-EFC10C9E0FE6}"/>
                </a:ext>
              </a:extLst>
            </p:cNvPr>
            <p:cNvCxnSpPr>
              <a:cxnSpLocks/>
            </p:cNvCxnSpPr>
            <p:nvPr/>
          </p:nvCxnSpPr>
          <p:spPr>
            <a:xfrm>
              <a:off x="8848725" y="1064419"/>
              <a:ext cx="576263" cy="330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A125CF0-9A08-1DEF-3C22-BA6B57CEFDBF}"/>
                </a:ext>
              </a:extLst>
            </p:cNvPr>
            <p:cNvCxnSpPr>
              <a:cxnSpLocks/>
            </p:cNvCxnSpPr>
            <p:nvPr/>
          </p:nvCxnSpPr>
          <p:spPr>
            <a:xfrm>
              <a:off x="8796337" y="1078707"/>
              <a:ext cx="531019" cy="402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DE14BCA-8255-87DC-3A91-2939E2275A35}"/>
              </a:ext>
            </a:extLst>
          </p:cNvPr>
          <p:cNvGrpSpPr>
            <a:grpSpLocks noChangeAspect="1"/>
          </p:cNvGrpSpPr>
          <p:nvPr/>
        </p:nvGrpSpPr>
        <p:grpSpPr>
          <a:xfrm>
            <a:off x="9121518" y="3410804"/>
            <a:ext cx="1209343" cy="1209343"/>
            <a:chOff x="8335962" y="850967"/>
            <a:chExt cx="1584325" cy="1584325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B65A3DCA-7EE6-9C25-ACC8-D711C7CC0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5962" y="850967"/>
              <a:ext cx="1584325" cy="158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8CAE28B-08F6-1896-30C5-7FFA26448568}"/>
                </a:ext>
              </a:extLst>
            </p:cNvPr>
            <p:cNvCxnSpPr/>
            <p:nvPr/>
          </p:nvCxnSpPr>
          <p:spPr>
            <a:xfrm flipH="1">
              <a:off x="8610600" y="1152525"/>
              <a:ext cx="66675" cy="409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5B664F8-F0CB-2305-B2EA-9C09137143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131" y="1147763"/>
              <a:ext cx="28575" cy="62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8185241-2F35-13E4-7606-EDC92513F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7756" y="1145381"/>
              <a:ext cx="2382" cy="773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37F2A83-7C13-D6D4-0B2B-12A40D2506D2}"/>
                </a:ext>
              </a:extLst>
            </p:cNvPr>
            <p:cNvCxnSpPr>
              <a:cxnSpLocks/>
            </p:cNvCxnSpPr>
            <p:nvPr/>
          </p:nvCxnSpPr>
          <p:spPr>
            <a:xfrm>
              <a:off x="8748713" y="1138238"/>
              <a:ext cx="100012" cy="752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A8C7A4F-79B3-C3E0-DDF7-C3386EF8D3F8}"/>
                </a:ext>
              </a:extLst>
            </p:cNvPr>
            <p:cNvCxnSpPr>
              <a:cxnSpLocks/>
            </p:cNvCxnSpPr>
            <p:nvPr/>
          </p:nvCxnSpPr>
          <p:spPr>
            <a:xfrm>
              <a:off x="8870156" y="1031081"/>
              <a:ext cx="533400" cy="240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B7E2D4A-E93F-7657-DA18-527862CEBF74}"/>
                </a:ext>
              </a:extLst>
            </p:cNvPr>
            <p:cNvCxnSpPr>
              <a:cxnSpLocks/>
            </p:cNvCxnSpPr>
            <p:nvPr/>
          </p:nvCxnSpPr>
          <p:spPr>
            <a:xfrm>
              <a:off x="8848725" y="1064419"/>
              <a:ext cx="576263" cy="330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6B98CD-A6B4-B3E0-C6B8-F52CD395CE69}"/>
                </a:ext>
              </a:extLst>
            </p:cNvPr>
            <p:cNvCxnSpPr>
              <a:cxnSpLocks/>
            </p:cNvCxnSpPr>
            <p:nvPr/>
          </p:nvCxnSpPr>
          <p:spPr>
            <a:xfrm>
              <a:off x="8796337" y="1078707"/>
              <a:ext cx="531019" cy="402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780E488E-9C8E-48AB-3FC0-7272C7ADB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921" y="3408147"/>
            <a:ext cx="1209343" cy="120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78CD769-A7E6-2C9E-27FC-613DAD365808}"/>
              </a:ext>
            </a:extLst>
          </p:cNvPr>
          <p:cNvCxnSpPr>
            <a:cxnSpLocks/>
          </p:cNvCxnSpPr>
          <p:nvPr/>
        </p:nvCxnSpPr>
        <p:spPr>
          <a:xfrm>
            <a:off x="9544256" y="3524990"/>
            <a:ext cx="1266825" cy="127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2" name="TextBox 9221">
            <a:extLst>
              <a:ext uri="{FF2B5EF4-FFF2-40B4-BE49-F238E27FC236}">
                <a16:creationId xmlns:a16="http://schemas.microsoft.com/office/drawing/2014/main" id="{F3AFB4A2-6C09-EE7F-E482-9F2D372313E0}"/>
              </a:ext>
            </a:extLst>
          </p:cNvPr>
          <p:cNvSpPr txBox="1"/>
          <p:nvPr/>
        </p:nvSpPr>
        <p:spPr>
          <a:xfrm>
            <a:off x="9579728" y="3192543"/>
            <a:ext cx="3794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Ctrl</a:t>
            </a:r>
          </a:p>
        </p:txBody>
      </p:sp>
      <p:sp>
        <p:nvSpPr>
          <p:cNvPr id="9223" name="TextBox 9222">
            <a:extLst>
              <a:ext uri="{FF2B5EF4-FFF2-40B4-BE49-F238E27FC236}">
                <a16:creationId xmlns:a16="http://schemas.microsoft.com/office/drawing/2014/main" id="{0BA1870C-5B6A-F504-7D19-0362781C4A56}"/>
              </a:ext>
            </a:extLst>
          </p:cNvPr>
          <p:cNvSpPr txBox="1"/>
          <p:nvPr/>
        </p:nvSpPr>
        <p:spPr>
          <a:xfrm>
            <a:off x="11037053" y="3189423"/>
            <a:ext cx="3794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Tx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25EEFE-36C2-4AB2-F3B1-EEAA04BD405E}"/>
              </a:ext>
            </a:extLst>
          </p:cNvPr>
          <p:cNvGrpSpPr/>
          <p:nvPr/>
        </p:nvGrpSpPr>
        <p:grpSpPr>
          <a:xfrm>
            <a:off x="7987083" y="5302616"/>
            <a:ext cx="2773117" cy="1484799"/>
            <a:chOff x="7429299" y="5036847"/>
            <a:chExt cx="2773117" cy="1484799"/>
          </a:xfrm>
        </p:grpSpPr>
        <p:pic>
          <p:nvPicPr>
            <p:cNvPr id="53" name="Picture 2">
              <a:extLst>
                <a:ext uri="{FF2B5EF4-FFF2-40B4-BE49-F238E27FC236}">
                  <a16:creationId xmlns:a16="http://schemas.microsoft.com/office/drawing/2014/main" id="{0F5A9075-FE35-8D45-6977-7ABA6F103A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299" y="5311703"/>
              <a:ext cx="1209343" cy="120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>
              <a:extLst>
                <a:ext uri="{FF2B5EF4-FFF2-40B4-BE49-F238E27FC236}">
                  <a16:creationId xmlns:a16="http://schemas.microsoft.com/office/drawing/2014/main" id="{ECBC203A-88EC-A976-856D-6AAA8A5588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3073" y="5312303"/>
              <a:ext cx="1209343" cy="120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979CC-D292-06FF-1DF0-E3159B8BA24C}"/>
                </a:ext>
              </a:extLst>
            </p:cNvPr>
            <p:cNvCxnSpPr>
              <a:cxnSpLocks/>
            </p:cNvCxnSpPr>
            <p:nvPr/>
          </p:nvCxnSpPr>
          <p:spPr>
            <a:xfrm>
              <a:off x="7850781" y="5428310"/>
              <a:ext cx="1317625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62E9373-8D6B-89C8-FC37-5620FF6FFEBB}"/>
                </a:ext>
              </a:extLst>
            </p:cNvPr>
            <p:cNvCxnSpPr>
              <a:cxnSpLocks/>
            </p:cNvCxnSpPr>
            <p:nvPr/>
          </p:nvCxnSpPr>
          <p:spPr>
            <a:xfrm>
              <a:off x="8375449" y="5637860"/>
              <a:ext cx="1412082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4C560E5-08ED-D4AC-B58D-FB96ECA925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974" y="5780088"/>
              <a:ext cx="1266032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100B904-DBAF-F505-2F63-F1485A7E4B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8496" y="5913438"/>
              <a:ext cx="1399110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6" name="Straight Connector 9215">
              <a:extLst>
                <a:ext uri="{FF2B5EF4-FFF2-40B4-BE49-F238E27FC236}">
                  <a16:creationId xmlns:a16="http://schemas.microsoft.com/office/drawing/2014/main" id="{933BEBB9-BC35-3E3E-96A0-9CB11EE2D2C0}"/>
                </a:ext>
              </a:extLst>
            </p:cNvPr>
            <p:cNvCxnSpPr>
              <a:cxnSpLocks/>
            </p:cNvCxnSpPr>
            <p:nvPr/>
          </p:nvCxnSpPr>
          <p:spPr>
            <a:xfrm>
              <a:off x="7767175" y="6036466"/>
              <a:ext cx="1401231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0" name="Straight Connector 9219">
              <a:extLst>
                <a:ext uri="{FF2B5EF4-FFF2-40B4-BE49-F238E27FC236}">
                  <a16:creationId xmlns:a16="http://schemas.microsoft.com/office/drawing/2014/main" id="{58CE3115-56C3-B4BE-8540-A4930895861E}"/>
                </a:ext>
              </a:extLst>
            </p:cNvPr>
            <p:cNvCxnSpPr>
              <a:cxnSpLocks/>
            </p:cNvCxnSpPr>
            <p:nvPr/>
          </p:nvCxnSpPr>
          <p:spPr>
            <a:xfrm>
              <a:off x="7805802" y="6176166"/>
              <a:ext cx="1401231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1" name="Straight Connector 9220">
              <a:extLst>
                <a:ext uri="{FF2B5EF4-FFF2-40B4-BE49-F238E27FC236}">
                  <a16:creationId xmlns:a16="http://schemas.microsoft.com/office/drawing/2014/main" id="{768B1B0A-661D-4AB3-A5E5-FC8E8C8F1B08}"/>
                </a:ext>
              </a:extLst>
            </p:cNvPr>
            <p:cNvCxnSpPr>
              <a:cxnSpLocks/>
            </p:cNvCxnSpPr>
            <p:nvPr/>
          </p:nvCxnSpPr>
          <p:spPr>
            <a:xfrm>
              <a:off x="7929627" y="6277766"/>
              <a:ext cx="1401231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27" name="TextBox 9226">
              <a:extLst>
                <a:ext uri="{FF2B5EF4-FFF2-40B4-BE49-F238E27FC236}">
                  <a16:creationId xmlns:a16="http://schemas.microsoft.com/office/drawing/2014/main" id="{0B3984F7-4D4A-DD0F-4126-30D2CCC910FC}"/>
                </a:ext>
              </a:extLst>
            </p:cNvPr>
            <p:cNvSpPr txBox="1"/>
            <p:nvPr/>
          </p:nvSpPr>
          <p:spPr>
            <a:xfrm>
              <a:off x="7917519" y="5039967"/>
              <a:ext cx="37941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Ctrl</a:t>
              </a:r>
            </a:p>
          </p:txBody>
        </p:sp>
        <p:sp>
          <p:nvSpPr>
            <p:cNvPr id="9228" name="TextBox 9227">
              <a:extLst>
                <a:ext uri="{FF2B5EF4-FFF2-40B4-BE49-F238E27FC236}">
                  <a16:creationId xmlns:a16="http://schemas.microsoft.com/office/drawing/2014/main" id="{24C7D4CA-05F8-F15A-953C-C180EAAFFEBE}"/>
                </a:ext>
              </a:extLst>
            </p:cNvPr>
            <p:cNvSpPr txBox="1"/>
            <p:nvPr/>
          </p:nvSpPr>
          <p:spPr>
            <a:xfrm>
              <a:off x="9374844" y="5036847"/>
              <a:ext cx="37941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Tx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63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Conserved Marker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F6A70-84B1-F1A1-9C86-D7201C6E4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979" y="2773175"/>
            <a:ext cx="4453094" cy="34431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BD5F46-6C1E-00E6-301E-EDA5BDC3D1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97" r="1289"/>
          <a:stretch/>
        </p:blipFill>
        <p:spPr>
          <a:xfrm>
            <a:off x="2428919" y="784062"/>
            <a:ext cx="6084048" cy="1813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B89BA4-C2F9-5CAB-F6AC-0A203B7967B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0934" y="3086967"/>
            <a:ext cx="4610924" cy="2707014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4433DA-5F9C-42FB-A0C9-787EE2C807C8}"/>
              </a:ext>
            </a:extLst>
          </p:cNvPr>
          <p:cNvSpPr/>
          <p:nvPr/>
        </p:nvSpPr>
        <p:spPr>
          <a:xfrm>
            <a:off x="3109544" y="4148415"/>
            <a:ext cx="643064" cy="485794"/>
          </a:xfrm>
          <a:custGeom>
            <a:avLst/>
            <a:gdLst>
              <a:gd name="connsiteX0" fmla="*/ 421607 w 643064"/>
              <a:gd name="connsiteY0" fmla="*/ 100012 h 485794"/>
              <a:gd name="connsiteX1" fmla="*/ 393032 w 643064"/>
              <a:gd name="connsiteY1" fmla="*/ 92868 h 485794"/>
              <a:gd name="connsiteX2" fmla="*/ 371601 w 643064"/>
              <a:gd name="connsiteY2" fmla="*/ 85725 h 485794"/>
              <a:gd name="connsiteX3" fmla="*/ 362076 w 643064"/>
              <a:gd name="connsiteY3" fmla="*/ 78581 h 485794"/>
              <a:gd name="connsiteX4" fmla="*/ 333501 w 643064"/>
              <a:gd name="connsiteY4" fmla="*/ 66675 h 485794"/>
              <a:gd name="connsiteX5" fmla="*/ 316832 w 643064"/>
              <a:gd name="connsiteY5" fmla="*/ 57150 h 485794"/>
              <a:gd name="connsiteX6" fmla="*/ 309689 w 643064"/>
              <a:gd name="connsiteY6" fmla="*/ 52387 h 485794"/>
              <a:gd name="connsiteX7" fmla="*/ 300164 w 643064"/>
              <a:gd name="connsiteY7" fmla="*/ 47625 h 485794"/>
              <a:gd name="connsiteX8" fmla="*/ 271589 w 643064"/>
              <a:gd name="connsiteY8" fmla="*/ 30956 h 485794"/>
              <a:gd name="connsiteX9" fmla="*/ 254920 w 643064"/>
              <a:gd name="connsiteY9" fmla="*/ 23812 h 485794"/>
              <a:gd name="connsiteX10" fmla="*/ 247776 w 643064"/>
              <a:gd name="connsiteY10" fmla="*/ 21431 h 485794"/>
              <a:gd name="connsiteX11" fmla="*/ 235870 w 643064"/>
              <a:gd name="connsiteY11" fmla="*/ 16668 h 485794"/>
              <a:gd name="connsiteX12" fmla="*/ 226345 w 643064"/>
              <a:gd name="connsiteY12" fmla="*/ 11906 h 485794"/>
              <a:gd name="connsiteX13" fmla="*/ 202532 w 643064"/>
              <a:gd name="connsiteY13" fmla="*/ 7143 h 485794"/>
              <a:gd name="connsiteX14" fmla="*/ 181101 w 643064"/>
              <a:gd name="connsiteY14" fmla="*/ 0 h 485794"/>
              <a:gd name="connsiteX15" fmla="*/ 152526 w 643064"/>
              <a:gd name="connsiteY15" fmla="*/ 4762 h 485794"/>
              <a:gd name="connsiteX16" fmla="*/ 138239 w 643064"/>
              <a:gd name="connsiteY16" fmla="*/ 9525 h 485794"/>
              <a:gd name="connsiteX17" fmla="*/ 109664 w 643064"/>
              <a:gd name="connsiteY17" fmla="*/ 26193 h 485794"/>
              <a:gd name="connsiteX18" fmla="*/ 102520 w 643064"/>
              <a:gd name="connsiteY18" fmla="*/ 35718 h 485794"/>
              <a:gd name="connsiteX19" fmla="*/ 95376 w 643064"/>
              <a:gd name="connsiteY19" fmla="*/ 38100 h 485794"/>
              <a:gd name="connsiteX20" fmla="*/ 83470 w 643064"/>
              <a:gd name="connsiteY20" fmla="*/ 54768 h 485794"/>
              <a:gd name="connsiteX21" fmla="*/ 76326 w 643064"/>
              <a:gd name="connsiteY21" fmla="*/ 59531 h 485794"/>
              <a:gd name="connsiteX22" fmla="*/ 73945 w 643064"/>
              <a:gd name="connsiteY22" fmla="*/ 69056 h 485794"/>
              <a:gd name="connsiteX23" fmla="*/ 69182 w 643064"/>
              <a:gd name="connsiteY23" fmla="*/ 76200 h 485794"/>
              <a:gd name="connsiteX24" fmla="*/ 62039 w 643064"/>
              <a:gd name="connsiteY24" fmla="*/ 88106 h 485794"/>
              <a:gd name="connsiteX25" fmla="*/ 54895 w 643064"/>
              <a:gd name="connsiteY25" fmla="*/ 102393 h 485794"/>
              <a:gd name="connsiteX26" fmla="*/ 45370 w 643064"/>
              <a:gd name="connsiteY26" fmla="*/ 111918 h 485794"/>
              <a:gd name="connsiteX27" fmla="*/ 28701 w 643064"/>
              <a:gd name="connsiteY27" fmla="*/ 138112 h 485794"/>
              <a:gd name="connsiteX28" fmla="*/ 19176 w 643064"/>
              <a:gd name="connsiteY28" fmla="*/ 164306 h 485794"/>
              <a:gd name="connsiteX29" fmla="*/ 4889 w 643064"/>
              <a:gd name="connsiteY29" fmla="*/ 183356 h 485794"/>
              <a:gd name="connsiteX30" fmla="*/ 126 w 643064"/>
              <a:gd name="connsiteY30" fmla="*/ 207168 h 485794"/>
              <a:gd name="connsiteX31" fmla="*/ 4889 w 643064"/>
              <a:gd name="connsiteY31" fmla="*/ 238125 h 485794"/>
              <a:gd name="connsiteX32" fmla="*/ 12032 w 643064"/>
              <a:gd name="connsiteY32" fmla="*/ 250031 h 485794"/>
              <a:gd name="connsiteX33" fmla="*/ 28701 w 643064"/>
              <a:gd name="connsiteY33" fmla="*/ 271462 h 485794"/>
              <a:gd name="connsiteX34" fmla="*/ 35845 w 643064"/>
              <a:gd name="connsiteY34" fmla="*/ 276225 h 485794"/>
              <a:gd name="connsiteX35" fmla="*/ 69182 w 643064"/>
              <a:gd name="connsiteY35" fmla="*/ 300037 h 485794"/>
              <a:gd name="connsiteX36" fmla="*/ 85851 w 643064"/>
              <a:gd name="connsiteY36" fmla="*/ 309562 h 485794"/>
              <a:gd name="connsiteX37" fmla="*/ 95376 w 643064"/>
              <a:gd name="connsiteY37" fmla="*/ 314325 h 485794"/>
              <a:gd name="connsiteX38" fmla="*/ 109664 w 643064"/>
              <a:gd name="connsiteY38" fmla="*/ 326231 h 485794"/>
              <a:gd name="connsiteX39" fmla="*/ 135857 w 643064"/>
              <a:gd name="connsiteY39" fmla="*/ 338137 h 485794"/>
              <a:gd name="connsiteX40" fmla="*/ 145382 w 643064"/>
              <a:gd name="connsiteY40" fmla="*/ 345281 h 485794"/>
              <a:gd name="connsiteX41" fmla="*/ 154907 w 643064"/>
              <a:gd name="connsiteY41" fmla="*/ 350043 h 485794"/>
              <a:gd name="connsiteX42" fmla="*/ 166814 w 643064"/>
              <a:gd name="connsiteY42" fmla="*/ 359568 h 485794"/>
              <a:gd name="connsiteX43" fmla="*/ 173957 w 643064"/>
              <a:gd name="connsiteY43" fmla="*/ 364331 h 485794"/>
              <a:gd name="connsiteX44" fmla="*/ 181101 w 643064"/>
              <a:gd name="connsiteY44" fmla="*/ 371475 h 485794"/>
              <a:gd name="connsiteX45" fmla="*/ 204914 w 643064"/>
              <a:gd name="connsiteY45" fmla="*/ 388143 h 485794"/>
              <a:gd name="connsiteX46" fmla="*/ 209676 w 643064"/>
              <a:gd name="connsiteY46" fmla="*/ 395287 h 485794"/>
              <a:gd name="connsiteX47" fmla="*/ 228726 w 643064"/>
              <a:gd name="connsiteY47" fmla="*/ 414337 h 485794"/>
              <a:gd name="connsiteX48" fmla="*/ 243014 w 643064"/>
              <a:gd name="connsiteY48" fmla="*/ 426243 h 485794"/>
              <a:gd name="connsiteX49" fmla="*/ 247776 w 643064"/>
              <a:gd name="connsiteY49" fmla="*/ 433387 h 485794"/>
              <a:gd name="connsiteX50" fmla="*/ 271589 w 643064"/>
              <a:gd name="connsiteY50" fmla="*/ 452437 h 485794"/>
              <a:gd name="connsiteX51" fmla="*/ 290639 w 643064"/>
              <a:gd name="connsiteY51" fmla="*/ 469106 h 485794"/>
              <a:gd name="connsiteX52" fmla="*/ 304926 w 643064"/>
              <a:gd name="connsiteY52" fmla="*/ 471487 h 485794"/>
              <a:gd name="connsiteX53" fmla="*/ 319214 w 643064"/>
              <a:gd name="connsiteY53" fmla="*/ 478631 h 485794"/>
              <a:gd name="connsiteX54" fmla="*/ 335882 w 643064"/>
              <a:gd name="connsiteY54" fmla="*/ 481012 h 485794"/>
              <a:gd name="connsiteX55" fmla="*/ 414464 w 643064"/>
              <a:gd name="connsiteY55" fmla="*/ 483393 h 485794"/>
              <a:gd name="connsiteX56" fmla="*/ 447801 w 643064"/>
              <a:gd name="connsiteY56" fmla="*/ 485775 h 485794"/>
              <a:gd name="connsiteX57" fmla="*/ 531145 w 643064"/>
              <a:gd name="connsiteY57" fmla="*/ 481012 h 485794"/>
              <a:gd name="connsiteX58" fmla="*/ 543051 w 643064"/>
              <a:gd name="connsiteY58" fmla="*/ 478631 h 485794"/>
              <a:gd name="connsiteX59" fmla="*/ 557339 w 643064"/>
              <a:gd name="connsiteY59" fmla="*/ 471487 h 485794"/>
              <a:gd name="connsiteX60" fmla="*/ 583532 w 643064"/>
              <a:gd name="connsiteY60" fmla="*/ 466725 h 485794"/>
              <a:gd name="connsiteX61" fmla="*/ 595439 w 643064"/>
              <a:gd name="connsiteY61" fmla="*/ 461962 h 485794"/>
              <a:gd name="connsiteX62" fmla="*/ 609726 w 643064"/>
              <a:gd name="connsiteY62" fmla="*/ 450056 h 485794"/>
              <a:gd name="connsiteX63" fmla="*/ 619251 w 643064"/>
              <a:gd name="connsiteY63" fmla="*/ 442912 h 485794"/>
              <a:gd name="connsiteX64" fmla="*/ 633539 w 643064"/>
              <a:gd name="connsiteY64" fmla="*/ 431006 h 485794"/>
              <a:gd name="connsiteX65" fmla="*/ 635920 w 643064"/>
              <a:gd name="connsiteY65" fmla="*/ 423862 h 485794"/>
              <a:gd name="connsiteX66" fmla="*/ 640682 w 643064"/>
              <a:gd name="connsiteY66" fmla="*/ 416718 h 485794"/>
              <a:gd name="connsiteX67" fmla="*/ 643064 w 643064"/>
              <a:gd name="connsiteY67" fmla="*/ 407193 h 485794"/>
              <a:gd name="connsiteX68" fmla="*/ 638301 w 643064"/>
              <a:gd name="connsiteY68" fmla="*/ 335756 h 485794"/>
              <a:gd name="connsiteX69" fmla="*/ 619251 w 643064"/>
              <a:gd name="connsiteY69" fmla="*/ 302418 h 485794"/>
              <a:gd name="connsiteX70" fmla="*/ 600201 w 643064"/>
              <a:gd name="connsiteY70" fmla="*/ 278606 h 485794"/>
              <a:gd name="connsiteX71" fmla="*/ 581151 w 643064"/>
              <a:gd name="connsiteY71" fmla="*/ 254793 h 485794"/>
              <a:gd name="connsiteX72" fmla="*/ 557339 w 643064"/>
              <a:gd name="connsiteY72" fmla="*/ 216693 h 485794"/>
              <a:gd name="connsiteX73" fmla="*/ 547814 w 643064"/>
              <a:gd name="connsiteY73" fmla="*/ 209550 h 485794"/>
              <a:gd name="connsiteX74" fmla="*/ 540670 w 643064"/>
              <a:gd name="connsiteY74" fmla="*/ 200025 h 485794"/>
              <a:gd name="connsiteX75" fmla="*/ 531145 w 643064"/>
              <a:gd name="connsiteY75" fmla="*/ 192881 h 485794"/>
              <a:gd name="connsiteX76" fmla="*/ 514476 w 643064"/>
              <a:gd name="connsiteY76" fmla="*/ 176212 h 485794"/>
              <a:gd name="connsiteX77" fmla="*/ 509714 w 643064"/>
              <a:gd name="connsiteY77" fmla="*/ 169068 h 485794"/>
              <a:gd name="connsiteX78" fmla="*/ 500189 w 643064"/>
              <a:gd name="connsiteY78" fmla="*/ 161925 h 485794"/>
              <a:gd name="connsiteX79" fmla="*/ 488282 w 643064"/>
              <a:gd name="connsiteY79" fmla="*/ 150018 h 485794"/>
              <a:gd name="connsiteX80" fmla="*/ 471614 w 643064"/>
              <a:gd name="connsiteY80" fmla="*/ 140493 h 485794"/>
              <a:gd name="connsiteX81" fmla="*/ 459707 w 643064"/>
              <a:gd name="connsiteY81" fmla="*/ 128587 h 485794"/>
              <a:gd name="connsiteX82" fmla="*/ 440657 w 643064"/>
              <a:gd name="connsiteY82" fmla="*/ 114300 h 485794"/>
              <a:gd name="connsiteX83" fmla="*/ 435895 w 643064"/>
              <a:gd name="connsiteY83" fmla="*/ 107156 h 485794"/>
              <a:gd name="connsiteX84" fmla="*/ 421607 w 643064"/>
              <a:gd name="connsiteY84" fmla="*/ 100012 h 48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643064" h="485794">
                <a:moveTo>
                  <a:pt x="421607" y="100012"/>
                </a:moveTo>
                <a:cubicBezTo>
                  <a:pt x="414463" y="97631"/>
                  <a:pt x="401847" y="96394"/>
                  <a:pt x="393032" y="92868"/>
                </a:cubicBezTo>
                <a:cubicBezTo>
                  <a:pt x="369119" y="83303"/>
                  <a:pt x="410229" y="92162"/>
                  <a:pt x="371601" y="85725"/>
                </a:cubicBezTo>
                <a:cubicBezTo>
                  <a:pt x="368426" y="83344"/>
                  <a:pt x="365626" y="80356"/>
                  <a:pt x="362076" y="78581"/>
                </a:cubicBezTo>
                <a:cubicBezTo>
                  <a:pt x="352847" y="73966"/>
                  <a:pt x="342087" y="72399"/>
                  <a:pt x="333501" y="66675"/>
                </a:cubicBezTo>
                <a:cubicBezTo>
                  <a:pt x="316089" y="55066"/>
                  <a:pt x="337989" y="69240"/>
                  <a:pt x="316832" y="57150"/>
                </a:cubicBezTo>
                <a:cubicBezTo>
                  <a:pt x="314347" y="55730"/>
                  <a:pt x="312174" y="53807"/>
                  <a:pt x="309689" y="52387"/>
                </a:cubicBezTo>
                <a:cubicBezTo>
                  <a:pt x="306607" y="50626"/>
                  <a:pt x="303258" y="49365"/>
                  <a:pt x="300164" y="47625"/>
                </a:cubicBezTo>
                <a:cubicBezTo>
                  <a:pt x="290553" y="42219"/>
                  <a:pt x="282050" y="34443"/>
                  <a:pt x="271589" y="30956"/>
                </a:cubicBezTo>
                <a:cubicBezTo>
                  <a:pt x="254835" y="25372"/>
                  <a:pt x="275518" y="32640"/>
                  <a:pt x="254920" y="23812"/>
                </a:cubicBezTo>
                <a:cubicBezTo>
                  <a:pt x="252613" y="22823"/>
                  <a:pt x="250126" y="22312"/>
                  <a:pt x="247776" y="21431"/>
                </a:cubicBezTo>
                <a:cubicBezTo>
                  <a:pt x="243774" y="19930"/>
                  <a:pt x="239776" y="18404"/>
                  <a:pt x="235870" y="16668"/>
                </a:cubicBezTo>
                <a:cubicBezTo>
                  <a:pt x="232626" y="15226"/>
                  <a:pt x="229758" y="12881"/>
                  <a:pt x="226345" y="11906"/>
                </a:cubicBezTo>
                <a:cubicBezTo>
                  <a:pt x="218562" y="9682"/>
                  <a:pt x="210048" y="10149"/>
                  <a:pt x="202532" y="7143"/>
                </a:cubicBezTo>
                <a:cubicBezTo>
                  <a:pt x="187587" y="1166"/>
                  <a:pt x="194773" y="3418"/>
                  <a:pt x="181101" y="0"/>
                </a:cubicBezTo>
                <a:cubicBezTo>
                  <a:pt x="173949" y="1022"/>
                  <a:pt x="160184" y="2673"/>
                  <a:pt x="152526" y="4762"/>
                </a:cubicBezTo>
                <a:cubicBezTo>
                  <a:pt x="147683" y="6083"/>
                  <a:pt x="142575" y="6996"/>
                  <a:pt x="138239" y="9525"/>
                </a:cubicBezTo>
                <a:lnTo>
                  <a:pt x="109664" y="26193"/>
                </a:lnTo>
                <a:cubicBezTo>
                  <a:pt x="107283" y="29368"/>
                  <a:pt x="105569" y="33177"/>
                  <a:pt x="102520" y="35718"/>
                </a:cubicBezTo>
                <a:cubicBezTo>
                  <a:pt x="100592" y="37325"/>
                  <a:pt x="97304" y="36493"/>
                  <a:pt x="95376" y="38100"/>
                </a:cubicBezTo>
                <a:cubicBezTo>
                  <a:pt x="84121" y="47480"/>
                  <a:pt x="92160" y="46078"/>
                  <a:pt x="83470" y="54768"/>
                </a:cubicBezTo>
                <a:cubicBezTo>
                  <a:pt x="81446" y="56792"/>
                  <a:pt x="78707" y="57943"/>
                  <a:pt x="76326" y="59531"/>
                </a:cubicBezTo>
                <a:cubicBezTo>
                  <a:pt x="75532" y="62706"/>
                  <a:pt x="75234" y="66048"/>
                  <a:pt x="73945" y="69056"/>
                </a:cubicBezTo>
                <a:cubicBezTo>
                  <a:pt x="72818" y="71687"/>
                  <a:pt x="70699" y="73773"/>
                  <a:pt x="69182" y="76200"/>
                </a:cubicBezTo>
                <a:cubicBezTo>
                  <a:pt x="66729" y="80125"/>
                  <a:pt x="64255" y="84043"/>
                  <a:pt x="62039" y="88106"/>
                </a:cubicBezTo>
                <a:cubicBezTo>
                  <a:pt x="59489" y="92780"/>
                  <a:pt x="57948" y="98031"/>
                  <a:pt x="54895" y="102393"/>
                </a:cubicBezTo>
                <a:cubicBezTo>
                  <a:pt x="52320" y="106071"/>
                  <a:pt x="48353" y="108562"/>
                  <a:pt x="45370" y="111918"/>
                </a:cubicBezTo>
                <a:cubicBezTo>
                  <a:pt x="36601" y="121784"/>
                  <a:pt x="33842" y="125773"/>
                  <a:pt x="28701" y="138112"/>
                </a:cubicBezTo>
                <a:cubicBezTo>
                  <a:pt x="26637" y="143067"/>
                  <a:pt x="22356" y="159138"/>
                  <a:pt x="19176" y="164306"/>
                </a:cubicBezTo>
                <a:cubicBezTo>
                  <a:pt x="15016" y="171066"/>
                  <a:pt x="4889" y="183356"/>
                  <a:pt x="4889" y="183356"/>
                </a:cubicBezTo>
                <a:cubicBezTo>
                  <a:pt x="3301" y="191293"/>
                  <a:pt x="-768" y="199123"/>
                  <a:pt x="126" y="207168"/>
                </a:cubicBezTo>
                <a:cubicBezTo>
                  <a:pt x="521" y="210725"/>
                  <a:pt x="1832" y="231247"/>
                  <a:pt x="4889" y="238125"/>
                </a:cubicBezTo>
                <a:cubicBezTo>
                  <a:pt x="6769" y="242354"/>
                  <a:pt x="9342" y="246265"/>
                  <a:pt x="12032" y="250031"/>
                </a:cubicBezTo>
                <a:cubicBezTo>
                  <a:pt x="17292" y="257395"/>
                  <a:pt x="21171" y="266442"/>
                  <a:pt x="28701" y="271462"/>
                </a:cubicBezTo>
                <a:cubicBezTo>
                  <a:pt x="31082" y="273050"/>
                  <a:pt x="33530" y="274542"/>
                  <a:pt x="35845" y="276225"/>
                </a:cubicBezTo>
                <a:cubicBezTo>
                  <a:pt x="50985" y="287236"/>
                  <a:pt x="54412" y="290948"/>
                  <a:pt x="69182" y="300037"/>
                </a:cubicBezTo>
                <a:cubicBezTo>
                  <a:pt x="74632" y="303391"/>
                  <a:pt x="80233" y="306498"/>
                  <a:pt x="85851" y="309562"/>
                </a:cubicBezTo>
                <a:cubicBezTo>
                  <a:pt x="88967" y="311262"/>
                  <a:pt x="92468" y="312289"/>
                  <a:pt x="95376" y="314325"/>
                </a:cubicBezTo>
                <a:cubicBezTo>
                  <a:pt x="100455" y="317880"/>
                  <a:pt x="104506" y="322792"/>
                  <a:pt x="109664" y="326231"/>
                </a:cubicBezTo>
                <a:cubicBezTo>
                  <a:pt x="130006" y="339792"/>
                  <a:pt x="117216" y="327781"/>
                  <a:pt x="135857" y="338137"/>
                </a:cubicBezTo>
                <a:cubicBezTo>
                  <a:pt x="139326" y="340064"/>
                  <a:pt x="142016" y="343178"/>
                  <a:pt x="145382" y="345281"/>
                </a:cubicBezTo>
                <a:cubicBezTo>
                  <a:pt x="148392" y="347162"/>
                  <a:pt x="151953" y="348074"/>
                  <a:pt x="154907" y="350043"/>
                </a:cubicBezTo>
                <a:cubicBezTo>
                  <a:pt x="159136" y="352862"/>
                  <a:pt x="162748" y="356518"/>
                  <a:pt x="166814" y="359568"/>
                </a:cubicBezTo>
                <a:cubicBezTo>
                  <a:pt x="169103" y="361285"/>
                  <a:pt x="171759" y="362499"/>
                  <a:pt x="173957" y="364331"/>
                </a:cubicBezTo>
                <a:cubicBezTo>
                  <a:pt x="176544" y="366487"/>
                  <a:pt x="178407" y="369454"/>
                  <a:pt x="181101" y="371475"/>
                </a:cubicBezTo>
                <a:cubicBezTo>
                  <a:pt x="195817" y="382511"/>
                  <a:pt x="191094" y="374323"/>
                  <a:pt x="204914" y="388143"/>
                </a:cubicBezTo>
                <a:cubicBezTo>
                  <a:pt x="206938" y="390167"/>
                  <a:pt x="207751" y="393169"/>
                  <a:pt x="209676" y="395287"/>
                </a:cubicBezTo>
                <a:cubicBezTo>
                  <a:pt x="215717" y="401932"/>
                  <a:pt x="221827" y="408588"/>
                  <a:pt x="228726" y="414337"/>
                </a:cubicBezTo>
                <a:cubicBezTo>
                  <a:pt x="233489" y="418306"/>
                  <a:pt x="238630" y="421859"/>
                  <a:pt x="243014" y="426243"/>
                </a:cubicBezTo>
                <a:cubicBezTo>
                  <a:pt x="245038" y="428267"/>
                  <a:pt x="245666" y="431453"/>
                  <a:pt x="247776" y="433387"/>
                </a:cubicBezTo>
                <a:cubicBezTo>
                  <a:pt x="255269" y="440256"/>
                  <a:pt x="264401" y="445249"/>
                  <a:pt x="271589" y="452437"/>
                </a:cubicBezTo>
                <a:cubicBezTo>
                  <a:pt x="273934" y="454782"/>
                  <a:pt x="284733" y="467137"/>
                  <a:pt x="290639" y="469106"/>
                </a:cubicBezTo>
                <a:cubicBezTo>
                  <a:pt x="295219" y="470633"/>
                  <a:pt x="300164" y="470693"/>
                  <a:pt x="304926" y="471487"/>
                </a:cubicBezTo>
                <a:cubicBezTo>
                  <a:pt x="309689" y="473868"/>
                  <a:pt x="314125" y="477065"/>
                  <a:pt x="319214" y="478631"/>
                </a:cubicBezTo>
                <a:cubicBezTo>
                  <a:pt x="324578" y="480282"/>
                  <a:pt x="330277" y="480732"/>
                  <a:pt x="335882" y="481012"/>
                </a:cubicBezTo>
                <a:cubicBezTo>
                  <a:pt x="362055" y="482321"/>
                  <a:pt x="388270" y="482599"/>
                  <a:pt x="414464" y="483393"/>
                </a:cubicBezTo>
                <a:cubicBezTo>
                  <a:pt x="425576" y="484187"/>
                  <a:pt x="436663" y="486002"/>
                  <a:pt x="447801" y="485775"/>
                </a:cubicBezTo>
                <a:cubicBezTo>
                  <a:pt x="475622" y="485207"/>
                  <a:pt x="531145" y="481012"/>
                  <a:pt x="531145" y="481012"/>
                </a:cubicBezTo>
                <a:cubicBezTo>
                  <a:pt x="535114" y="480218"/>
                  <a:pt x="539247" y="480014"/>
                  <a:pt x="543051" y="478631"/>
                </a:cubicBezTo>
                <a:cubicBezTo>
                  <a:pt x="548055" y="476811"/>
                  <a:pt x="552231" y="472989"/>
                  <a:pt x="557339" y="471487"/>
                </a:cubicBezTo>
                <a:cubicBezTo>
                  <a:pt x="565853" y="468983"/>
                  <a:pt x="574801" y="468312"/>
                  <a:pt x="583532" y="466725"/>
                </a:cubicBezTo>
                <a:cubicBezTo>
                  <a:pt x="587501" y="465137"/>
                  <a:pt x="591616" y="463874"/>
                  <a:pt x="595439" y="461962"/>
                </a:cubicBezTo>
                <a:cubicBezTo>
                  <a:pt x="603859" y="457752"/>
                  <a:pt x="602354" y="456375"/>
                  <a:pt x="609726" y="450056"/>
                </a:cubicBezTo>
                <a:cubicBezTo>
                  <a:pt x="612739" y="447473"/>
                  <a:pt x="616152" y="445391"/>
                  <a:pt x="619251" y="442912"/>
                </a:cubicBezTo>
                <a:cubicBezTo>
                  <a:pt x="624092" y="439039"/>
                  <a:pt x="628776" y="434975"/>
                  <a:pt x="633539" y="431006"/>
                </a:cubicBezTo>
                <a:cubicBezTo>
                  <a:pt x="634333" y="428625"/>
                  <a:pt x="634798" y="426107"/>
                  <a:pt x="635920" y="423862"/>
                </a:cubicBezTo>
                <a:cubicBezTo>
                  <a:pt x="637200" y="421302"/>
                  <a:pt x="639555" y="419348"/>
                  <a:pt x="640682" y="416718"/>
                </a:cubicBezTo>
                <a:cubicBezTo>
                  <a:pt x="641971" y="413710"/>
                  <a:pt x="642270" y="410368"/>
                  <a:pt x="643064" y="407193"/>
                </a:cubicBezTo>
                <a:cubicBezTo>
                  <a:pt x="641987" y="380280"/>
                  <a:pt x="644278" y="359665"/>
                  <a:pt x="638301" y="335756"/>
                </a:cubicBezTo>
                <a:cubicBezTo>
                  <a:pt x="634997" y="322537"/>
                  <a:pt x="627582" y="315293"/>
                  <a:pt x="619251" y="302418"/>
                </a:cubicBezTo>
                <a:cubicBezTo>
                  <a:pt x="597029" y="268075"/>
                  <a:pt x="621780" y="304981"/>
                  <a:pt x="600201" y="278606"/>
                </a:cubicBezTo>
                <a:cubicBezTo>
                  <a:pt x="575247" y="248106"/>
                  <a:pt x="598593" y="272235"/>
                  <a:pt x="581151" y="254793"/>
                </a:cubicBezTo>
                <a:cubicBezTo>
                  <a:pt x="574481" y="241451"/>
                  <a:pt x="568049" y="227403"/>
                  <a:pt x="557339" y="216693"/>
                </a:cubicBezTo>
                <a:cubicBezTo>
                  <a:pt x="554533" y="213887"/>
                  <a:pt x="550620" y="212356"/>
                  <a:pt x="547814" y="209550"/>
                </a:cubicBezTo>
                <a:cubicBezTo>
                  <a:pt x="545008" y="206744"/>
                  <a:pt x="543476" y="202831"/>
                  <a:pt x="540670" y="200025"/>
                </a:cubicBezTo>
                <a:cubicBezTo>
                  <a:pt x="537864" y="197219"/>
                  <a:pt x="534082" y="195551"/>
                  <a:pt x="531145" y="192881"/>
                </a:cubicBezTo>
                <a:cubicBezTo>
                  <a:pt x="525331" y="187595"/>
                  <a:pt x="518834" y="182750"/>
                  <a:pt x="514476" y="176212"/>
                </a:cubicBezTo>
                <a:cubicBezTo>
                  <a:pt x="512889" y="173831"/>
                  <a:pt x="511738" y="171092"/>
                  <a:pt x="509714" y="169068"/>
                </a:cubicBezTo>
                <a:cubicBezTo>
                  <a:pt x="506908" y="166262"/>
                  <a:pt x="503155" y="164562"/>
                  <a:pt x="500189" y="161925"/>
                </a:cubicBezTo>
                <a:cubicBezTo>
                  <a:pt x="495994" y="158196"/>
                  <a:pt x="492506" y="153714"/>
                  <a:pt x="488282" y="150018"/>
                </a:cubicBezTo>
                <a:cubicBezTo>
                  <a:pt x="471998" y="135769"/>
                  <a:pt x="491374" y="155862"/>
                  <a:pt x="471614" y="140493"/>
                </a:cubicBezTo>
                <a:cubicBezTo>
                  <a:pt x="467184" y="137047"/>
                  <a:pt x="463931" y="132283"/>
                  <a:pt x="459707" y="128587"/>
                </a:cubicBezTo>
                <a:cubicBezTo>
                  <a:pt x="442129" y="113207"/>
                  <a:pt x="465821" y="139464"/>
                  <a:pt x="440657" y="114300"/>
                </a:cubicBezTo>
                <a:cubicBezTo>
                  <a:pt x="438633" y="112276"/>
                  <a:pt x="438130" y="108944"/>
                  <a:pt x="435895" y="107156"/>
                </a:cubicBezTo>
                <a:cubicBezTo>
                  <a:pt x="432605" y="104524"/>
                  <a:pt x="428751" y="102393"/>
                  <a:pt x="421607" y="100012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FCECB2-207B-241D-F3AC-824072A0008B}"/>
              </a:ext>
            </a:extLst>
          </p:cNvPr>
          <p:cNvSpPr txBox="1"/>
          <p:nvPr/>
        </p:nvSpPr>
        <p:spPr>
          <a:xfrm>
            <a:off x="8470037" y="2142845"/>
            <a:ext cx="2183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Classical Monocytes </a:t>
            </a:r>
          </a:p>
          <a:p>
            <a:pPr algn="ctr"/>
            <a:r>
              <a:rPr lang="en-US" sz="1600" b="1" dirty="0"/>
              <a:t>Top Conserved Markers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EEAE22-36CD-8A10-E127-004AAE44FC68}"/>
              </a:ext>
            </a:extLst>
          </p:cNvPr>
          <p:cNvSpPr/>
          <p:nvPr/>
        </p:nvSpPr>
        <p:spPr>
          <a:xfrm>
            <a:off x="0" y="767072"/>
            <a:ext cx="1892300" cy="2707013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FE90E6-254F-A56C-39E2-2D704D2DB684}"/>
              </a:ext>
            </a:extLst>
          </p:cNvPr>
          <p:cNvSpPr/>
          <p:nvPr/>
        </p:nvSpPr>
        <p:spPr>
          <a:xfrm>
            <a:off x="25063" y="4443984"/>
            <a:ext cx="1892300" cy="2414015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2689-C759-C3E1-4511-9C8A241B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Conserved Markers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B4E58-83B5-9566-CE32-4995D61A7D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"/>
          <a:stretch/>
        </p:blipFill>
        <p:spPr>
          <a:xfrm>
            <a:off x="3923938" y="1743836"/>
            <a:ext cx="6528523" cy="4608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124AD2-C779-8E50-CDA8-E9D74457F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373" y="762583"/>
            <a:ext cx="6125430" cy="8478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2B2906-249A-CA90-2F59-F9091FEC85A5}"/>
              </a:ext>
            </a:extLst>
          </p:cNvPr>
          <p:cNvSpPr/>
          <p:nvPr/>
        </p:nvSpPr>
        <p:spPr>
          <a:xfrm>
            <a:off x="0" y="767072"/>
            <a:ext cx="1892300" cy="2707013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6BB79-B178-0759-F4CE-3DA1CA5DB078}"/>
              </a:ext>
            </a:extLst>
          </p:cNvPr>
          <p:cNvSpPr/>
          <p:nvPr/>
        </p:nvSpPr>
        <p:spPr>
          <a:xfrm>
            <a:off x="25063" y="4533900"/>
            <a:ext cx="1892300" cy="23240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3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721B279-7B91-7F4D-B450-7078EB2462A7}"/>
              </a:ext>
            </a:extLst>
          </p:cNvPr>
          <p:cNvGrpSpPr>
            <a:grpSpLocks noChangeAspect="1"/>
          </p:cNvGrpSpPr>
          <p:nvPr/>
        </p:nvGrpSpPr>
        <p:grpSpPr>
          <a:xfrm>
            <a:off x="8317065" y="3429000"/>
            <a:ext cx="3649510" cy="1242486"/>
            <a:chOff x="252542" y="3093864"/>
            <a:chExt cx="2989189" cy="101767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DEBBE7-25DD-EC61-F339-162584FE33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0384" b="85917"/>
            <a:stretch/>
          </p:blipFill>
          <p:spPr>
            <a:xfrm>
              <a:off x="252542" y="3093864"/>
              <a:ext cx="2989189" cy="14311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BDA474-B5CD-EB3B-EFF2-768E0B0A77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36" r="62339"/>
            <a:stretch/>
          </p:blipFill>
          <p:spPr>
            <a:xfrm>
              <a:off x="536007" y="3236976"/>
              <a:ext cx="1256218" cy="87456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4CE8D20-E1BA-B6D3-57CD-0644480E9B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0365" t="13936"/>
            <a:stretch/>
          </p:blipFill>
          <p:spPr>
            <a:xfrm>
              <a:off x="1876323" y="3236976"/>
              <a:ext cx="654924" cy="87456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8E133D-9BAB-11AC-6962-9D2469DB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Single Study Group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82BFE8-5A21-5AC5-E19E-6908D588F08C}"/>
              </a:ext>
            </a:extLst>
          </p:cNvPr>
          <p:cNvSpPr txBox="1"/>
          <p:nvPr/>
        </p:nvSpPr>
        <p:spPr>
          <a:xfrm>
            <a:off x="8472640" y="5482032"/>
            <a:ext cx="33383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Caution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: This </a:t>
            </a:r>
            <a:r>
              <a:rPr lang="en-US" sz="1100" dirty="0">
                <a:solidFill>
                  <a:srgbClr val="2C3E50"/>
                </a:solidFill>
                <a:latin typeface="Lato" panose="020F0502020204030203" pitchFamily="34" charset="0"/>
              </a:rPr>
              <a:t>t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est treats each cell as an </a:t>
            </a:r>
            <a:r>
              <a:rPr lang="en-US" sz="1100" b="1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independent replicate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and </a:t>
            </a:r>
            <a:r>
              <a:rPr lang="en-US" sz="1100" b="1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ignores inherent correlations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between cells originating from the same sample</a:t>
            </a:r>
            <a:r>
              <a:rPr lang="en-US" sz="1100" dirty="0">
                <a:solidFill>
                  <a:srgbClr val="2C3E50"/>
                </a:solidFill>
                <a:latin typeface="Lato" panose="020F0502020204030203" pitchFamily="34" charset="0"/>
              </a:rPr>
              <a:t> (false positives).</a:t>
            </a:r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1351A1-660D-6C11-B0E7-702ABE9C2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678" y="652817"/>
            <a:ext cx="6154009" cy="2238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D5A4B8-46F1-FCB9-D9D5-0EC085AEF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678" y="2850527"/>
            <a:ext cx="5627490" cy="400950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50DD50-B3A9-DDDB-DA4A-3EE90D95DC08}"/>
              </a:ext>
            </a:extLst>
          </p:cNvPr>
          <p:cNvSpPr/>
          <p:nvPr/>
        </p:nvSpPr>
        <p:spPr>
          <a:xfrm>
            <a:off x="0" y="767072"/>
            <a:ext cx="1892300" cy="37414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8DD6E-55E4-2F93-3395-C32DB130001E}"/>
              </a:ext>
            </a:extLst>
          </p:cNvPr>
          <p:cNvSpPr/>
          <p:nvPr/>
        </p:nvSpPr>
        <p:spPr>
          <a:xfrm>
            <a:off x="25063" y="5410200"/>
            <a:ext cx="1892300" cy="14477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7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9BBD-698F-662C-344B-BA5E81CE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AEEC3-2B43-C814-4C2C-621C1C6CC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144" y="1738260"/>
            <a:ext cx="6016752" cy="5119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D66ABF-86AB-97F4-124A-57879E197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377" y="812189"/>
            <a:ext cx="5534797" cy="743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08C572-0CA4-DF61-465E-D9A3828C1D0C}"/>
              </a:ext>
            </a:extLst>
          </p:cNvPr>
          <p:cNvSpPr/>
          <p:nvPr/>
        </p:nvSpPr>
        <p:spPr>
          <a:xfrm>
            <a:off x="0" y="767072"/>
            <a:ext cx="1892300" cy="37414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05EE81-8AF2-1ABB-FDA3-DDA627ED3283}"/>
              </a:ext>
            </a:extLst>
          </p:cNvPr>
          <p:cNvSpPr/>
          <p:nvPr/>
        </p:nvSpPr>
        <p:spPr>
          <a:xfrm>
            <a:off x="25063" y="5410200"/>
            <a:ext cx="1892300" cy="14477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9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CDB6-371B-7D95-417A-AE684344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Single Study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E25BE-DDBD-A94C-87FE-AAE029676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057" y="1807099"/>
            <a:ext cx="7025640" cy="50509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404896-6303-29B4-F05D-027FF121B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925" y="818030"/>
            <a:ext cx="5839640" cy="800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35767E-7FDA-9C82-088B-031F60E6ECB3}"/>
              </a:ext>
            </a:extLst>
          </p:cNvPr>
          <p:cNvSpPr/>
          <p:nvPr/>
        </p:nvSpPr>
        <p:spPr>
          <a:xfrm>
            <a:off x="0" y="767072"/>
            <a:ext cx="1892300" cy="37414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F19A6-B2BA-E7E8-DFB0-7F9947B32F91}"/>
              </a:ext>
            </a:extLst>
          </p:cNvPr>
          <p:cNvSpPr/>
          <p:nvPr/>
        </p:nvSpPr>
        <p:spPr>
          <a:xfrm>
            <a:off x="25063" y="5410200"/>
            <a:ext cx="1892300" cy="14477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9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9C10-9787-A161-989E-4C635B02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</a:t>
            </a:r>
            <a:r>
              <a:rPr lang="en-US" dirty="0" err="1"/>
              <a:t>Pseudobulk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EA22E4-AAE9-2CEE-8127-CAF196DC5D3B}"/>
              </a:ext>
            </a:extLst>
          </p:cNvPr>
          <p:cNvSpPr txBox="1"/>
          <p:nvPr/>
        </p:nvSpPr>
        <p:spPr>
          <a:xfrm>
            <a:off x="2450685" y="932654"/>
            <a:ext cx="76716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Pseudobulk</a:t>
            </a:r>
            <a:r>
              <a:rPr lang="en-US" dirty="0"/>
              <a:t>: gene expression aggregated per sample and cell type. </a:t>
            </a:r>
          </a:p>
          <a:p>
            <a:r>
              <a:rPr lang="en-US" dirty="0"/>
              <a:t>independent observations = </a:t>
            </a:r>
            <a:r>
              <a:rPr lang="en-US" b="1" dirty="0"/>
              <a:t>samples</a:t>
            </a:r>
            <a:r>
              <a:rPr lang="en-US" dirty="0"/>
              <a:t>, rather than the </a:t>
            </a:r>
            <a:r>
              <a:rPr lang="en-US" i="1" dirty="0"/>
              <a:t>individual cells </a:t>
            </a:r>
            <a:r>
              <a:rPr lang="en-US" dirty="0"/>
              <a:t>(therefore accounts for within-sample correlation).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580228-524C-D981-EB68-FAD8BACF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585" y="2159466"/>
            <a:ext cx="6144482" cy="37057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A5E2E0-BABA-E742-16E7-6BFE68848EEA}"/>
              </a:ext>
            </a:extLst>
          </p:cNvPr>
          <p:cNvSpPr/>
          <p:nvPr/>
        </p:nvSpPr>
        <p:spPr>
          <a:xfrm>
            <a:off x="0" y="767072"/>
            <a:ext cx="1892300" cy="47447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4D94B0-3CA7-7645-0BEE-91D0C9A89891}"/>
              </a:ext>
            </a:extLst>
          </p:cNvPr>
          <p:cNvSpPr/>
          <p:nvPr/>
        </p:nvSpPr>
        <p:spPr>
          <a:xfrm>
            <a:off x="25063" y="6400800"/>
            <a:ext cx="1892300" cy="4571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8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02FB805-1501-E356-D038-BC93C61C3699}"/>
              </a:ext>
            </a:extLst>
          </p:cNvPr>
          <p:cNvSpPr/>
          <p:nvPr/>
        </p:nvSpPr>
        <p:spPr>
          <a:xfrm>
            <a:off x="9414252" y="6205018"/>
            <a:ext cx="2777748" cy="629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990F1-793D-118D-7A05-F5FA2CA4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</a:t>
            </a:r>
            <a:r>
              <a:rPr lang="en-US" dirty="0" err="1"/>
              <a:t>Pseudobulk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FB73A-7505-1887-DFA4-15CA10681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373" y="863596"/>
            <a:ext cx="6154009" cy="962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765482-0B09-C377-8EA2-F4A7F2601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373" y="1888616"/>
            <a:ext cx="5797927" cy="4983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7188EB-39D5-8C4D-AEB8-CD3B34439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748" y="4416791"/>
            <a:ext cx="4041757" cy="17882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376D3B-A68C-CEDA-0ECA-CCF893DDBE0E}"/>
              </a:ext>
            </a:extLst>
          </p:cNvPr>
          <p:cNvSpPr/>
          <p:nvPr/>
        </p:nvSpPr>
        <p:spPr>
          <a:xfrm>
            <a:off x="0" y="767072"/>
            <a:ext cx="1892300" cy="47447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2B0ED3-774E-B285-6102-C57AD7C80B75}"/>
              </a:ext>
            </a:extLst>
          </p:cNvPr>
          <p:cNvSpPr/>
          <p:nvPr/>
        </p:nvSpPr>
        <p:spPr>
          <a:xfrm>
            <a:off x="25063" y="6400800"/>
            <a:ext cx="1892300" cy="4571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7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0_Introdution_Course" id="{64F76E85-CA42-0A46-B891-13D1F0CD406A}" vid="{6FF7656D-6217-624F-962B-BDC121BB5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slide_template</Template>
  <TotalTime>1517</TotalTime>
  <Words>366</Words>
  <Application>Microsoft Macintosh PowerPoint</Application>
  <PresentationFormat>Widescreen</PresentationFormat>
  <Paragraphs>44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 Unicode MS</vt:lpstr>
      <vt:lpstr>Arial</vt:lpstr>
      <vt:lpstr>Calibri</vt:lpstr>
      <vt:lpstr>Calibri Light</vt:lpstr>
      <vt:lpstr>Consolas</vt:lpstr>
      <vt:lpstr>Lato</vt:lpstr>
      <vt:lpstr>Office Theme</vt:lpstr>
      <vt:lpstr>Module 5: Differential Gene Analysis and Exploratory Analysis with Seurat</vt:lpstr>
      <vt:lpstr>Conserved Marker Analysis</vt:lpstr>
      <vt:lpstr>Conserved Marker Analysis</vt:lpstr>
      <vt:lpstr>Visualizing Conserved Markers</vt:lpstr>
      <vt:lpstr>Differential Gene Expression Analysis: Single Study Group</vt:lpstr>
      <vt:lpstr>PowerPoint Presentation</vt:lpstr>
      <vt:lpstr>Differential Gene Expression Analysis: Single Study Group</vt:lpstr>
      <vt:lpstr>Differential Gene Expression Analysis: Pseudobulk</vt:lpstr>
      <vt:lpstr>Differential Gene Expression Analysis: Pseudobulk</vt:lpstr>
      <vt:lpstr>Seurat Functions for DGE</vt:lpstr>
      <vt:lpstr>Specific Gene Expression in Each Cluster</vt:lpstr>
      <vt:lpstr>Cell Heatmap of Gene Expression</vt:lpstr>
      <vt:lpstr>Heatmap of top 20 Genes for Each Cluster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Microsoft Office User</cp:lastModifiedBy>
  <cp:revision>167</cp:revision>
  <dcterms:created xsi:type="dcterms:W3CDTF">2024-01-01T16:06:19Z</dcterms:created>
  <dcterms:modified xsi:type="dcterms:W3CDTF">2024-04-04T18:26:18Z</dcterms:modified>
</cp:coreProperties>
</file>