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2"/>
  </p:notesMasterIdLst>
  <p:sldIdLst>
    <p:sldId id="256" r:id="rId2"/>
    <p:sldId id="262" r:id="rId3"/>
    <p:sldId id="261" r:id="rId4"/>
    <p:sldId id="263" r:id="rId5"/>
    <p:sldId id="264" r:id="rId6"/>
    <p:sldId id="265" r:id="rId7"/>
    <p:sldId id="268" r:id="rId8"/>
    <p:sldId id="266" r:id="rId9"/>
    <p:sldId id="267"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3ED"/>
    <a:srgbClr val="A50021"/>
    <a:srgbClr val="68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27" autoAdjust="0"/>
    <p:restoredTop sz="94674"/>
  </p:normalViewPr>
  <p:slideViewPr>
    <p:cSldViewPr snapToGrid="0">
      <p:cViewPr varScale="1">
        <p:scale>
          <a:sx n="105" d="100"/>
          <a:sy n="105" d="100"/>
        </p:scale>
        <p:origin x="120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0CFF0-3E11-4AF6-9747-7919C58FBC48}" type="datetimeFigureOut">
              <a:rPr lang="en-US" smtClean="0"/>
              <a:t>4/5/2024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E9C32-9AD5-4F50-8DB4-01491388DC2B}" type="slidenum">
              <a:rPr lang="en-US" smtClean="0"/>
              <a:t>‹#›</a:t>
            </a:fld>
            <a:endParaRPr lang="en-US"/>
          </a:p>
        </p:txBody>
      </p:sp>
    </p:spTree>
    <p:extLst>
      <p:ext uri="{BB962C8B-B14F-4D97-AF65-F5344CB8AC3E}">
        <p14:creationId xmlns:p14="http://schemas.microsoft.com/office/powerpoint/2010/main" val="3916573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https://www.nature.com/articles/s41467-022-28803-w</a:t>
            </a:r>
          </a:p>
          <a:p>
            <a:endParaRPr lang="en-US" dirty="0"/>
          </a:p>
          <a:p>
            <a:endParaRPr lang="en-US" dirty="0"/>
          </a:p>
          <a:p>
            <a:endParaRPr lang="en-US" dirty="0"/>
          </a:p>
          <a:p>
            <a:r>
              <a:rPr lang="en-US" dirty="0"/>
              <a:t>https://www.dreamstime.com/stock-illustration-dna-vector-illustration-human-structure-image49975743</a:t>
            </a:r>
          </a:p>
        </p:txBody>
      </p:sp>
      <p:sp>
        <p:nvSpPr>
          <p:cNvPr id="4" name="Slide Number Placeholder 3"/>
          <p:cNvSpPr>
            <a:spLocks noGrp="1"/>
          </p:cNvSpPr>
          <p:nvPr>
            <p:ph type="sldNum" sz="quarter" idx="5"/>
          </p:nvPr>
        </p:nvSpPr>
        <p:spPr/>
        <p:txBody>
          <a:bodyPr/>
          <a:lstStyle/>
          <a:p>
            <a:fld id="{121E9C32-9AD5-4F50-8DB4-01491388DC2B}" type="slidenum">
              <a:rPr lang="en-US" smtClean="0"/>
              <a:t>3</a:t>
            </a:fld>
            <a:endParaRPr lang="en-US"/>
          </a:p>
        </p:txBody>
      </p:sp>
    </p:spTree>
    <p:extLst>
      <p:ext uri="{BB962C8B-B14F-4D97-AF65-F5344CB8AC3E}">
        <p14:creationId xmlns:p14="http://schemas.microsoft.com/office/powerpoint/2010/main" val="2712886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5BCB-E3B8-07B8-F935-20391976AE50}"/>
              </a:ext>
            </a:extLst>
          </p:cNvPr>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FCBC591-4310-F7A1-0C2B-41C2A92FC00D}"/>
              </a:ext>
            </a:extLst>
          </p:cNvPr>
          <p:cNvSpPr>
            <a:spLocks noGrp="1"/>
          </p:cNvSpPr>
          <p:nvPr>
            <p:ph type="subTitle" idx="1"/>
          </p:nvPr>
        </p:nvSpPr>
        <p:spPr>
          <a:xfrm>
            <a:off x="1524000" y="3602038"/>
            <a:ext cx="9144000" cy="1655762"/>
          </a:xfrm>
        </p:spPr>
        <p:txBody>
          <a:bodyPr/>
          <a:lstStyle>
            <a:lvl1pPr marL="0" indent="0" algn="ctr">
              <a:buNone/>
              <a:defRPr sz="2400">
                <a:solidFill>
                  <a:srgbClr val="CC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52A9D8B-214E-BBC5-816C-30B8814B61E8}"/>
              </a:ext>
            </a:extLst>
          </p:cNvPr>
          <p:cNvSpPr>
            <a:spLocks noGrp="1"/>
          </p:cNvSpPr>
          <p:nvPr>
            <p:ph type="dt" sz="half" idx="10"/>
          </p:nvPr>
        </p:nvSpPr>
        <p:spPr/>
        <p:txBody>
          <a:bodyPr/>
          <a:lstStyle/>
          <a:p>
            <a:fld id="{9F69634C-F75C-45F7-A87A-C5E2AF3ECA41}" type="datetimeFigureOut">
              <a:rPr lang="en-US" smtClean="0"/>
              <a:t>4/5/2024</a:t>
            </a:fld>
            <a:endParaRPr lang="en-US"/>
          </a:p>
        </p:txBody>
      </p:sp>
      <p:sp>
        <p:nvSpPr>
          <p:cNvPr id="5" name="Footer Placeholder 4">
            <a:extLst>
              <a:ext uri="{FF2B5EF4-FFF2-40B4-BE49-F238E27FC236}">
                <a16:creationId xmlns:a16="http://schemas.microsoft.com/office/drawing/2014/main" id="{7C4C54AA-25DA-40A4-4E68-B7A38DD02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688ED-A527-96A5-50BC-933A8F84555F}"/>
              </a:ext>
            </a:extLst>
          </p:cNvPr>
          <p:cNvSpPr>
            <a:spLocks noGrp="1"/>
          </p:cNvSpPr>
          <p:nvPr>
            <p:ph type="sldNum" sz="quarter" idx="12"/>
          </p:nvPr>
        </p:nvSpPr>
        <p:spPr>
          <a:xfrm>
            <a:off x="7128443" y="6492875"/>
            <a:ext cx="2743200" cy="365125"/>
          </a:xfrm>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164173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4D80-0A90-4E53-A15F-BEE0809AFF99}"/>
              </a:ext>
            </a:extLst>
          </p:cNvPr>
          <p:cNvSpPr>
            <a:spLocks noGrp="1"/>
          </p:cNvSpPr>
          <p:nvPr>
            <p:ph type="title"/>
          </p:nvPr>
        </p:nvSpPr>
        <p:spPr>
          <a:xfrm>
            <a:off x="0" y="0"/>
            <a:ext cx="12192000" cy="629173"/>
          </a:xfrm>
          <a:solidFill>
            <a:srgbClr val="A50021"/>
          </a:solidFill>
        </p:spPr>
        <p:txBody>
          <a:bodyPr>
            <a:normAutofit/>
          </a:bodyPr>
          <a:lstStyle>
            <a:lvl1pPr>
              <a:defRPr sz="360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91A227F-3F03-F1D8-30CC-FF2A86391070}"/>
              </a:ext>
            </a:extLst>
          </p:cNvPr>
          <p:cNvSpPr>
            <a:spLocks noGrp="1"/>
          </p:cNvSpPr>
          <p:nvPr>
            <p:ph type="dt" sz="half" idx="10"/>
          </p:nvPr>
        </p:nvSpPr>
        <p:spPr/>
        <p:txBody>
          <a:bodyPr/>
          <a:lstStyle/>
          <a:p>
            <a:fld id="{9F69634C-F75C-45F7-A87A-C5E2AF3ECA41}" type="datetimeFigureOut">
              <a:rPr lang="en-US" smtClean="0"/>
              <a:t>4/5/2024</a:t>
            </a:fld>
            <a:endParaRPr lang="en-US"/>
          </a:p>
        </p:txBody>
      </p:sp>
      <p:sp>
        <p:nvSpPr>
          <p:cNvPr id="4" name="Footer Placeholder 3">
            <a:extLst>
              <a:ext uri="{FF2B5EF4-FFF2-40B4-BE49-F238E27FC236}">
                <a16:creationId xmlns:a16="http://schemas.microsoft.com/office/drawing/2014/main" id="{C9759D64-3DF8-C889-315D-FE22B28175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1BEE87-EA54-6D9E-CF3E-4E95D81E9096}"/>
              </a:ext>
            </a:extLst>
          </p:cNvPr>
          <p:cNvSpPr>
            <a:spLocks noGrp="1"/>
          </p:cNvSpPr>
          <p:nvPr>
            <p:ph type="sldNum" sz="quarter" idx="12"/>
          </p:nvPr>
        </p:nvSpPr>
        <p:spPr>
          <a:xfrm>
            <a:off x="7499058" y="6356350"/>
            <a:ext cx="2743200" cy="365125"/>
          </a:xfrm>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757147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033A-2F5F-351D-6A63-BDAAC03B1F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80FF4-15C5-2E6B-0C4F-6647A96EAC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5B5ED-B6CB-390C-B51E-BB044AC22FEB}"/>
              </a:ext>
            </a:extLst>
          </p:cNvPr>
          <p:cNvSpPr>
            <a:spLocks noGrp="1"/>
          </p:cNvSpPr>
          <p:nvPr>
            <p:ph type="dt" sz="half" idx="10"/>
          </p:nvPr>
        </p:nvSpPr>
        <p:spPr/>
        <p:txBody>
          <a:bodyPr/>
          <a:lstStyle/>
          <a:p>
            <a:fld id="{9F69634C-F75C-45F7-A87A-C5E2AF3ECA41}" type="datetimeFigureOut">
              <a:rPr lang="en-US" smtClean="0"/>
              <a:t>4/5/2024</a:t>
            </a:fld>
            <a:endParaRPr lang="en-US"/>
          </a:p>
        </p:txBody>
      </p:sp>
      <p:sp>
        <p:nvSpPr>
          <p:cNvPr id="5" name="Footer Placeholder 4">
            <a:extLst>
              <a:ext uri="{FF2B5EF4-FFF2-40B4-BE49-F238E27FC236}">
                <a16:creationId xmlns:a16="http://schemas.microsoft.com/office/drawing/2014/main" id="{3C2E5ABD-21F5-238E-B567-A4F9AEB5F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49B9D-1E3D-CA2E-C52B-21DAA06BEFAC}"/>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157584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B6BF-ECF8-8904-B356-F34CAFE6B7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2ABF5C-F867-67AC-F587-A786B25319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D2A129-B425-E1B0-CEA2-3B4F7FDB6E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FAB8F4-BF71-A5FB-1A2B-D5DBB350EDEA}"/>
              </a:ext>
            </a:extLst>
          </p:cNvPr>
          <p:cNvSpPr>
            <a:spLocks noGrp="1"/>
          </p:cNvSpPr>
          <p:nvPr>
            <p:ph type="dt" sz="half" idx="10"/>
          </p:nvPr>
        </p:nvSpPr>
        <p:spPr/>
        <p:txBody>
          <a:bodyPr/>
          <a:lstStyle/>
          <a:p>
            <a:fld id="{9F69634C-F75C-45F7-A87A-C5E2AF3ECA41}" type="datetimeFigureOut">
              <a:rPr lang="en-US" smtClean="0"/>
              <a:t>4/5/2024</a:t>
            </a:fld>
            <a:endParaRPr lang="en-US"/>
          </a:p>
        </p:txBody>
      </p:sp>
      <p:sp>
        <p:nvSpPr>
          <p:cNvPr id="6" name="Footer Placeholder 5">
            <a:extLst>
              <a:ext uri="{FF2B5EF4-FFF2-40B4-BE49-F238E27FC236}">
                <a16:creationId xmlns:a16="http://schemas.microsoft.com/office/drawing/2014/main" id="{A6F284D2-6FA7-B75B-010E-8B6828BD02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7A3294-05D4-B5C7-BD02-86176002083A}"/>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409425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853FE-71B4-F61F-60FD-A23C9F0B1BED}"/>
              </a:ext>
            </a:extLst>
          </p:cNvPr>
          <p:cNvSpPr>
            <a:spLocks noGrp="1"/>
          </p:cNvSpPr>
          <p:nvPr>
            <p:ph type="dt" sz="half" idx="10"/>
          </p:nvPr>
        </p:nvSpPr>
        <p:spPr/>
        <p:txBody>
          <a:bodyPr/>
          <a:lstStyle/>
          <a:p>
            <a:fld id="{9F69634C-F75C-45F7-A87A-C5E2AF3ECA41}" type="datetimeFigureOut">
              <a:rPr lang="en-US" smtClean="0"/>
              <a:t>4/5/2024</a:t>
            </a:fld>
            <a:endParaRPr lang="en-US"/>
          </a:p>
        </p:txBody>
      </p:sp>
      <p:sp>
        <p:nvSpPr>
          <p:cNvPr id="3" name="Footer Placeholder 2">
            <a:extLst>
              <a:ext uri="{FF2B5EF4-FFF2-40B4-BE49-F238E27FC236}">
                <a16:creationId xmlns:a16="http://schemas.microsoft.com/office/drawing/2014/main" id="{7E971E14-28BD-93DD-2814-BE55A5DDFB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D6960C-0AC6-B26A-686A-92E53140D5BC}"/>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3004753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AA3D82-EBE4-C120-6990-4AE24863DD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6FE47D-DC2A-9EDE-4D3E-253F59EE36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0BB8207-400A-08E9-10E6-F384731A2A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9634C-F75C-45F7-A87A-C5E2AF3ECA41}" type="datetimeFigureOut">
              <a:rPr lang="en-US" smtClean="0"/>
              <a:t>4/5/2024</a:t>
            </a:fld>
            <a:endParaRPr lang="en-US"/>
          </a:p>
        </p:txBody>
      </p:sp>
      <p:sp>
        <p:nvSpPr>
          <p:cNvPr id="5" name="Footer Placeholder 4">
            <a:extLst>
              <a:ext uri="{FF2B5EF4-FFF2-40B4-BE49-F238E27FC236}">
                <a16:creationId xmlns:a16="http://schemas.microsoft.com/office/drawing/2014/main" id="{719BB1CC-0FCB-2CB8-FDC9-5D72A2CAB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42AC2D-0DE9-40D7-929B-38644020C2F0}"/>
              </a:ext>
            </a:extLst>
          </p:cNvPr>
          <p:cNvSpPr>
            <a:spLocks noGrp="1"/>
          </p:cNvSpPr>
          <p:nvPr>
            <p:ph type="sldNum" sz="quarter" idx="4"/>
          </p:nvPr>
        </p:nvSpPr>
        <p:spPr>
          <a:xfrm>
            <a:off x="7128444" y="649037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16BD1-AAA5-426D-8624-AA09EE36D028}" type="slidenum">
              <a:rPr lang="en-US" smtClean="0"/>
              <a:t>‹#›</a:t>
            </a:fld>
            <a:endParaRPr lang="en-US"/>
          </a:p>
        </p:txBody>
      </p:sp>
      <p:pic>
        <p:nvPicPr>
          <p:cNvPr id="12" name="Picture 4">
            <a:extLst>
              <a:ext uri="{FF2B5EF4-FFF2-40B4-BE49-F238E27FC236}">
                <a16:creationId xmlns:a16="http://schemas.microsoft.com/office/drawing/2014/main" id="{D057B878-12E1-E213-DD5D-E8C3B95DEE3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92190"/>
          <a:stretch/>
        </p:blipFill>
        <p:spPr bwMode="auto">
          <a:xfrm>
            <a:off x="11657405" y="6405597"/>
            <a:ext cx="440780" cy="369373"/>
          </a:xfrm>
          <a:prstGeom prst="rect">
            <a:avLst/>
          </a:prstGeom>
          <a:solidFill>
            <a:schemeClr val="bg1"/>
          </a:solidFill>
        </p:spPr>
      </p:pic>
      <p:sp>
        <p:nvSpPr>
          <p:cNvPr id="10" name="Rectangle 9">
            <a:extLst>
              <a:ext uri="{FF2B5EF4-FFF2-40B4-BE49-F238E27FC236}">
                <a16:creationId xmlns:a16="http://schemas.microsoft.com/office/drawing/2014/main" id="{96165629-9282-59A2-3252-22C976A32FCB}"/>
              </a:ext>
            </a:extLst>
          </p:cNvPr>
          <p:cNvSpPr/>
          <p:nvPr/>
        </p:nvSpPr>
        <p:spPr>
          <a:xfrm>
            <a:off x="10327568" y="6413419"/>
            <a:ext cx="162346" cy="36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6">
            <a:extLst>
              <a:ext uri="{FF2B5EF4-FFF2-40B4-BE49-F238E27FC236}">
                <a16:creationId xmlns:a16="http://schemas.microsoft.com/office/drawing/2014/main" id="{BDB1A56D-B0BB-83FA-A9E4-F4640EAC04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95781" y="6356350"/>
            <a:ext cx="398897" cy="474984"/>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AE6847B1-0652-4F82-C0D7-6BB9058EF211}"/>
              </a:ext>
            </a:extLst>
          </p:cNvPr>
          <p:cNvGrpSpPr/>
          <p:nvPr/>
        </p:nvGrpSpPr>
        <p:grpSpPr>
          <a:xfrm>
            <a:off x="10421120" y="6361244"/>
            <a:ext cx="1358031" cy="470621"/>
            <a:chOff x="10250948" y="6361244"/>
            <a:chExt cx="1358031" cy="470621"/>
          </a:xfrm>
        </p:grpSpPr>
        <p:sp>
          <p:nvSpPr>
            <p:cNvPr id="15" name="TextBox 14">
              <a:extLst>
                <a:ext uri="{FF2B5EF4-FFF2-40B4-BE49-F238E27FC236}">
                  <a16:creationId xmlns:a16="http://schemas.microsoft.com/office/drawing/2014/main" id="{8E43C571-9C77-A5A7-27CB-DF2E8AB20A94}"/>
                </a:ext>
              </a:extLst>
            </p:cNvPr>
            <p:cNvSpPr txBox="1"/>
            <p:nvPr userDrawn="1"/>
          </p:nvSpPr>
          <p:spPr>
            <a:xfrm>
              <a:off x="10288746" y="6401527"/>
              <a:ext cx="1320233" cy="427618"/>
            </a:xfrm>
            <a:prstGeom prst="rect">
              <a:avLst/>
            </a:prstGeom>
            <a:noFill/>
          </p:spPr>
          <p:txBody>
            <a:bodyPr wrap="none" rtlCol="0">
              <a:spAutoFit/>
            </a:bodyPr>
            <a:lstStyle/>
            <a:p>
              <a:pPr>
                <a:lnSpc>
                  <a:spcPts val="1280"/>
                </a:lnSpc>
              </a:pP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100" baseline="0" dirty="0">
                  <a:latin typeface="Arial Unicode MS" panose="020B0604020202020204" pitchFamily="34" charset="-128"/>
                  <a:ea typeface="Arial Unicode MS" panose="020B0604020202020204" pitchFamily="34" charset="-128"/>
                  <a:cs typeface="Arial Unicode MS" panose="020B0604020202020204" pitchFamily="34" charset="-128"/>
                </a:rPr>
                <a:t>ATA</a:t>
              </a:r>
              <a:r>
                <a:rPr lang="en-US" sz="12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20" baseline="0" dirty="0">
                  <a:latin typeface="Arial Unicode MS" panose="020B0604020202020204" pitchFamily="34" charset="-128"/>
                  <a:ea typeface="Arial Unicode MS" panose="020B0604020202020204" pitchFamily="34" charset="-128"/>
                  <a:cs typeface="Arial Unicode MS" panose="020B0604020202020204" pitchFamily="34" charset="-128"/>
                </a:rPr>
                <a:t>CIENCE</a:t>
              </a:r>
              <a:r>
                <a:rPr lang="en-US" sz="12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a:lnSpc>
                  <a:spcPts val="1280"/>
                </a:lnSpc>
              </a:pP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10" baseline="0" dirty="0">
                  <a:latin typeface="Arial Unicode MS" panose="020B0604020202020204" pitchFamily="34" charset="-128"/>
                  <a:ea typeface="Arial Unicode MS" panose="020B0604020202020204" pitchFamily="34" charset="-128"/>
                  <a:cs typeface="Arial Unicode MS" panose="020B0604020202020204" pitchFamily="34" charset="-128"/>
                </a:rPr>
                <a:t>CADEMY</a:t>
              </a:r>
            </a:p>
          </p:txBody>
        </p:sp>
        <p:sp>
          <p:nvSpPr>
            <p:cNvPr id="18" name="TextBox 17">
              <a:extLst>
                <a:ext uri="{FF2B5EF4-FFF2-40B4-BE49-F238E27FC236}">
                  <a16:creationId xmlns:a16="http://schemas.microsoft.com/office/drawing/2014/main" id="{0A9B7E82-3AE1-1ED0-9C75-D904117A350C}"/>
                </a:ext>
              </a:extLst>
            </p:cNvPr>
            <p:cNvSpPr txBox="1"/>
            <p:nvPr userDrawn="1"/>
          </p:nvSpPr>
          <p:spPr>
            <a:xfrm>
              <a:off x="10250948" y="6365476"/>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D</a:t>
              </a:r>
              <a:endParaRPr lang="en-US" sz="1400" dirty="0"/>
            </a:p>
          </p:txBody>
        </p:sp>
        <p:sp>
          <p:nvSpPr>
            <p:cNvPr id="19" name="TextBox 18">
              <a:extLst>
                <a:ext uri="{FF2B5EF4-FFF2-40B4-BE49-F238E27FC236}">
                  <a16:creationId xmlns:a16="http://schemas.microsoft.com/office/drawing/2014/main" id="{166948DE-BE55-32BF-3755-41B53C339311}"/>
                </a:ext>
              </a:extLst>
            </p:cNvPr>
            <p:cNvSpPr txBox="1"/>
            <p:nvPr userDrawn="1"/>
          </p:nvSpPr>
          <p:spPr>
            <a:xfrm>
              <a:off x="10686216" y="6361244"/>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S</a:t>
              </a:r>
              <a:endParaRPr lang="en-US" sz="1400" dirty="0"/>
            </a:p>
          </p:txBody>
        </p:sp>
        <p:sp>
          <p:nvSpPr>
            <p:cNvPr id="20" name="TextBox 19">
              <a:extLst>
                <a:ext uri="{FF2B5EF4-FFF2-40B4-BE49-F238E27FC236}">
                  <a16:creationId xmlns:a16="http://schemas.microsoft.com/office/drawing/2014/main" id="{220460B7-E159-6953-8B40-5396511A4476}"/>
                </a:ext>
              </a:extLst>
            </p:cNvPr>
            <p:cNvSpPr txBox="1"/>
            <p:nvPr userDrawn="1"/>
          </p:nvSpPr>
          <p:spPr>
            <a:xfrm>
              <a:off x="10260092" y="6524088"/>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A</a:t>
              </a:r>
              <a:endParaRPr lang="en-US" sz="1400" dirty="0"/>
            </a:p>
          </p:txBody>
        </p:sp>
      </p:grpSp>
    </p:spTree>
    <p:extLst>
      <p:ext uri="{BB962C8B-B14F-4D97-AF65-F5344CB8AC3E}">
        <p14:creationId xmlns:p14="http://schemas.microsoft.com/office/powerpoint/2010/main" val="200796742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E794-74C3-59BB-D9FD-8D2419097F87}"/>
              </a:ext>
            </a:extLst>
          </p:cNvPr>
          <p:cNvSpPr>
            <a:spLocks noGrp="1"/>
          </p:cNvSpPr>
          <p:nvPr>
            <p:ph type="ctrTitle"/>
          </p:nvPr>
        </p:nvSpPr>
        <p:spPr/>
        <p:txBody>
          <a:bodyPr/>
          <a:lstStyle/>
          <a:p>
            <a:r>
              <a:rPr lang="en-US" dirty="0"/>
              <a:t>Module 4: Cell Type Identification</a:t>
            </a:r>
          </a:p>
        </p:txBody>
      </p:sp>
      <p:sp>
        <p:nvSpPr>
          <p:cNvPr id="6" name="Subtitle 2">
            <a:extLst>
              <a:ext uri="{FF2B5EF4-FFF2-40B4-BE49-F238E27FC236}">
                <a16:creationId xmlns:a16="http://schemas.microsoft.com/office/drawing/2014/main" id="{464CE564-E9D6-D56D-2EDD-F38A48A53B5C}"/>
              </a:ext>
            </a:extLst>
          </p:cNvPr>
          <p:cNvSpPr>
            <a:spLocks noGrp="1"/>
          </p:cNvSpPr>
          <p:nvPr>
            <p:ph type="subTitle" idx="1"/>
          </p:nvPr>
        </p:nvSpPr>
        <p:spPr>
          <a:xfrm>
            <a:off x="1524000" y="4079875"/>
            <a:ext cx="9144000" cy="1655762"/>
          </a:xfrm>
        </p:spPr>
        <p:txBody>
          <a:bodyPr>
            <a:noAutofit/>
          </a:bodyPr>
          <a:lstStyle/>
          <a:p>
            <a:r>
              <a:rPr lang="en-US" sz="4000" dirty="0"/>
              <a:t>NC State </a:t>
            </a:r>
            <a:r>
              <a:rPr lang="en-US" sz="4000" dirty="0" err="1"/>
              <a:t>scRNA</a:t>
            </a:r>
            <a:r>
              <a:rPr lang="en-US" sz="4000" dirty="0"/>
              <a:t> Workshop, 2024</a:t>
            </a:r>
          </a:p>
        </p:txBody>
      </p:sp>
    </p:spTree>
    <p:extLst>
      <p:ext uri="{BB962C8B-B14F-4D97-AF65-F5344CB8AC3E}">
        <p14:creationId xmlns:p14="http://schemas.microsoft.com/office/powerpoint/2010/main" val="2380909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896BDB1-5BE6-4EA2-E515-66CCF8852990}"/>
              </a:ext>
            </a:extLst>
          </p:cNvPr>
          <p:cNvGrpSpPr>
            <a:grpSpLocks noChangeAspect="1"/>
          </p:cNvGrpSpPr>
          <p:nvPr/>
        </p:nvGrpSpPr>
        <p:grpSpPr>
          <a:xfrm>
            <a:off x="218742" y="810125"/>
            <a:ext cx="7325058" cy="1699532"/>
            <a:chOff x="434780" y="1103624"/>
            <a:chExt cx="6796771" cy="1576962"/>
          </a:xfrm>
        </p:grpSpPr>
        <p:pic>
          <p:nvPicPr>
            <p:cNvPr id="4" name="Picture 3">
              <a:extLst>
                <a:ext uri="{FF2B5EF4-FFF2-40B4-BE49-F238E27FC236}">
                  <a16:creationId xmlns:a16="http://schemas.microsoft.com/office/drawing/2014/main" id="{D13F34B3-F82C-1FB6-211C-E1170695862F}"/>
                </a:ext>
              </a:extLst>
            </p:cNvPr>
            <p:cNvPicPr>
              <a:picLocks noChangeAspect="1"/>
            </p:cNvPicPr>
            <p:nvPr/>
          </p:nvPicPr>
          <p:blipFill>
            <a:blip r:embed="rId2"/>
            <a:stretch>
              <a:fillRect/>
            </a:stretch>
          </p:blipFill>
          <p:spPr>
            <a:xfrm>
              <a:off x="698659" y="1650762"/>
              <a:ext cx="3734039" cy="1029824"/>
            </a:xfrm>
            <a:prstGeom prst="rect">
              <a:avLst/>
            </a:prstGeom>
          </p:spPr>
        </p:pic>
        <p:pic>
          <p:nvPicPr>
            <p:cNvPr id="10" name="Picture 9">
              <a:extLst>
                <a:ext uri="{FF2B5EF4-FFF2-40B4-BE49-F238E27FC236}">
                  <a16:creationId xmlns:a16="http://schemas.microsoft.com/office/drawing/2014/main" id="{DFDFAA16-B102-DE0B-1CA1-D7C3ED9ECFC5}"/>
                </a:ext>
              </a:extLst>
            </p:cNvPr>
            <p:cNvPicPr>
              <a:picLocks noChangeAspect="1"/>
            </p:cNvPicPr>
            <p:nvPr/>
          </p:nvPicPr>
          <p:blipFill>
            <a:blip r:embed="rId3"/>
            <a:stretch>
              <a:fillRect/>
            </a:stretch>
          </p:blipFill>
          <p:spPr>
            <a:xfrm>
              <a:off x="4370832" y="1103624"/>
              <a:ext cx="2860719" cy="1576962"/>
            </a:xfrm>
            <a:prstGeom prst="rect">
              <a:avLst/>
            </a:prstGeom>
          </p:spPr>
        </p:pic>
        <p:pic>
          <p:nvPicPr>
            <p:cNvPr id="12" name="Picture 11">
              <a:extLst>
                <a:ext uri="{FF2B5EF4-FFF2-40B4-BE49-F238E27FC236}">
                  <a16:creationId xmlns:a16="http://schemas.microsoft.com/office/drawing/2014/main" id="{6ECBCB47-98FB-4009-539D-41D91E764170}"/>
                </a:ext>
              </a:extLst>
            </p:cNvPr>
            <p:cNvPicPr>
              <a:picLocks noChangeAspect="1"/>
            </p:cNvPicPr>
            <p:nvPr/>
          </p:nvPicPr>
          <p:blipFill>
            <a:blip r:embed="rId4"/>
            <a:stretch>
              <a:fillRect/>
            </a:stretch>
          </p:blipFill>
          <p:spPr>
            <a:xfrm>
              <a:off x="434780" y="1165701"/>
              <a:ext cx="3734039" cy="436446"/>
            </a:xfrm>
            <a:prstGeom prst="rect">
              <a:avLst/>
            </a:prstGeom>
          </p:spPr>
        </p:pic>
      </p:grpSp>
      <p:sp>
        <p:nvSpPr>
          <p:cNvPr id="35" name="Rectangle 34">
            <a:extLst>
              <a:ext uri="{FF2B5EF4-FFF2-40B4-BE49-F238E27FC236}">
                <a16:creationId xmlns:a16="http://schemas.microsoft.com/office/drawing/2014/main" id="{B38FFBE4-DD5F-ABA6-9C1A-36BC0E10A0DF}"/>
              </a:ext>
            </a:extLst>
          </p:cNvPr>
          <p:cNvSpPr/>
          <p:nvPr/>
        </p:nvSpPr>
        <p:spPr>
          <a:xfrm>
            <a:off x="4460728" y="2186940"/>
            <a:ext cx="7036119" cy="44523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8EEA55-6B96-183C-34FB-5060ABC85E70}"/>
              </a:ext>
            </a:extLst>
          </p:cNvPr>
          <p:cNvSpPr>
            <a:spLocks noGrp="1"/>
          </p:cNvSpPr>
          <p:nvPr>
            <p:ph type="title"/>
          </p:nvPr>
        </p:nvSpPr>
        <p:spPr/>
        <p:txBody>
          <a:bodyPr/>
          <a:lstStyle/>
          <a:p>
            <a:r>
              <a:rPr lang="en-US"/>
              <a:t>Questions?</a:t>
            </a:r>
            <a:endParaRPr lang="en-US" dirty="0"/>
          </a:p>
        </p:txBody>
      </p:sp>
      <p:grpSp>
        <p:nvGrpSpPr>
          <p:cNvPr id="27" name="Group 26">
            <a:extLst>
              <a:ext uri="{FF2B5EF4-FFF2-40B4-BE49-F238E27FC236}">
                <a16:creationId xmlns:a16="http://schemas.microsoft.com/office/drawing/2014/main" id="{4E046237-CD70-B57E-8280-A47780088423}"/>
              </a:ext>
            </a:extLst>
          </p:cNvPr>
          <p:cNvGrpSpPr>
            <a:grpSpLocks noChangeAspect="1"/>
          </p:cNvGrpSpPr>
          <p:nvPr/>
        </p:nvGrpSpPr>
        <p:grpSpPr>
          <a:xfrm>
            <a:off x="4460728" y="2285562"/>
            <a:ext cx="7036119" cy="2826696"/>
            <a:chOff x="6308800" y="2527381"/>
            <a:chExt cx="5683814" cy="2283420"/>
          </a:xfrm>
        </p:grpSpPr>
        <p:pic>
          <p:nvPicPr>
            <p:cNvPr id="24" name="Picture 23">
              <a:extLst>
                <a:ext uri="{FF2B5EF4-FFF2-40B4-BE49-F238E27FC236}">
                  <a16:creationId xmlns:a16="http://schemas.microsoft.com/office/drawing/2014/main" id="{3D96EA21-7E70-D1F4-ECB8-01D779CE549E}"/>
                </a:ext>
              </a:extLst>
            </p:cNvPr>
            <p:cNvPicPr>
              <a:picLocks noChangeAspect="1"/>
            </p:cNvPicPr>
            <p:nvPr/>
          </p:nvPicPr>
          <p:blipFill>
            <a:blip r:embed="rId5"/>
            <a:stretch>
              <a:fillRect/>
            </a:stretch>
          </p:blipFill>
          <p:spPr>
            <a:xfrm>
              <a:off x="6308800" y="2868574"/>
              <a:ext cx="5683814" cy="1942227"/>
            </a:xfrm>
            <a:prstGeom prst="rect">
              <a:avLst/>
            </a:prstGeom>
          </p:spPr>
        </p:pic>
        <p:pic>
          <p:nvPicPr>
            <p:cNvPr id="26" name="Picture 25">
              <a:extLst>
                <a:ext uri="{FF2B5EF4-FFF2-40B4-BE49-F238E27FC236}">
                  <a16:creationId xmlns:a16="http://schemas.microsoft.com/office/drawing/2014/main" id="{E84283DC-C21D-6740-3308-8A13CCCB8D46}"/>
                </a:ext>
              </a:extLst>
            </p:cNvPr>
            <p:cNvPicPr>
              <a:picLocks noChangeAspect="1"/>
            </p:cNvPicPr>
            <p:nvPr/>
          </p:nvPicPr>
          <p:blipFill>
            <a:blip r:embed="rId6"/>
            <a:stretch>
              <a:fillRect/>
            </a:stretch>
          </p:blipFill>
          <p:spPr>
            <a:xfrm>
              <a:off x="6370356" y="2527381"/>
              <a:ext cx="5340507" cy="335038"/>
            </a:xfrm>
            <a:prstGeom prst="rect">
              <a:avLst/>
            </a:prstGeom>
          </p:spPr>
        </p:pic>
      </p:grpSp>
      <p:grpSp>
        <p:nvGrpSpPr>
          <p:cNvPr id="34" name="Group 33">
            <a:extLst>
              <a:ext uri="{FF2B5EF4-FFF2-40B4-BE49-F238E27FC236}">
                <a16:creationId xmlns:a16="http://schemas.microsoft.com/office/drawing/2014/main" id="{B4AB3F2C-1D12-9154-8464-71100F166C60}"/>
              </a:ext>
            </a:extLst>
          </p:cNvPr>
          <p:cNvGrpSpPr>
            <a:grpSpLocks noChangeAspect="1"/>
          </p:cNvGrpSpPr>
          <p:nvPr/>
        </p:nvGrpSpPr>
        <p:grpSpPr>
          <a:xfrm>
            <a:off x="333965" y="4436292"/>
            <a:ext cx="7693930" cy="2287719"/>
            <a:chOff x="297390" y="4588996"/>
            <a:chExt cx="6535795" cy="1943358"/>
          </a:xfrm>
        </p:grpSpPr>
        <p:sp>
          <p:nvSpPr>
            <p:cNvPr id="28" name="Rectangle 27">
              <a:extLst>
                <a:ext uri="{FF2B5EF4-FFF2-40B4-BE49-F238E27FC236}">
                  <a16:creationId xmlns:a16="http://schemas.microsoft.com/office/drawing/2014/main" id="{B53ADC2D-2ACA-5DC7-3FD8-9C45373A0634}"/>
                </a:ext>
              </a:extLst>
            </p:cNvPr>
            <p:cNvSpPr/>
            <p:nvPr/>
          </p:nvSpPr>
          <p:spPr>
            <a:xfrm>
              <a:off x="297391" y="4588996"/>
              <a:ext cx="6525915" cy="1943358"/>
            </a:xfrm>
            <a:prstGeom prst="rect">
              <a:avLst/>
            </a:prstGeom>
            <a:solidFill>
              <a:schemeClr val="bg1"/>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28607718-9C28-E96B-878A-35D23306B6C0}"/>
                </a:ext>
              </a:extLst>
            </p:cNvPr>
            <p:cNvPicPr>
              <a:picLocks noChangeAspect="1"/>
            </p:cNvPicPr>
            <p:nvPr/>
          </p:nvPicPr>
          <p:blipFill>
            <a:blip r:embed="rId7"/>
            <a:stretch>
              <a:fillRect/>
            </a:stretch>
          </p:blipFill>
          <p:spPr>
            <a:xfrm>
              <a:off x="340254" y="5143953"/>
              <a:ext cx="2760554" cy="1362052"/>
            </a:xfrm>
            <a:prstGeom prst="rect">
              <a:avLst/>
            </a:prstGeom>
          </p:spPr>
        </p:pic>
        <p:pic>
          <p:nvPicPr>
            <p:cNvPr id="32" name="Picture 31">
              <a:extLst>
                <a:ext uri="{FF2B5EF4-FFF2-40B4-BE49-F238E27FC236}">
                  <a16:creationId xmlns:a16="http://schemas.microsoft.com/office/drawing/2014/main" id="{85F611A3-0792-9D64-552E-9557E0B376F3}"/>
                </a:ext>
              </a:extLst>
            </p:cNvPr>
            <p:cNvPicPr>
              <a:picLocks noChangeAspect="1"/>
            </p:cNvPicPr>
            <p:nvPr/>
          </p:nvPicPr>
          <p:blipFill rotWithShape="1">
            <a:blip r:embed="rId8"/>
            <a:srcRect b="16918"/>
            <a:stretch/>
          </p:blipFill>
          <p:spPr>
            <a:xfrm>
              <a:off x="297390" y="4626178"/>
              <a:ext cx="5635210" cy="462647"/>
            </a:xfrm>
            <a:prstGeom prst="rect">
              <a:avLst/>
            </a:prstGeom>
          </p:spPr>
        </p:pic>
        <p:sp>
          <p:nvSpPr>
            <p:cNvPr id="33" name="Rectangle 32">
              <a:extLst>
                <a:ext uri="{FF2B5EF4-FFF2-40B4-BE49-F238E27FC236}">
                  <a16:creationId xmlns:a16="http://schemas.microsoft.com/office/drawing/2014/main" id="{AB722F23-BD85-9BBC-9E84-D1E0FAEB53C8}"/>
                </a:ext>
              </a:extLst>
            </p:cNvPr>
            <p:cNvSpPr/>
            <p:nvPr/>
          </p:nvSpPr>
          <p:spPr>
            <a:xfrm>
              <a:off x="3086100" y="5143953"/>
              <a:ext cx="3747085" cy="1371147"/>
            </a:xfrm>
            <a:prstGeom prst="rect">
              <a:avLst/>
            </a:prstGeom>
            <a:solidFill>
              <a:srgbClr val="99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EB472841-3576-5E49-D96B-D028C0857E48}"/>
                </a:ext>
              </a:extLst>
            </p:cNvPr>
            <p:cNvSpPr txBox="1"/>
            <p:nvPr/>
          </p:nvSpPr>
          <p:spPr>
            <a:xfrm>
              <a:off x="3163090" y="5172230"/>
              <a:ext cx="3546689" cy="1323439"/>
            </a:xfrm>
            <a:prstGeom prst="rect">
              <a:avLst/>
            </a:prstGeom>
            <a:noFill/>
          </p:spPr>
          <p:txBody>
            <a:bodyPr wrap="square">
              <a:spAutoFit/>
            </a:bodyPr>
            <a:lstStyle/>
            <a:p>
              <a:r>
                <a:rPr lang="en-US" sz="2400" b="1" dirty="0">
                  <a:solidFill>
                    <a:schemeClr val="bg1"/>
                  </a:solidFill>
                  <a:latin typeface="Open Sans" panose="020B0606030504020204" pitchFamily="34" charset="0"/>
                </a:rPr>
                <a:t>Bridging biological research and data science for the next generation of scientific discoveries.</a:t>
              </a:r>
              <a:endParaRPr lang="en-US" sz="2400" b="1" dirty="0">
                <a:solidFill>
                  <a:schemeClr val="bg1"/>
                </a:solidFill>
              </a:endParaRPr>
            </a:p>
          </p:txBody>
        </p:sp>
      </p:grpSp>
    </p:spTree>
    <p:extLst>
      <p:ext uri="{BB962C8B-B14F-4D97-AF65-F5344CB8AC3E}">
        <p14:creationId xmlns:p14="http://schemas.microsoft.com/office/powerpoint/2010/main" val="2785229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5D33-6C3E-91C9-0986-E01DD15C1EAB}"/>
              </a:ext>
            </a:extLst>
          </p:cNvPr>
          <p:cNvSpPr>
            <a:spLocks noGrp="1"/>
          </p:cNvSpPr>
          <p:nvPr>
            <p:ph type="title"/>
          </p:nvPr>
        </p:nvSpPr>
        <p:spPr/>
        <p:txBody>
          <a:bodyPr/>
          <a:lstStyle/>
          <a:p>
            <a:r>
              <a:rPr lang="en-US" dirty="0"/>
              <a:t>Primary Methods of Cell Type Annotation</a:t>
            </a:r>
          </a:p>
        </p:txBody>
      </p:sp>
      <p:pic>
        <p:nvPicPr>
          <p:cNvPr id="1026" name="Picture 2" descr="Figure thumbnail gr1">
            <a:extLst>
              <a:ext uri="{FF2B5EF4-FFF2-40B4-BE49-F238E27FC236}">
                <a16:creationId xmlns:a16="http://schemas.microsoft.com/office/drawing/2014/main" id="{7006FC17-FA48-81FC-4678-61ABBB1E338A}"/>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50723" y="1312303"/>
            <a:ext cx="6715125" cy="47517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0557737-3B72-0ED7-B7C1-6068D7419E33}"/>
              </a:ext>
            </a:extLst>
          </p:cNvPr>
          <p:cNvSpPr txBox="1"/>
          <p:nvPr/>
        </p:nvSpPr>
        <p:spPr>
          <a:xfrm>
            <a:off x="-137160" y="6627168"/>
            <a:ext cx="2834640" cy="230832"/>
          </a:xfrm>
          <a:prstGeom prst="rect">
            <a:avLst/>
          </a:prstGeom>
          <a:noFill/>
        </p:spPr>
        <p:txBody>
          <a:bodyPr wrap="square">
            <a:spAutoFit/>
          </a:bodyPr>
          <a:lstStyle/>
          <a:p>
            <a:pPr algn="r"/>
            <a:r>
              <a:rPr lang="en-US" sz="900" i="1" dirty="0"/>
              <a:t> </a:t>
            </a:r>
            <a:r>
              <a:rPr lang="en-US" sz="900" i="1" dirty="0" err="1"/>
              <a:t>Pasquini</a:t>
            </a:r>
            <a:r>
              <a:rPr lang="en-US" sz="900" i="1" dirty="0"/>
              <a:t>. Comp. and Str. Biotech. J. (2021). 19:961-969.</a:t>
            </a:r>
          </a:p>
        </p:txBody>
      </p:sp>
      <p:sp>
        <p:nvSpPr>
          <p:cNvPr id="6" name="Arrow: Right 5">
            <a:extLst>
              <a:ext uri="{FF2B5EF4-FFF2-40B4-BE49-F238E27FC236}">
                <a16:creationId xmlns:a16="http://schemas.microsoft.com/office/drawing/2014/main" id="{65E0762D-3AB4-8D40-EB91-34ADF12DBA29}"/>
              </a:ext>
            </a:extLst>
          </p:cNvPr>
          <p:cNvSpPr/>
          <p:nvPr/>
        </p:nvSpPr>
        <p:spPr>
          <a:xfrm rot="5400000">
            <a:off x="8993004" y="3229346"/>
            <a:ext cx="474665" cy="683482"/>
          </a:xfrm>
          <a:prstGeom prst="rightArrow">
            <a:avLst/>
          </a:prstGeom>
          <a:solidFill>
            <a:srgbClr val="CBCB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EA27556E-E936-2125-8D29-523C4FC0DB89}"/>
              </a:ext>
            </a:extLst>
          </p:cNvPr>
          <p:cNvSpPr txBox="1"/>
          <p:nvPr/>
        </p:nvSpPr>
        <p:spPr>
          <a:xfrm>
            <a:off x="8323711" y="810974"/>
            <a:ext cx="1764201" cy="276999"/>
          </a:xfrm>
          <a:prstGeom prst="rect">
            <a:avLst/>
          </a:prstGeom>
          <a:noFill/>
        </p:spPr>
        <p:txBody>
          <a:bodyPr wrap="none" rtlCol="0">
            <a:spAutoFit/>
          </a:bodyPr>
          <a:lstStyle/>
          <a:p>
            <a:r>
              <a:rPr lang="en-US" sz="1200" b="1" dirty="0"/>
              <a:t>UMAP Clustering Results</a:t>
            </a:r>
          </a:p>
        </p:txBody>
      </p:sp>
      <p:pic>
        <p:nvPicPr>
          <p:cNvPr id="10" name="Picture 9">
            <a:extLst>
              <a:ext uri="{FF2B5EF4-FFF2-40B4-BE49-F238E27FC236}">
                <a16:creationId xmlns:a16="http://schemas.microsoft.com/office/drawing/2014/main" id="{700615CE-B1DA-AA96-71C0-CA02DDEE92E2}"/>
              </a:ext>
            </a:extLst>
          </p:cNvPr>
          <p:cNvPicPr>
            <a:picLocks noChangeAspect="1"/>
          </p:cNvPicPr>
          <p:nvPr/>
        </p:nvPicPr>
        <p:blipFill>
          <a:blip r:embed="rId3"/>
          <a:stretch>
            <a:fillRect/>
          </a:stretch>
        </p:blipFill>
        <p:spPr>
          <a:xfrm>
            <a:off x="7879393" y="3993959"/>
            <a:ext cx="3483931" cy="2512747"/>
          </a:xfrm>
          <a:prstGeom prst="rect">
            <a:avLst/>
          </a:prstGeom>
        </p:spPr>
      </p:pic>
      <p:pic>
        <p:nvPicPr>
          <p:cNvPr id="11" name="Picture 10">
            <a:extLst>
              <a:ext uri="{FF2B5EF4-FFF2-40B4-BE49-F238E27FC236}">
                <a16:creationId xmlns:a16="http://schemas.microsoft.com/office/drawing/2014/main" id="{B8C186A1-BDA4-9043-FE8D-D1EB7A06C10C}"/>
              </a:ext>
            </a:extLst>
          </p:cNvPr>
          <p:cNvPicPr>
            <a:picLocks noChangeAspect="1"/>
          </p:cNvPicPr>
          <p:nvPr/>
        </p:nvPicPr>
        <p:blipFill>
          <a:blip r:embed="rId4"/>
          <a:stretch>
            <a:fillRect/>
          </a:stretch>
        </p:blipFill>
        <p:spPr>
          <a:xfrm>
            <a:off x="7879393" y="1120937"/>
            <a:ext cx="2701888" cy="2116733"/>
          </a:xfrm>
          <a:prstGeom prst="rect">
            <a:avLst/>
          </a:prstGeom>
        </p:spPr>
      </p:pic>
    </p:spTree>
    <p:extLst>
      <p:ext uri="{BB962C8B-B14F-4D97-AF65-F5344CB8AC3E}">
        <p14:creationId xmlns:p14="http://schemas.microsoft.com/office/powerpoint/2010/main" val="2790086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8E6B8-8A1F-CBA5-E3BB-A814E8D6E4F7}"/>
              </a:ext>
            </a:extLst>
          </p:cNvPr>
          <p:cNvSpPr>
            <a:spLocks noGrp="1"/>
          </p:cNvSpPr>
          <p:nvPr>
            <p:ph type="title"/>
          </p:nvPr>
        </p:nvSpPr>
        <p:spPr/>
        <p:txBody>
          <a:bodyPr/>
          <a:lstStyle/>
          <a:p>
            <a:endParaRPr lang="en-US" dirty="0"/>
          </a:p>
        </p:txBody>
      </p:sp>
      <p:pic>
        <p:nvPicPr>
          <p:cNvPr id="1026" name="Picture 2">
            <a:extLst>
              <a:ext uri="{FF2B5EF4-FFF2-40B4-BE49-F238E27FC236}">
                <a16:creationId xmlns:a16="http://schemas.microsoft.com/office/drawing/2014/main" id="{8EAAE515-9CB3-AEF0-B466-C2CC88D478F0}"/>
              </a:ext>
            </a:extLst>
          </p:cNvPr>
          <p:cNvPicPr>
            <a:picLocks noChangeAspect="1" noChangeArrowheads="1"/>
          </p:cNvPicPr>
          <p:nvPr/>
        </p:nvPicPr>
        <p:blipFill>
          <a:blip r:embed="rId3" cstate="hqprint">
            <a:extLst>
              <a:ext uri="{28A0092B-C50C-407E-A947-70E740481C1C}">
                <a14:useLocalDpi xmlns:a14="http://schemas.microsoft.com/office/drawing/2010/main"/>
              </a:ext>
            </a:extLst>
          </a:blip>
          <a:srcRect/>
          <a:stretch>
            <a:fillRect/>
          </a:stretch>
        </p:blipFill>
        <p:spPr bwMode="auto">
          <a:xfrm>
            <a:off x="1722120" y="662442"/>
            <a:ext cx="7118833" cy="60801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AD712B-D70D-1377-6AEE-8C93CF7FB5C6}"/>
              </a:ext>
            </a:extLst>
          </p:cNvPr>
          <p:cNvSpPr txBox="1"/>
          <p:nvPr/>
        </p:nvSpPr>
        <p:spPr>
          <a:xfrm>
            <a:off x="0" y="6627168"/>
            <a:ext cx="2679192" cy="230832"/>
          </a:xfrm>
          <a:prstGeom prst="rect">
            <a:avLst/>
          </a:prstGeom>
          <a:noFill/>
        </p:spPr>
        <p:txBody>
          <a:bodyPr wrap="square">
            <a:spAutoFit/>
          </a:bodyPr>
          <a:lstStyle/>
          <a:p>
            <a:pPr algn="r"/>
            <a:r>
              <a:rPr lang="fr-FR" sz="900" i="1" dirty="0"/>
              <a:t>Xie. </a:t>
            </a:r>
            <a:r>
              <a:rPr lang="fr-FR" sz="900" i="1" dirty="0" err="1"/>
              <a:t>Comp</a:t>
            </a:r>
            <a:r>
              <a:rPr lang="fr-FR" sz="900" i="1" dirty="0"/>
              <a:t>. And </a:t>
            </a:r>
            <a:r>
              <a:rPr lang="fr-FR" sz="900" i="1" dirty="0" err="1"/>
              <a:t>Str</a:t>
            </a:r>
            <a:r>
              <a:rPr lang="fr-FR" sz="900" i="1" dirty="0"/>
              <a:t>. Biotech J. (2021). 19: 5874-5887</a:t>
            </a:r>
            <a:endParaRPr lang="en-US" sz="900" i="1" dirty="0"/>
          </a:p>
        </p:txBody>
      </p:sp>
    </p:spTree>
    <p:extLst>
      <p:ext uri="{BB962C8B-B14F-4D97-AF65-F5344CB8AC3E}">
        <p14:creationId xmlns:p14="http://schemas.microsoft.com/office/powerpoint/2010/main" val="237000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4B9F-9985-9B06-0A2B-5D18E6FE8725}"/>
              </a:ext>
            </a:extLst>
          </p:cNvPr>
          <p:cNvSpPr>
            <a:spLocks noGrp="1"/>
          </p:cNvSpPr>
          <p:nvPr>
            <p:ph type="title"/>
          </p:nvPr>
        </p:nvSpPr>
        <p:spPr/>
        <p:txBody>
          <a:bodyPr/>
          <a:lstStyle/>
          <a:p>
            <a:r>
              <a:rPr lang="en-US" dirty="0"/>
              <a:t>Multitude of Packages Available for Cell Type Annotation</a:t>
            </a:r>
          </a:p>
        </p:txBody>
      </p:sp>
      <p:pic>
        <p:nvPicPr>
          <p:cNvPr id="5" name="Picture 4">
            <a:extLst>
              <a:ext uri="{FF2B5EF4-FFF2-40B4-BE49-F238E27FC236}">
                <a16:creationId xmlns:a16="http://schemas.microsoft.com/office/drawing/2014/main" id="{123C462D-E6E1-594F-477F-DA24D44EFC21}"/>
              </a:ext>
            </a:extLst>
          </p:cNvPr>
          <p:cNvPicPr>
            <a:picLocks noChangeAspect="1"/>
          </p:cNvPicPr>
          <p:nvPr/>
        </p:nvPicPr>
        <p:blipFill>
          <a:blip r:embed="rId2"/>
          <a:stretch>
            <a:fillRect/>
          </a:stretch>
        </p:blipFill>
        <p:spPr>
          <a:xfrm>
            <a:off x="185737" y="743521"/>
            <a:ext cx="6791325" cy="5914454"/>
          </a:xfrm>
          <a:prstGeom prst="rect">
            <a:avLst/>
          </a:prstGeom>
        </p:spPr>
      </p:pic>
      <p:sp>
        <p:nvSpPr>
          <p:cNvPr id="7" name="TextBox 6">
            <a:extLst>
              <a:ext uri="{FF2B5EF4-FFF2-40B4-BE49-F238E27FC236}">
                <a16:creationId xmlns:a16="http://schemas.microsoft.com/office/drawing/2014/main" id="{670AC158-02B7-8D40-5600-BE055BC92744}"/>
              </a:ext>
            </a:extLst>
          </p:cNvPr>
          <p:cNvSpPr txBox="1"/>
          <p:nvPr/>
        </p:nvSpPr>
        <p:spPr>
          <a:xfrm>
            <a:off x="9449717" y="6126956"/>
            <a:ext cx="2742283" cy="230832"/>
          </a:xfrm>
          <a:prstGeom prst="rect">
            <a:avLst/>
          </a:prstGeom>
          <a:noFill/>
        </p:spPr>
        <p:txBody>
          <a:bodyPr wrap="square">
            <a:spAutoFit/>
          </a:bodyPr>
          <a:lstStyle/>
          <a:p>
            <a:pPr algn="r"/>
            <a:r>
              <a:rPr lang="en-US" sz="900" i="1" dirty="0" err="1"/>
              <a:t>Pasquini</a:t>
            </a:r>
            <a:r>
              <a:rPr lang="en-US" sz="900" i="1" dirty="0"/>
              <a:t>. Comp. &amp; Str. Biotech. J. (2021). 19:P961-969.</a:t>
            </a:r>
          </a:p>
        </p:txBody>
      </p:sp>
      <p:sp>
        <p:nvSpPr>
          <p:cNvPr id="8" name="TextBox 7">
            <a:extLst>
              <a:ext uri="{FF2B5EF4-FFF2-40B4-BE49-F238E27FC236}">
                <a16:creationId xmlns:a16="http://schemas.microsoft.com/office/drawing/2014/main" id="{3900B111-2A85-7E57-3931-941BE78E5176}"/>
              </a:ext>
            </a:extLst>
          </p:cNvPr>
          <p:cNvSpPr txBox="1"/>
          <p:nvPr/>
        </p:nvSpPr>
        <p:spPr>
          <a:xfrm>
            <a:off x="7261174" y="1377209"/>
            <a:ext cx="4644978" cy="4247317"/>
          </a:xfrm>
          <a:prstGeom prst="rect">
            <a:avLst/>
          </a:prstGeom>
          <a:noFill/>
        </p:spPr>
        <p:txBody>
          <a:bodyPr wrap="square" rtlCol="0">
            <a:spAutoFit/>
          </a:bodyPr>
          <a:lstStyle/>
          <a:p>
            <a:r>
              <a:rPr lang="en-US" b="1" dirty="0"/>
              <a:t>Marker Gene</a:t>
            </a:r>
            <a:r>
              <a:rPr lang="en-US" dirty="0"/>
              <a:t>: highly expressed genes are identified for each cluster, compare against databases of reference cell type hierarchies and marker lists.</a:t>
            </a:r>
          </a:p>
          <a:p>
            <a:endParaRPr lang="en-US" dirty="0"/>
          </a:p>
          <a:p>
            <a:endParaRPr lang="en-US" dirty="0"/>
          </a:p>
          <a:p>
            <a:r>
              <a:rPr lang="en-US" b="1" dirty="0"/>
              <a:t>Correlation</a:t>
            </a:r>
            <a:r>
              <a:rPr lang="en-US" dirty="0"/>
              <a:t>: uses correlation measures to compare gene expression profiles to reference dataset, uses “average cell” (centroid) for each cluster as a reference point.</a:t>
            </a:r>
          </a:p>
          <a:p>
            <a:endParaRPr lang="en-US" dirty="0"/>
          </a:p>
          <a:p>
            <a:endParaRPr lang="en-US" dirty="0"/>
          </a:p>
          <a:p>
            <a:r>
              <a:rPr lang="en-US" b="1" dirty="0"/>
              <a:t>Supervised Classification</a:t>
            </a:r>
            <a:r>
              <a:rPr lang="en-US" dirty="0"/>
              <a:t>: uses machine learning techniques to train a classifier based on reference labeled </a:t>
            </a:r>
            <a:r>
              <a:rPr lang="en-US" dirty="0" err="1"/>
              <a:t>scRNA</a:t>
            </a:r>
            <a:r>
              <a:rPr lang="en-US" dirty="0"/>
              <a:t>-Seq datasets.</a:t>
            </a:r>
          </a:p>
        </p:txBody>
      </p:sp>
    </p:spTree>
    <p:extLst>
      <p:ext uri="{BB962C8B-B14F-4D97-AF65-F5344CB8AC3E}">
        <p14:creationId xmlns:p14="http://schemas.microsoft.com/office/powerpoint/2010/main" val="2805963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AB3B-3C2F-D093-2359-0093BFF48672}"/>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F21BEFAD-BA96-D476-EDE6-7D0E561E1B64}"/>
              </a:ext>
            </a:extLst>
          </p:cNvPr>
          <p:cNvSpPr txBox="1"/>
          <p:nvPr/>
        </p:nvSpPr>
        <p:spPr>
          <a:xfrm>
            <a:off x="689991" y="1244727"/>
            <a:ext cx="8577072" cy="4524315"/>
          </a:xfrm>
          <a:prstGeom prst="rect">
            <a:avLst/>
          </a:prstGeom>
          <a:noFill/>
        </p:spPr>
        <p:txBody>
          <a:bodyPr wrap="square">
            <a:spAutoFit/>
          </a:bodyPr>
          <a:lstStyle/>
          <a:p>
            <a:pPr algn="l">
              <a:buFont typeface="+mj-lt"/>
              <a:buAutoNum type="arabicPeriod"/>
            </a:pPr>
            <a:r>
              <a:rPr lang="en-US" b="1" i="0" dirty="0">
                <a:effectLst/>
                <a:latin typeface="Open Sans" panose="020B0606030504020204" pitchFamily="34" charset="0"/>
              </a:rPr>
              <a:t>Identification of all markers for each cluster:</a:t>
            </a:r>
            <a:r>
              <a:rPr lang="en-US" b="0" i="0" dirty="0">
                <a:effectLst/>
                <a:latin typeface="Open Sans" panose="020B0606030504020204" pitchFamily="34" charset="0"/>
              </a:rPr>
              <a:t> this analysis compares each cluster against all others and outputs the genes that are differentially expressed/present.</a:t>
            </a:r>
          </a:p>
          <a:p>
            <a:pPr marL="742950" lvl="1" indent="-285750" algn="l">
              <a:buFont typeface="+mj-lt"/>
              <a:buAutoNum type="arabicPeriod"/>
            </a:pPr>
            <a:r>
              <a:rPr lang="en-US" b="0" i="1" dirty="0">
                <a:effectLst/>
                <a:latin typeface="Open Sans" panose="020B0606030504020204" pitchFamily="34" charset="0"/>
              </a:rPr>
              <a:t>Useful for identifying unknown clusters and improving confidence in hypothesized cell types.</a:t>
            </a:r>
            <a:endParaRPr lang="en-US" b="0" i="0" dirty="0">
              <a:effectLst/>
              <a:latin typeface="Open Sans" panose="020B0606030504020204" pitchFamily="34" charset="0"/>
            </a:endParaRPr>
          </a:p>
          <a:p>
            <a:pPr algn="l">
              <a:buFont typeface="+mj-lt"/>
              <a:buAutoNum type="arabicPeriod"/>
            </a:pPr>
            <a:r>
              <a:rPr lang="en-US" b="1" i="0" dirty="0">
                <a:effectLst/>
                <a:latin typeface="Open Sans" panose="020B0606030504020204" pitchFamily="34" charset="0"/>
              </a:rPr>
              <a:t>Identification of conserved markers for each cluster:</a:t>
            </a:r>
            <a:r>
              <a:rPr lang="en-US" b="0" i="0" dirty="0">
                <a:effectLst/>
                <a:latin typeface="Open Sans" panose="020B0606030504020204" pitchFamily="34" charset="0"/>
              </a:rPr>
              <a:t> This analysis looks for genes that are differentially expressed/present within each condition first, and then reports those genes that are conserved in the cluster across all conditions. These genes can help to figure out the identity for the cluster.</a:t>
            </a:r>
          </a:p>
          <a:p>
            <a:pPr marL="742950" lvl="1" indent="-285750" algn="l">
              <a:buFont typeface="+mj-lt"/>
              <a:buAutoNum type="arabicPeriod"/>
            </a:pPr>
            <a:r>
              <a:rPr lang="en-US" b="0" i="1" dirty="0">
                <a:effectLst/>
                <a:latin typeface="Open Sans" panose="020B0606030504020204" pitchFamily="34" charset="0"/>
              </a:rPr>
              <a:t>Useful with more than one condition to identify cell type markers that are conserved across conditions.</a:t>
            </a:r>
            <a:endParaRPr lang="en-US" b="0" i="0" dirty="0">
              <a:effectLst/>
              <a:latin typeface="Open Sans" panose="020B0606030504020204" pitchFamily="34" charset="0"/>
            </a:endParaRPr>
          </a:p>
          <a:p>
            <a:pPr algn="l">
              <a:buFont typeface="+mj-lt"/>
              <a:buAutoNum type="arabicPeriod"/>
            </a:pPr>
            <a:r>
              <a:rPr lang="en-US" b="1" i="0" dirty="0">
                <a:effectLst/>
                <a:latin typeface="Open Sans" panose="020B0606030504020204" pitchFamily="34" charset="0"/>
              </a:rPr>
              <a:t>Marker identification between specific clusters:</a:t>
            </a:r>
            <a:r>
              <a:rPr lang="en-US" b="0" i="0" dirty="0">
                <a:effectLst/>
                <a:latin typeface="Open Sans" panose="020B0606030504020204" pitchFamily="34" charset="0"/>
              </a:rPr>
              <a:t> this analysis explores differentially expressed genes between specific clusters.</a:t>
            </a:r>
          </a:p>
          <a:p>
            <a:pPr marL="742950" lvl="1" indent="-285750" algn="l">
              <a:buFont typeface="+mj-lt"/>
              <a:buAutoNum type="arabicPeriod"/>
            </a:pPr>
            <a:r>
              <a:rPr lang="en-US" b="0" i="1" dirty="0">
                <a:effectLst/>
                <a:latin typeface="Open Sans" panose="020B0606030504020204" pitchFamily="34" charset="0"/>
              </a:rPr>
              <a:t>Useful for determining differences in gene expression between clusters that appear to be representing the same </a:t>
            </a:r>
            <a:r>
              <a:rPr lang="en-US" b="0" i="1" dirty="0" err="1">
                <a:effectLst/>
                <a:latin typeface="Open Sans" panose="020B0606030504020204" pitchFamily="34" charset="0"/>
              </a:rPr>
              <a:t>celltype</a:t>
            </a:r>
            <a:r>
              <a:rPr lang="en-US" b="0" i="1" dirty="0">
                <a:effectLst/>
                <a:latin typeface="Open Sans" panose="020B0606030504020204" pitchFamily="34" charset="0"/>
              </a:rPr>
              <a:t> (</a:t>
            </a:r>
            <a:r>
              <a:rPr lang="en-US" b="0" i="1" dirty="0" err="1">
                <a:effectLst/>
                <a:latin typeface="Open Sans" panose="020B0606030504020204" pitchFamily="34" charset="0"/>
              </a:rPr>
              <a:t>i.e</a:t>
            </a:r>
            <a:r>
              <a:rPr lang="en-US" b="0" i="1" dirty="0">
                <a:effectLst/>
                <a:latin typeface="Open Sans" panose="020B0606030504020204" pitchFamily="34" charset="0"/>
              </a:rPr>
              <a:t> with markers that are similar) from the above analyses.</a:t>
            </a:r>
            <a:endParaRPr lang="en-US" b="0" i="0" dirty="0">
              <a:effectLst/>
              <a:latin typeface="Open Sans" panose="020B0606030504020204" pitchFamily="34" charset="0"/>
            </a:endParaRPr>
          </a:p>
        </p:txBody>
      </p:sp>
    </p:spTree>
    <p:extLst>
      <p:ext uri="{BB962C8B-B14F-4D97-AF65-F5344CB8AC3E}">
        <p14:creationId xmlns:p14="http://schemas.microsoft.com/office/powerpoint/2010/main" val="1192252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61D144F-C489-3B78-12E3-8F7EB7CC958F}"/>
              </a:ext>
            </a:extLst>
          </p:cNvPr>
          <p:cNvPicPr>
            <a:picLocks noChangeAspect="1"/>
          </p:cNvPicPr>
          <p:nvPr/>
        </p:nvPicPr>
        <p:blipFill rotWithShape="1">
          <a:blip r:embed="rId2"/>
          <a:srcRect l="54324" t="41934" r="31539" b="43098"/>
          <a:stretch/>
        </p:blipFill>
        <p:spPr>
          <a:xfrm>
            <a:off x="3181967" y="841025"/>
            <a:ext cx="423863" cy="317868"/>
          </a:xfrm>
          <a:prstGeom prst="rect">
            <a:avLst/>
          </a:prstGeom>
        </p:spPr>
      </p:pic>
      <p:sp>
        <p:nvSpPr>
          <p:cNvPr id="2" name="Title 1">
            <a:extLst>
              <a:ext uri="{FF2B5EF4-FFF2-40B4-BE49-F238E27FC236}">
                <a16:creationId xmlns:a16="http://schemas.microsoft.com/office/drawing/2014/main" id="{93A572DC-EE19-56B7-CDBE-3FA665E3CCD8}"/>
              </a:ext>
            </a:extLst>
          </p:cNvPr>
          <p:cNvSpPr>
            <a:spLocks noGrp="1"/>
          </p:cNvSpPr>
          <p:nvPr>
            <p:ph type="title"/>
          </p:nvPr>
        </p:nvSpPr>
        <p:spPr/>
        <p:txBody>
          <a:bodyPr>
            <a:normAutofit/>
          </a:bodyPr>
          <a:lstStyle/>
          <a:p>
            <a:r>
              <a:rPr lang="en-US" dirty="0"/>
              <a:t>Marker Based: </a:t>
            </a:r>
            <a:r>
              <a:rPr lang="en-US" dirty="0" err="1"/>
              <a:t>ScType</a:t>
            </a:r>
            <a:endParaRPr lang="en-US" dirty="0"/>
          </a:p>
        </p:txBody>
      </p:sp>
      <p:pic>
        <p:nvPicPr>
          <p:cNvPr id="9" name="Picture 8">
            <a:extLst>
              <a:ext uri="{FF2B5EF4-FFF2-40B4-BE49-F238E27FC236}">
                <a16:creationId xmlns:a16="http://schemas.microsoft.com/office/drawing/2014/main" id="{CE2D70E3-F916-D873-A43B-320C521CC0DF}"/>
              </a:ext>
            </a:extLst>
          </p:cNvPr>
          <p:cNvPicPr>
            <a:picLocks noChangeAspect="1"/>
          </p:cNvPicPr>
          <p:nvPr/>
        </p:nvPicPr>
        <p:blipFill>
          <a:blip r:embed="rId3"/>
          <a:stretch>
            <a:fillRect/>
          </a:stretch>
        </p:blipFill>
        <p:spPr>
          <a:xfrm>
            <a:off x="124706" y="2036051"/>
            <a:ext cx="5486400" cy="596348"/>
          </a:xfrm>
          <a:prstGeom prst="rect">
            <a:avLst/>
          </a:prstGeom>
        </p:spPr>
      </p:pic>
      <p:pic>
        <p:nvPicPr>
          <p:cNvPr id="13" name="Picture 12">
            <a:extLst>
              <a:ext uri="{FF2B5EF4-FFF2-40B4-BE49-F238E27FC236}">
                <a16:creationId xmlns:a16="http://schemas.microsoft.com/office/drawing/2014/main" id="{6D71AB60-609A-44B6-175F-71F78FFB373B}"/>
              </a:ext>
            </a:extLst>
          </p:cNvPr>
          <p:cNvPicPr>
            <a:picLocks noChangeAspect="1"/>
          </p:cNvPicPr>
          <p:nvPr/>
        </p:nvPicPr>
        <p:blipFill rotWithShape="1">
          <a:blip r:embed="rId4"/>
          <a:srcRect l="347"/>
          <a:stretch/>
        </p:blipFill>
        <p:spPr>
          <a:xfrm>
            <a:off x="81405" y="2772862"/>
            <a:ext cx="5467354" cy="2119938"/>
          </a:xfrm>
          <a:prstGeom prst="rect">
            <a:avLst/>
          </a:prstGeom>
        </p:spPr>
      </p:pic>
      <p:pic>
        <p:nvPicPr>
          <p:cNvPr id="15" name="Picture 14">
            <a:extLst>
              <a:ext uri="{FF2B5EF4-FFF2-40B4-BE49-F238E27FC236}">
                <a16:creationId xmlns:a16="http://schemas.microsoft.com/office/drawing/2014/main" id="{D97593AD-DBEE-D584-9B7C-49CBA1EEBDA9}"/>
              </a:ext>
            </a:extLst>
          </p:cNvPr>
          <p:cNvPicPr>
            <a:picLocks noChangeAspect="1"/>
          </p:cNvPicPr>
          <p:nvPr/>
        </p:nvPicPr>
        <p:blipFill>
          <a:blip r:embed="rId5"/>
          <a:stretch>
            <a:fillRect/>
          </a:stretch>
        </p:blipFill>
        <p:spPr>
          <a:xfrm>
            <a:off x="124706" y="5104652"/>
            <a:ext cx="5486400" cy="1550504"/>
          </a:xfrm>
          <a:prstGeom prst="rect">
            <a:avLst/>
          </a:prstGeom>
        </p:spPr>
      </p:pic>
      <p:pic>
        <p:nvPicPr>
          <p:cNvPr id="17" name="Picture 16">
            <a:extLst>
              <a:ext uri="{FF2B5EF4-FFF2-40B4-BE49-F238E27FC236}">
                <a16:creationId xmlns:a16="http://schemas.microsoft.com/office/drawing/2014/main" id="{76F30A2C-80E1-37A1-46A0-E5F21509606F}"/>
              </a:ext>
            </a:extLst>
          </p:cNvPr>
          <p:cNvPicPr>
            <a:picLocks noChangeAspect="1"/>
          </p:cNvPicPr>
          <p:nvPr/>
        </p:nvPicPr>
        <p:blipFill>
          <a:blip r:embed="rId6"/>
          <a:stretch>
            <a:fillRect/>
          </a:stretch>
        </p:blipFill>
        <p:spPr>
          <a:xfrm>
            <a:off x="5913622" y="710615"/>
            <a:ext cx="5486400" cy="3884406"/>
          </a:xfrm>
          <a:prstGeom prst="rect">
            <a:avLst/>
          </a:prstGeom>
        </p:spPr>
      </p:pic>
      <p:pic>
        <p:nvPicPr>
          <p:cNvPr id="18" name="Picture 17">
            <a:extLst>
              <a:ext uri="{FF2B5EF4-FFF2-40B4-BE49-F238E27FC236}">
                <a16:creationId xmlns:a16="http://schemas.microsoft.com/office/drawing/2014/main" id="{5F27AFEF-5F2E-96F6-6CE7-61ADBB0F3202}"/>
              </a:ext>
            </a:extLst>
          </p:cNvPr>
          <p:cNvPicPr>
            <a:picLocks noChangeAspect="1"/>
          </p:cNvPicPr>
          <p:nvPr/>
        </p:nvPicPr>
        <p:blipFill>
          <a:blip r:embed="rId7"/>
          <a:stretch>
            <a:fillRect/>
          </a:stretch>
        </p:blipFill>
        <p:spPr>
          <a:xfrm>
            <a:off x="5819676" y="3085170"/>
            <a:ext cx="5171412" cy="3729823"/>
          </a:xfrm>
          <a:prstGeom prst="rect">
            <a:avLst/>
          </a:prstGeom>
        </p:spPr>
      </p:pic>
      <p:pic>
        <p:nvPicPr>
          <p:cNvPr id="19" name="Picture 18">
            <a:extLst>
              <a:ext uri="{FF2B5EF4-FFF2-40B4-BE49-F238E27FC236}">
                <a16:creationId xmlns:a16="http://schemas.microsoft.com/office/drawing/2014/main" id="{46525A3B-47BC-3A53-91F8-984C5BD3F241}"/>
              </a:ext>
            </a:extLst>
          </p:cNvPr>
          <p:cNvPicPr>
            <a:picLocks noChangeAspect="1"/>
          </p:cNvPicPr>
          <p:nvPr/>
        </p:nvPicPr>
        <p:blipFill rotWithShape="1">
          <a:blip r:embed="rId2"/>
          <a:srcRect l="6096" t="59506"/>
          <a:stretch/>
        </p:blipFill>
        <p:spPr>
          <a:xfrm>
            <a:off x="2998271" y="1177980"/>
            <a:ext cx="2815513" cy="859993"/>
          </a:xfrm>
          <a:prstGeom prst="rect">
            <a:avLst/>
          </a:prstGeom>
        </p:spPr>
      </p:pic>
      <p:sp>
        <p:nvSpPr>
          <p:cNvPr id="21" name="Freeform: Shape 20">
            <a:extLst>
              <a:ext uri="{FF2B5EF4-FFF2-40B4-BE49-F238E27FC236}">
                <a16:creationId xmlns:a16="http://schemas.microsoft.com/office/drawing/2014/main" id="{08C07257-D98B-7C61-C737-04604A33C1DB}"/>
              </a:ext>
            </a:extLst>
          </p:cNvPr>
          <p:cNvSpPr/>
          <p:nvPr/>
        </p:nvSpPr>
        <p:spPr>
          <a:xfrm>
            <a:off x="2917031" y="1010198"/>
            <a:ext cx="302419" cy="20883"/>
          </a:xfrm>
          <a:custGeom>
            <a:avLst/>
            <a:gdLst>
              <a:gd name="connsiteX0" fmla="*/ 302419 w 302419"/>
              <a:gd name="connsiteY0" fmla="*/ 1833 h 20883"/>
              <a:gd name="connsiteX1" fmla="*/ 128588 w 302419"/>
              <a:gd name="connsiteY1" fmla="*/ 1833 h 20883"/>
              <a:gd name="connsiteX2" fmla="*/ 0 w 302419"/>
              <a:gd name="connsiteY2" fmla="*/ 20883 h 20883"/>
            </a:gdLst>
            <a:ahLst/>
            <a:cxnLst>
              <a:cxn ang="0">
                <a:pos x="connsiteX0" y="connsiteY0"/>
              </a:cxn>
              <a:cxn ang="0">
                <a:pos x="connsiteX1" y="connsiteY1"/>
              </a:cxn>
              <a:cxn ang="0">
                <a:pos x="connsiteX2" y="connsiteY2"/>
              </a:cxn>
            </a:cxnLst>
            <a:rect l="l" t="t" r="r" b="b"/>
            <a:pathLst>
              <a:path w="302419" h="20883">
                <a:moveTo>
                  <a:pt x="302419" y="1833"/>
                </a:moveTo>
                <a:cubicBezTo>
                  <a:pt x="240705" y="245"/>
                  <a:pt x="178991" y="-1342"/>
                  <a:pt x="128588" y="1833"/>
                </a:cubicBezTo>
                <a:cubicBezTo>
                  <a:pt x="78185" y="5008"/>
                  <a:pt x="39092" y="12945"/>
                  <a:pt x="0" y="20883"/>
                </a:cubicBezTo>
              </a:path>
            </a:pathLst>
          </a:cu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CA62410-A0F1-22F5-9D9D-94BA90161353}"/>
              </a:ext>
            </a:extLst>
          </p:cNvPr>
          <p:cNvGrpSpPr/>
          <p:nvPr/>
        </p:nvGrpSpPr>
        <p:grpSpPr>
          <a:xfrm>
            <a:off x="0" y="629173"/>
            <a:ext cx="2998271" cy="1035806"/>
            <a:chOff x="0" y="629173"/>
            <a:chExt cx="2998271" cy="1035806"/>
          </a:xfrm>
        </p:grpSpPr>
        <p:pic>
          <p:nvPicPr>
            <p:cNvPr id="4" name="Picture 3">
              <a:extLst>
                <a:ext uri="{FF2B5EF4-FFF2-40B4-BE49-F238E27FC236}">
                  <a16:creationId xmlns:a16="http://schemas.microsoft.com/office/drawing/2014/main" id="{06B7ACAC-B034-3107-910A-3CB1994A85AA}"/>
                </a:ext>
              </a:extLst>
            </p:cNvPr>
            <p:cNvPicPr>
              <a:picLocks noChangeAspect="1"/>
            </p:cNvPicPr>
            <p:nvPr/>
          </p:nvPicPr>
          <p:blipFill rotWithShape="1">
            <a:blip r:embed="rId2"/>
            <a:srcRect b="54492"/>
            <a:stretch/>
          </p:blipFill>
          <p:spPr>
            <a:xfrm>
              <a:off x="0" y="629173"/>
              <a:ext cx="2998271" cy="966487"/>
            </a:xfrm>
            <a:prstGeom prst="rect">
              <a:avLst/>
            </a:prstGeom>
          </p:spPr>
        </p:pic>
        <p:sp>
          <p:nvSpPr>
            <p:cNvPr id="23" name="Rectangle 22">
              <a:extLst>
                <a:ext uri="{FF2B5EF4-FFF2-40B4-BE49-F238E27FC236}">
                  <a16:creationId xmlns:a16="http://schemas.microsoft.com/office/drawing/2014/main" id="{45C0BB0E-9CF3-F15E-96C0-5D4CF60C2305}"/>
                </a:ext>
              </a:extLst>
            </p:cNvPr>
            <p:cNvSpPr/>
            <p:nvPr/>
          </p:nvSpPr>
          <p:spPr>
            <a:xfrm>
              <a:off x="1606431" y="1488281"/>
              <a:ext cx="477163" cy="1766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A41B4AAC-F805-C30E-E806-4CC2E129D4F2}"/>
              </a:ext>
            </a:extLst>
          </p:cNvPr>
          <p:cNvSpPr/>
          <p:nvPr/>
        </p:nvSpPr>
        <p:spPr>
          <a:xfrm>
            <a:off x="3521966" y="962182"/>
            <a:ext cx="121347" cy="841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5CD23C5-1D9C-EAEE-E55D-16FEC3E281A6}"/>
              </a:ext>
            </a:extLst>
          </p:cNvPr>
          <p:cNvSpPr/>
          <p:nvPr/>
        </p:nvSpPr>
        <p:spPr>
          <a:xfrm>
            <a:off x="3519487" y="1057278"/>
            <a:ext cx="197643" cy="197644"/>
          </a:xfrm>
          <a:custGeom>
            <a:avLst/>
            <a:gdLst>
              <a:gd name="connsiteX0" fmla="*/ 0 w 212108"/>
              <a:gd name="connsiteY0" fmla="*/ 0 h 208785"/>
              <a:gd name="connsiteX1" fmla="*/ 197643 w 212108"/>
              <a:gd name="connsiteY1" fmla="*/ 66675 h 208785"/>
              <a:gd name="connsiteX2" fmla="*/ 197643 w 212108"/>
              <a:gd name="connsiteY2" fmla="*/ 197644 h 208785"/>
              <a:gd name="connsiteX3" fmla="*/ 202406 w 212108"/>
              <a:gd name="connsiteY3" fmla="*/ 192881 h 208785"/>
              <a:gd name="connsiteX0" fmla="*/ 0 w 212108"/>
              <a:gd name="connsiteY0" fmla="*/ 372 h 209157"/>
              <a:gd name="connsiteX1" fmla="*/ 197643 w 212108"/>
              <a:gd name="connsiteY1" fmla="*/ 67047 h 209157"/>
              <a:gd name="connsiteX2" fmla="*/ 197643 w 212108"/>
              <a:gd name="connsiteY2" fmla="*/ 198016 h 209157"/>
              <a:gd name="connsiteX3" fmla="*/ 202406 w 212108"/>
              <a:gd name="connsiteY3" fmla="*/ 193253 h 209157"/>
              <a:gd name="connsiteX0" fmla="*/ 0 w 212108"/>
              <a:gd name="connsiteY0" fmla="*/ 0 h 208785"/>
              <a:gd name="connsiteX1" fmla="*/ 197643 w 212108"/>
              <a:gd name="connsiteY1" fmla="*/ 66675 h 208785"/>
              <a:gd name="connsiteX2" fmla="*/ 197643 w 212108"/>
              <a:gd name="connsiteY2" fmla="*/ 197644 h 208785"/>
              <a:gd name="connsiteX3" fmla="*/ 202406 w 212108"/>
              <a:gd name="connsiteY3" fmla="*/ 192881 h 208785"/>
              <a:gd name="connsiteX0" fmla="*/ 0 w 202406"/>
              <a:gd name="connsiteY0" fmla="*/ 0 h 208785"/>
              <a:gd name="connsiteX1" fmla="*/ 161924 w 202406"/>
              <a:gd name="connsiteY1" fmla="*/ 90487 h 208785"/>
              <a:gd name="connsiteX2" fmla="*/ 197643 w 202406"/>
              <a:gd name="connsiteY2" fmla="*/ 197644 h 208785"/>
              <a:gd name="connsiteX3" fmla="*/ 202406 w 202406"/>
              <a:gd name="connsiteY3" fmla="*/ 192881 h 208785"/>
              <a:gd name="connsiteX0" fmla="*/ 0 w 207169"/>
              <a:gd name="connsiteY0" fmla="*/ 0 h 209614"/>
              <a:gd name="connsiteX1" fmla="*/ 161924 w 207169"/>
              <a:gd name="connsiteY1" fmla="*/ 90487 h 209614"/>
              <a:gd name="connsiteX2" fmla="*/ 197643 w 207169"/>
              <a:gd name="connsiteY2" fmla="*/ 197644 h 209614"/>
              <a:gd name="connsiteX3" fmla="*/ 207169 w 207169"/>
              <a:gd name="connsiteY3" fmla="*/ 195262 h 209614"/>
              <a:gd name="connsiteX0" fmla="*/ 0 w 197643"/>
              <a:gd name="connsiteY0" fmla="*/ 0 h 197644"/>
              <a:gd name="connsiteX1" fmla="*/ 161924 w 197643"/>
              <a:gd name="connsiteY1" fmla="*/ 90487 h 197644"/>
              <a:gd name="connsiteX2" fmla="*/ 197643 w 197643"/>
              <a:gd name="connsiteY2" fmla="*/ 197644 h 197644"/>
            </a:gdLst>
            <a:ahLst/>
            <a:cxnLst>
              <a:cxn ang="0">
                <a:pos x="connsiteX0" y="connsiteY0"/>
              </a:cxn>
              <a:cxn ang="0">
                <a:pos x="connsiteX1" y="connsiteY1"/>
              </a:cxn>
              <a:cxn ang="0">
                <a:pos x="connsiteX2" y="connsiteY2"/>
              </a:cxn>
            </a:cxnLst>
            <a:rect l="l" t="t" r="r" b="b"/>
            <a:pathLst>
              <a:path w="197643" h="197644">
                <a:moveTo>
                  <a:pt x="0" y="0"/>
                </a:moveTo>
                <a:cubicBezTo>
                  <a:pt x="113307" y="43061"/>
                  <a:pt x="128984" y="57546"/>
                  <a:pt x="161924" y="90487"/>
                </a:cubicBezTo>
                <a:cubicBezTo>
                  <a:pt x="194864" y="123428"/>
                  <a:pt x="196849" y="176610"/>
                  <a:pt x="197643" y="197644"/>
                </a:cubicBezTo>
              </a:path>
            </a:pathLst>
          </a:cu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5735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B733D-AA85-3582-42D9-0955A32E00FE}"/>
              </a:ext>
            </a:extLst>
          </p:cNvPr>
          <p:cNvSpPr>
            <a:spLocks noGrp="1"/>
          </p:cNvSpPr>
          <p:nvPr>
            <p:ph type="title"/>
          </p:nvPr>
        </p:nvSpPr>
        <p:spPr/>
        <p:txBody>
          <a:bodyPr/>
          <a:lstStyle/>
          <a:p>
            <a:r>
              <a:rPr lang="en-US" dirty="0" err="1"/>
              <a:t>SingleR</a:t>
            </a:r>
            <a:r>
              <a:rPr lang="en-US" dirty="0"/>
              <a:t>: Correlation Based Annotation</a:t>
            </a:r>
          </a:p>
        </p:txBody>
      </p:sp>
      <p:pic>
        <p:nvPicPr>
          <p:cNvPr id="4" name="Picture 3">
            <a:extLst>
              <a:ext uri="{FF2B5EF4-FFF2-40B4-BE49-F238E27FC236}">
                <a16:creationId xmlns:a16="http://schemas.microsoft.com/office/drawing/2014/main" id="{47FA1686-35CF-8F34-8E6F-A30C30D11232}"/>
              </a:ext>
            </a:extLst>
          </p:cNvPr>
          <p:cNvPicPr>
            <a:picLocks noChangeAspect="1"/>
          </p:cNvPicPr>
          <p:nvPr/>
        </p:nvPicPr>
        <p:blipFill>
          <a:blip r:embed="rId2"/>
          <a:stretch>
            <a:fillRect/>
          </a:stretch>
        </p:blipFill>
        <p:spPr>
          <a:xfrm>
            <a:off x="1731950" y="3780560"/>
            <a:ext cx="4326853" cy="2659072"/>
          </a:xfrm>
          <a:prstGeom prst="rect">
            <a:avLst/>
          </a:prstGeom>
        </p:spPr>
      </p:pic>
      <p:pic>
        <p:nvPicPr>
          <p:cNvPr id="6" name="Picture 5">
            <a:extLst>
              <a:ext uri="{FF2B5EF4-FFF2-40B4-BE49-F238E27FC236}">
                <a16:creationId xmlns:a16="http://schemas.microsoft.com/office/drawing/2014/main" id="{022FEB95-D2AF-B7D3-0111-D0BE595C1A71}"/>
              </a:ext>
            </a:extLst>
          </p:cNvPr>
          <p:cNvPicPr>
            <a:picLocks noChangeAspect="1"/>
          </p:cNvPicPr>
          <p:nvPr/>
        </p:nvPicPr>
        <p:blipFill>
          <a:blip r:embed="rId3"/>
          <a:stretch>
            <a:fillRect/>
          </a:stretch>
        </p:blipFill>
        <p:spPr>
          <a:xfrm>
            <a:off x="515354" y="980733"/>
            <a:ext cx="6106377" cy="2448267"/>
          </a:xfrm>
          <a:prstGeom prst="rect">
            <a:avLst/>
          </a:prstGeom>
        </p:spPr>
      </p:pic>
      <p:pic>
        <p:nvPicPr>
          <p:cNvPr id="10" name="Picture 9">
            <a:extLst>
              <a:ext uri="{FF2B5EF4-FFF2-40B4-BE49-F238E27FC236}">
                <a16:creationId xmlns:a16="http://schemas.microsoft.com/office/drawing/2014/main" id="{A7E4442F-4EE8-F881-9B1B-E8B29755BDBD}"/>
              </a:ext>
            </a:extLst>
          </p:cNvPr>
          <p:cNvPicPr>
            <a:picLocks noChangeAspect="1"/>
          </p:cNvPicPr>
          <p:nvPr/>
        </p:nvPicPr>
        <p:blipFill>
          <a:blip r:embed="rId4"/>
          <a:stretch>
            <a:fillRect/>
          </a:stretch>
        </p:blipFill>
        <p:spPr>
          <a:xfrm>
            <a:off x="6551192" y="1968993"/>
            <a:ext cx="4435289" cy="2376047"/>
          </a:xfrm>
          <a:prstGeom prst="rect">
            <a:avLst/>
          </a:prstGeom>
        </p:spPr>
      </p:pic>
      <p:sp>
        <p:nvSpPr>
          <p:cNvPr id="11" name="TextBox 10">
            <a:extLst>
              <a:ext uri="{FF2B5EF4-FFF2-40B4-BE49-F238E27FC236}">
                <a16:creationId xmlns:a16="http://schemas.microsoft.com/office/drawing/2014/main" id="{90168B75-BF86-2D36-58ED-0D40355E94B8}"/>
              </a:ext>
            </a:extLst>
          </p:cNvPr>
          <p:cNvSpPr txBox="1"/>
          <p:nvPr/>
        </p:nvSpPr>
        <p:spPr>
          <a:xfrm>
            <a:off x="9592089" y="1624790"/>
            <a:ext cx="1236236" cy="369332"/>
          </a:xfrm>
          <a:prstGeom prst="rect">
            <a:avLst/>
          </a:prstGeom>
          <a:noFill/>
        </p:spPr>
        <p:txBody>
          <a:bodyPr wrap="none" rtlCol="0">
            <a:spAutoFit/>
          </a:bodyPr>
          <a:lstStyle/>
          <a:p>
            <a:r>
              <a:rPr lang="en-US" b="1" dirty="0"/>
              <a:t>Fine Labels</a:t>
            </a:r>
          </a:p>
        </p:txBody>
      </p:sp>
      <p:sp>
        <p:nvSpPr>
          <p:cNvPr id="12" name="TextBox 11">
            <a:extLst>
              <a:ext uri="{FF2B5EF4-FFF2-40B4-BE49-F238E27FC236}">
                <a16:creationId xmlns:a16="http://schemas.microsoft.com/office/drawing/2014/main" id="{765A24B6-1711-E454-9E3B-C71A3860076F}"/>
              </a:ext>
            </a:extLst>
          </p:cNvPr>
          <p:cNvSpPr txBox="1"/>
          <p:nvPr/>
        </p:nvSpPr>
        <p:spPr>
          <a:xfrm>
            <a:off x="5210760" y="4356112"/>
            <a:ext cx="1340432" cy="338554"/>
          </a:xfrm>
          <a:prstGeom prst="rect">
            <a:avLst/>
          </a:prstGeom>
          <a:noFill/>
        </p:spPr>
        <p:txBody>
          <a:bodyPr wrap="none" rtlCol="0">
            <a:spAutoFit/>
          </a:bodyPr>
          <a:lstStyle/>
          <a:p>
            <a:r>
              <a:rPr lang="en-US" sz="1600" b="1" dirty="0"/>
              <a:t>Simple Labels</a:t>
            </a:r>
          </a:p>
        </p:txBody>
      </p:sp>
    </p:spTree>
    <p:extLst>
      <p:ext uri="{BB962C8B-B14F-4D97-AF65-F5344CB8AC3E}">
        <p14:creationId xmlns:p14="http://schemas.microsoft.com/office/powerpoint/2010/main" val="197798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6C89E-64F5-F3C7-8FB8-4B03FDC5B489}"/>
              </a:ext>
            </a:extLst>
          </p:cNvPr>
          <p:cNvSpPr>
            <a:spLocks noGrp="1"/>
          </p:cNvSpPr>
          <p:nvPr>
            <p:ph type="title"/>
          </p:nvPr>
        </p:nvSpPr>
        <p:spPr/>
        <p:txBody>
          <a:bodyPr/>
          <a:lstStyle/>
          <a:p>
            <a:r>
              <a:rPr lang="en-US" dirty="0"/>
              <a:t>Classification Based: </a:t>
            </a:r>
            <a:r>
              <a:rPr lang="en-US" dirty="0" err="1"/>
              <a:t>scAnnoteR</a:t>
            </a:r>
            <a:r>
              <a:rPr lang="en-US" dirty="0"/>
              <a:t>, default model</a:t>
            </a:r>
          </a:p>
        </p:txBody>
      </p:sp>
      <p:pic>
        <p:nvPicPr>
          <p:cNvPr id="4" name="Picture 3">
            <a:extLst>
              <a:ext uri="{FF2B5EF4-FFF2-40B4-BE49-F238E27FC236}">
                <a16:creationId xmlns:a16="http://schemas.microsoft.com/office/drawing/2014/main" id="{C7A34AC9-61F6-1BE2-44A3-C37236665A70}"/>
              </a:ext>
            </a:extLst>
          </p:cNvPr>
          <p:cNvPicPr>
            <a:picLocks noChangeAspect="1"/>
          </p:cNvPicPr>
          <p:nvPr/>
        </p:nvPicPr>
        <p:blipFill>
          <a:blip r:embed="rId2"/>
          <a:stretch>
            <a:fillRect/>
          </a:stretch>
        </p:blipFill>
        <p:spPr>
          <a:xfrm>
            <a:off x="364862" y="1001156"/>
            <a:ext cx="4677428" cy="1600423"/>
          </a:xfrm>
          <a:prstGeom prst="rect">
            <a:avLst/>
          </a:prstGeom>
        </p:spPr>
      </p:pic>
      <p:pic>
        <p:nvPicPr>
          <p:cNvPr id="1026" name="Picture 2" descr="Workflow of scAnnotate on a dataset with at most one rare cell population (at most one cell population less than 100 cells). The vertical grey dashed line separates training data (left) and test data (right) information">
            <a:extLst>
              <a:ext uri="{FF2B5EF4-FFF2-40B4-BE49-F238E27FC236}">
                <a16:creationId xmlns:a16="http://schemas.microsoft.com/office/drawing/2014/main" id="{C275E2A4-1C90-16FF-A85A-599C42832A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0064" y="804672"/>
            <a:ext cx="3674669" cy="53775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AB948B5-7973-4C00-2CFC-8D9D38FB981E}"/>
              </a:ext>
            </a:extLst>
          </p:cNvPr>
          <p:cNvPicPr>
            <a:picLocks noChangeAspect="1"/>
          </p:cNvPicPr>
          <p:nvPr/>
        </p:nvPicPr>
        <p:blipFill>
          <a:blip r:embed="rId4"/>
          <a:stretch>
            <a:fillRect/>
          </a:stretch>
        </p:blipFill>
        <p:spPr>
          <a:xfrm>
            <a:off x="2008632" y="2973562"/>
            <a:ext cx="4419210" cy="3417084"/>
          </a:xfrm>
          <a:prstGeom prst="rect">
            <a:avLst/>
          </a:prstGeom>
        </p:spPr>
      </p:pic>
    </p:spTree>
    <p:extLst>
      <p:ext uri="{BB962C8B-B14F-4D97-AF65-F5344CB8AC3E}">
        <p14:creationId xmlns:p14="http://schemas.microsoft.com/office/powerpoint/2010/main" val="2041570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C24A-6320-ACAE-D16F-90D79769B63C}"/>
              </a:ext>
            </a:extLst>
          </p:cNvPr>
          <p:cNvSpPr>
            <a:spLocks noGrp="1"/>
          </p:cNvSpPr>
          <p:nvPr>
            <p:ph type="title"/>
          </p:nvPr>
        </p:nvSpPr>
        <p:spPr/>
        <p:txBody>
          <a:bodyPr/>
          <a:lstStyle/>
          <a:p>
            <a:r>
              <a:rPr lang="en-US" dirty="0"/>
              <a:t>Classification Based: </a:t>
            </a:r>
            <a:r>
              <a:rPr lang="en-US" dirty="0" err="1"/>
              <a:t>scPred</a:t>
            </a:r>
            <a:r>
              <a:rPr lang="en-US" dirty="0"/>
              <a:t> with Trained Reference</a:t>
            </a:r>
          </a:p>
        </p:txBody>
      </p:sp>
      <p:pic>
        <p:nvPicPr>
          <p:cNvPr id="5" name="Picture 4">
            <a:extLst>
              <a:ext uri="{FF2B5EF4-FFF2-40B4-BE49-F238E27FC236}">
                <a16:creationId xmlns:a16="http://schemas.microsoft.com/office/drawing/2014/main" id="{B512517D-6901-E5F0-7504-54D2112C11FC}"/>
              </a:ext>
            </a:extLst>
          </p:cNvPr>
          <p:cNvPicPr>
            <a:picLocks noChangeAspect="1"/>
          </p:cNvPicPr>
          <p:nvPr/>
        </p:nvPicPr>
        <p:blipFill>
          <a:blip r:embed="rId2"/>
          <a:stretch>
            <a:fillRect/>
          </a:stretch>
        </p:blipFill>
        <p:spPr>
          <a:xfrm>
            <a:off x="6580489" y="878633"/>
            <a:ext cx="4443844" cy="2623054"/>
          </a:xfrm>
          <a:prstGeom prst="rect">
            <a:avLst/>
          </a:prstGeom>
        </p:spPr>
      </p:pic>
      <p:pic>
        <p:nvPicPr>
          <p:cNvPr id="7" name="Picture 6">
            <a:extLst>
              <a:ext uri="{FF2B5EF4-FFF2-40B4-BE49-F238E27FC236}">
                <a16:creationId xmlns:a16="http://schemas.microsoft.com/office/drawing/2014/main" id="{D3980AE6-4993-8831-6444-633133C66BEB}"/>
              </a:ext>
            </a:extLst>
          </p:cNvPr>
          <p:cNvPicPr>
            <a:picLocks noChangeAspect="1"/>
          </p:cNvPicPr>
          <p:nvPr/>
        </p:nvPicPr>
        <p:blipFill>
          <a:blip r:embed="rId3"/>
          <a:stretch>
            <a:fillRect/>
          </a:stretch>
        </p:blipFill>
        <p:spPr>
          <a:xfrm>
            <a:off x="6864097" y="4144340"/>
            <a:ext cx="4620594" cy="2639233"/>
          </a:xfrm>
          <a:prstGeom prst="rect">
            <a:avLst/>
          </a:prstGeom>
        </p:spPr>
      </p:pic>
      <p:pic>
        <p:nvPicPr>
          <p:cNvPr id="9" name="Picture 8">
            <a:extLst>
              <a:ext uri="{FF2B5EF4-FFF2-40B4-BE49-F238E27FC236}">
                <a16:creationId xmlns:a16="http://schemas.microsoft.com/office/drawing/2014/main" id="{1F7FF9BF-0170-E135-3AA4-D8D881640F43}"/>
              </a:ext>
            </a:extLst>
          </p:cNvPr>
          <p:cNvPicPr>
            <a:picLocks noChangeAspect="1"/>
          </p:cNvPicPr>
          <p:nvPr/>
        </p:nvPicPr>
        <p:blipFill>
          <a:blip r:embed="rId4"/>
          <a:stretch>
            <a:fillRect/>
          </a:stretch>
        </p:blipFill>
        <p:spPr>
          <a:xfrm>
            <a:off x="207265" y="786840"/>
            <a:ext cx="6144482" cy="4201111"/>
          </a:xfrm>
          <a:prstGeom prst="rect">
            <a:avLst/>
          </a:prstGeom>
        </p:spPr>
      </p:pic>
      <p:sp>
        <p:nvSpPr>
          <p:cNvPr id="10" name="TextBox 9">
            <a:extLst>
              <a:ext uri="{FF2B5EF4-FFF2-40B4-BE49-F238E27FC236}">
                <a16:creationId xmlns:a16="http://schemas.microsoft.com/office/drawing/2014/main" id="{73D7C881-92F5-D120-8A72-5F141F326C4A}"/>
              </a:ext>
            </a:extLst>
          </p:cNvPr>
          <p:cNvSpPr txBox="1"/>
          <p:nvPr/>
        </p:nvSpPr>
        <p:spPr>
          <a:xfrm>
            <a:off x="207265" y="5614416"/>
            <a:ext cx="5120640" cy="646331"/>
          </a:xfrm>
          <a:prstGeom prst="rect">
            <a:avLst/>
          </a:prstGeom>
          <a:noFill/>
        </p:spPr>
        <p:txBody>
          <a:bodyPr wrap="square" rtlCol="0">
            <a:spAutoFit/>
          </a:bodyPr>
          <a:lstStyle/>
          <a:p>
            <a:r>
              <a:rPr lang="en-US" i="1" dirty="0"/>
              <a:t>Note: updates are required for this package to function with Seurat V5</a:t>
            </a:r>
          </a:p>
        </p:txBody>
      </p:sp>
    </p:spTree>
    <p:extLst>
      <p:ext uri="{BB962C8B-B14F-4D97-AF65-F5344CB8AC3E}">
        <p14:creationId xmlns:p14="http://schemas.microsoft.com/office/powerpoint/2010/main" val="1471061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0_Introdution_Course" id="{64F76E85-CA42-0A46-B891-13D1F0CD406A}" vid="{6FF7656D-6217-624F-962B-BDC121BB5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slide_template</Template>
  <TotalTime>1478</TotalTime>
  <Words>386</Words>
  <Application>Microsoft Office PowerPoint</Application>
  <PresentationFormat>Widescreen</PresentationFormat>
  <Paragraphs>37</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Unicode MS</vt:lpstr>
      <vt:lpstr>Calibri</vt:lpstr>
      <vt:lpstr>Calibri Light</vt:lpstr>
      <vt:lpstr>Open Sans</vt:lpstr>
      <vt:lpstr>Office Theme</vt:lpstr>
      <vt:lpstr>Module 4: Cell Type Identification</vt:lpstr>
      <vt:lpstr>Primary Methods of Cell Type Annotation</vt:lpstr>
      <vt:lpstr>PowerPoint Presentation</vt:lpstr>
      <vt:lpstr>Multitude of Packages Available for Cell Type Annotation</vt:lpstr>
      <vt:lpstr>PowerPoint Presentation</vt:lpstr>
      <vt:lpstr>Marker Based: ScType</vt:lpstr>
      <vt:lpstr>SingleR: Correlation Based Annotation</vt:lpstr>
      <vt:lpstr>Classification Based: scAnnoteR, default model</vt:lpstr>
      <vt:lpstr>Classification Based: scPred with Trained Reference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Corliss</dc:creator>
  <cp:lastModifiedBy>Bruce Corliss</cp:lastModifiedBy>
  <cp:revision>90</cp:revision>
  <dcterms:created xsi:type="dcterms:W3CDTF">2024-01-01T16:06:19Z</dcterms:created>
  <dcterms:modified xsi:type="dcterms:W3CDTF">2024-04-05T16:12:46Z</dcterms:modified>
</cp:coreProperties>
</file>